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6" r:id="rId2"/>
  </p:sldIdLst>
  <p:sldSz cx="21242338" cy="3024346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91" autoAdjust="0"/>
  </p:normalViewPr>
  <p:slideViewPr>
    <p:cSldViewPr>
      <p:cViewPr varScale="1">
        <p:scale>
          <a:sx n="19" d="100"/>
          <a:sy n="19" d="100"/>
        </p:scale>
        <p:origin x="3130" y="91"/>
      </p:cViewPr>
      <p:guideLst>
        <p:guide orient="horz" pos="9526"/>
        <p:guide pos="66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2015-C1D0-43F5-9447-C242CC581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5292" y="4949569"/>
            <a:ext cx="15931754" cy="10529206"/>
          </a:xfrm>
        </p:spPr>
        <p:txBody>
          <a:bodyPr anchor="b"/>
          <a:lstStyle>
            <a:lvl1pPr algn="ctr">
              <a:defRPr sz="104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5D8AAE-5F09-4F8B-8859-52B2445A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5292" y="15884821"/>
            <a:ext cx="15931754" cy="7301834"/>
          </a:xfrm>
        </p:spPr>
        <p:txBody>
          <a:bodyPr/>
          <a:lstStyle>
            <a:lvl1pPr marL="0" indent="0" algn="ctr">
              <a:buNone/>
              <a:defRPr sz="4182"/>
            </a:lvl1pPr>
            <a:lvl2pPr marL="796580" indent="0" algn="ctr">
              <a:buNone/>
              <a:defRPr sz="3485"/>
            </a:lvl2pPr>
            <a:lvl3pPr marL="1593159" indent="0" algn="ctr">
              <a:buNone/>
              <a:defRPr sz="3136"/>
            </a:lvl3pPr>
            <a:lvl4pPr marL="2389739" indent="0" algn="ctr">
              <a:buNone/>
              <a:defRPr sz="2788"/>
            </a:lvl4pPr>
            <a:lvl5pPr marL="3186318" indent="0" algn="ctr">
              <a:buNone/>
              <a:defRPr sz="2788"/>
            </a:lvl5pPr>
            <a:lvl6pPr marL="3982898" indent="0" algn="ctr">
              <a:buNone/>
              <a:defRPr sz="2788"/>
            </a:lvl6pPr>
            <a:lvl7pPr marL="4779477" indent="0" algn="ctr">
              <a:buNone/>
              <a:defRPr sz="2788"/>
            </a:lvl7pPr>
            <a:lvl8pPr marL="5576057" indent="0" algn="ctr">
              <a:buNone/>
              <a:defRPr sz="2788"/>
            </a:lvl8pPr>
            <a:lvl9pPr marL="6372636" indent="0" algn="ctr">
              <a:buNone/>
              <a:defRPr sz="2788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21E405-0584-4F20-B2A5-8C3DA35A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8DDB3-A821-478D-8460-E03B4B6C21EB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D7C7D8-E831-4B75-9D6B-AC710135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1A5148-BD8F-4D34-A0E9-B5CE000C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6C9A4-6D0F-467E-BA8C-D5D1D3004E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0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EE9C6-8934-4CCA-88D6-B2178AB8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AFB886-E0DB-477F-8846-8B008DC66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6F9355-2244-40F9-805A-7B03C63B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4FA5A0-B25F-43A6-8426-7333F2B2B6C1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02A033-1EB5-44D2-B7E1-294329FF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47FF88-0FFB-4CD2-986C-6B901236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34BD3-DDB6-401C-8573-FB7873E8F2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0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71A91E-EE24-488B-8B0C-590F23402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201548" y="1610184"/>
            <a:ext cx="4580379" cy="2562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39D65A-9C27-4C06-A797-CBCAF2F3B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60411" y="1610184"/>
            <a:ext cx="13475608" cy="2562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D7F2F0-EA0C-427A-8188-BF1E09FF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330D7-DDFD-4179-833B-6A6DD1DF0B76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96BD06-6240-41D8-9524-989B4BDD2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2CE503-00C5-4CD9-B9D5-FAB53BC6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1CC7B-819D-42D2-948E-4C498F735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44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A0DD8-089A-4AF7-89E8-D6A5DDAE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9DA856-B126-417D-8298-F088BBC6B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1C90AE-199F-4EED-A563-4F3A264B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83704-1407-40F5-85CB-B7A07CD59E85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6239E6-7671-43E1-B3A3-BD68D979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E353C3-2FB5-4FE1-BCDC-D825CC07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FFD71-E796-4DD6-AD7A-2A1A7B84C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8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2D567-12BF-4601-A527-6CEC644A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347" y="7539868"/>
            <a:ext cx="18321517" cy="12580438"/>
          </a:xfrm>
        </p:spPr>
        <p:txBody>
          <a:bodyPr anchor="b"/>
          <a:lstStyle>
            <a:lvl1pPr>
              <a:defRPr sz="104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5ECE21-D5B7-4483-8103-2D09B5E3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9347" y="20239322"/>
            <a:ext cx="18321517" cy="6615755"/>
          </a:xfrm>
        </p:spPr>
        <p:txBody>
          <a:bodyPr/>
          <a:lstStyle>
            <a:lvl1pPr marL="0" indent="0">
              <a:buNone/>
              <a:defRPr sz="4182">
                <a:solidFill>
                  <a:schemeClr val="tx1">
                    <a:tint val="75000"/>
                  </a:schemeClr>
                </a:solidFill>
              </a:defRPr>
            </a:lvl1pPr>
            <a:lvl2pPr marL="796580" indent="0">
              <a:buNone/>
              <a:defRPr sz="3485">
                <a:solidFill>
                  <a:schemeClr val="tx1">
                    <a:tint val="75000"/>
                  </a:schemeClr>
                </a:solidFill>
              </a:defRPr>
            </a:lvl2pPr>
            <a:lvl3pPr marL="159315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3pPr>
            <a:lvl4pPr marL="2389739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4pPr>
            <a:lvl5pPr marL="3186318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5pPr>
            <a:lvl6pPr marL="3982898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6pPr>
            <a:lvl7pPr marL="4779477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7pPr>
            <a:lvl8pPr marL="5576057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8pPr>
            <a:lvl9pPr marL="6372636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C49310-4BF9-45BE-82F3-52F13DD4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322B6B-596C-45C7-AE73-18F31248F4EF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4595A5-6773-49F8-96FF-A9C803EB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77600B-81B8-43AE-BE1C-AAA19CA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E8815-F3CD-46BD-844F-08A78F9265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7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5B348-C502-4921-8D90-717C0F483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9AE895-A4F9-4422-816B-D134DF871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0411" y="8050922"/>
            <a:ext cx="9027994" cy="191891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6A473E-7D23-4FDC-9944-6F3BDA019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3933" y="8050922"/>
            <a:ext cx="9027994" cy="191891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0777E9-75D9-489C-99C1-03A4EF34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F9E12-BC9F-4F52-B13F-6426FA4901DC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FF3E50-5071-4869-B68C-7FB821F8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EAD4F0-B4AA-4B6D-B3CB-2216084D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07A79-51E9-46AF-A67D-CA5AADEA29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7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6D3F4-DF09-45EC-B422-FE4CA679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177" y="1610186"/>
            <a:ext cx="18321517" cy="58456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97D55E-76EA-4718-B3A6-2D0530789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178" y="7413851"/>
            <a:ext cx="8986504" cy="3633414"/>
          </a:xfrm>
        </p:spPr>
        <p:txBody>
          <a:bodyPr anchor="b"/>
          <a:lstStyle>
            <a:lvl1pPr marL="0" indent="0">
              <a:buNone/>
              <a:defRPr sz="4182" b="1"/>
            </a:lvl1pPr>
            <a:lvl2pPr marL="796580" indent="0">
              <a:buNone/>
              <a:defRPr sz="3485" b="1"/>
            </a:lvl2pPr>
            <a:lvl3pPr marL="1593159" indent="0">
              <a:buNone/>
              <a:defRPr sz="3136" b="1"/>
            </a:lvl3pPr>
            <a:lvl4pPr marL="2389739" indent="0">
              <a:buNone/>
              <a:defRPr sz="2788" b="1"/>
            </a:lvl4pPr>
            <a:lvl5pPr marL="3186318" indent="0">
              <a:buNone/>
              <a:defRPr sz="2788" b="1"/>
            </a:lvl5pPr>
            <a:lvl6pPr marL="3982898" indent="0">
              <a:buNone/>
              <a:defRPr sz="2788" b="1"/>
            </a:lvl6pPr>
            <a:lvl7pPr marL="4779477" indent="0">
              <a:buNone/>
              <a:defRPr sz="2788" b="1"/>
            </a:lvl7pPr>
            <a:lvl8pPr marL="5576057" indent="0">
              <a:buNone/>
              <a:defRPr sz="2788" b="1"/>
            </a:lvl8pPr>
            <a:lvl9pPr marL="6372636" indent="0">
              <a:buNone/>
              <a:defRPr sz="278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F40F95-1A37-4CA8-A1E2-22FE270AE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63178" y="11047265"/>
            <a:ext cx="8986504" cy="162488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96142F-B177-47DE-AC5E-9A4DF75CA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753934" y="7413851"/>
            <a:ext cx="9030760" cy="3633414"/>
          </a:xfrm>
        </p:spPr>
        <p:txBody>
          <a:bodyPr anchor="b"/>
          <a:lstStyle>
            <a:lvl1pPr marL="0" indent="0">
              <a:buNone/>
              <a:defRPr sz="4182" b="1"/>
            </a:lvl1pPr>
            <a:lvl2pPr marL="796580" indent="0">
              <a:buNone/>
              <a:defRPr sz="3485" b="1"/>
            </a:lvl2pPr>
            <a:lvl3pPr marL="1593159" indent="0">
              <a:buNone/>
              <a:defRPr sz="3136" b="1"/>
            </a:lvl3pPr>
            <a:lvl4pPr marL="2389739" indent="0">
              <a:buNone/>
              <a:defRPr sz="2788" b="1"/>
            </a:lvl4pPr>
            <a:lvl5pPr marL="3186318" indent="0">
              <a:buNone/>
              <a:defRPr sz="2788" b="1"/>
            </a:lvl5pPr>
            <a:lvl6pPr marL="3982898" indent="0">
              <a:buNone/>
              <a:defRPr sz="2788" b="1"/>
            </a:lvl6pPr>
            <a:lvl7pPr marL="4779477" indent="0">
              <a:buNone/>
              <a:defRPr sz="2788" b="1"/>
            </a:lvl7pPr>
            <a:lvl8pPr marL="5576057" indent="0">
              <a:buNone/>
              <a:defRPr sz="2788" b="1"/>
            </a:lvl8pPr>
            <a:lvl9pPr marL="6372636" indent="0">
              <a:buNone/>
              <a:defRPr sz="278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B9DC1A-B1E6-47AB-A673-9577B358A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753934" y="11047265"/>
            <a:ext cx="9030760" cy="162488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4F4063-22CB-401D-8985-703071D6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BFB30-39F8-40EF-87FC-94BF36A9A481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09E56D-EB23-4B7C-A0AB-01966ECE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9B82A2-A374-45A3-B4EE-5B94A54A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0D1F1-92E8-4769-8D0F-9311316E42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6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AA1F6-0040-4806-B48C-D5EE926D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213519-1D58-4511-81DA-25778744A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F833F-7073-4320-AFA2-B61445458AFA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7991BC-9DEE-48F5-8B88-7C560268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D83E6-DE2B-4D54-859D-5C52497E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974F2-4CE0-40A7-805B-B29C25FFBF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B10638-87BA-4E7F-AC75-82C78B36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18F6B8-5E8C-40DD-853A-C7E3B4191FBC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4B3AA7-91D1-48E9-AB93-E3693986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9C24A8-F884-41ED-854F-D26B890D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79DDA-F53D-467B-B583-D6AD121D07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43260-53C5-4220-A839-0358462F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179" y="2016231"/>
            <a:ext cx="6851206" cy="705680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C0E01A-AE79-4293-8F4B-523206D4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0760" y="4354501"/>
            <a:ext cx="10753934" cy="21492461"/>
          </a:xfrm>
        </p:spPr>
        <p:txBody>
          <a:bodyPr/>
          <a:lstStyle>
            <a:lvl1pPr>
              <a:defRPr sz="5575"/>
            </a:lvl1pPr>
            <a:lvl2pPr>
              <a:defRPr sz="4878"/>
            </a:lvl2pPr>
            <a:lvl3pPr>
              <a:defRPr sz="4182"/>
            </a:lvl3pPr>
            <a:lvl4pPr>
              <a:defRPr sz="3485"/>
            </a:lvl4pPr>
            <a:lvl5pPr>
              <a:defRPr sz="3485"/>
            </a:lvl5pPr>
            <a:lvl6pPr>
              <a:defRPr sz="3485"/>
            </a:lvl6pPr>
            <a:lvl7pPr>
              <a:defRPr sz="3485"/>
            </a:lvl7pPr>
            <a:lvl8pPr>
              <a:defRPr sz="3485"/>
            </a:lvl8pPr>
            <a:lvl9pPr>
              <a:defRPr sz="34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0BD301-ED22-4EFE-BCEB-D9BB3A819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3179" y="9073039"/>
            <a:ext cx="6851206" cy="16808927"/>
          </a:xfrm>
        </p:spPr>
        <p:txBody>
          <a:bodyPr/>
          <a:lstStyle>
            <a:lvl1pPr marL="0" indent="0">
              <a:buNone/>
              <a:defRPr sz="2788"/>
            </a:lvl1pPr>
            <a:lvl2pPr marL="796580" indent="0">
              <a:buNone/>
              <a:defRPr sz="2439"/>
            </a:lvl2pPr>
            <a:lvl3pPr marL="1593159" indent="0">
              <a:buNone/>
              <a:defRPr sz="2091"/>
            </a:lvl3pPr>
            <a:lvl4pPr marL="2389739" indent="0">
              <a:buNone/>
              <a:defRPr sz="1742"/>
            </a:lvl4pPr>
            <a:lvl5pPr marL="3186318" indent="0">
              <a:buNone/>
              <a:defRPr sz="1742"/>
            </a:lvl5pPr>
            <a:lvl6pPr marL="3982898" indent="0">
              <a:buNone/>
              <a:defRPr sz="1742"/>
            </a:lvl6pPr>
            <a:lvl7pPr marL="4779477" indent="0">
              <a:buNone/>
              <a:defRPr sz="1742"/>
            </a:lvl7pPr>
            <a:lvl8pPr marL="5576057" indent="0">
              <a:buNone/>
              <a:defRPr sz="1742"/>
            </a:lvl8pPr>
            <a:lvl9pPr marL="6372636" indent="0">
              <a:buNone/>
              <a:defRPr sz="174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548AE5-9352-4A2E-84A5-FE49994C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C6213-66A0-4902-9B55-DEF19C4C32FD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0D2F3A-A6B6-4D2C-AF93-D357676C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E7E518-8CB4-4C28-8FC1-DD14AAF7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696AF-02E1-432A-B541-870B1D93AE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7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6E117-0C98-4E05-9AD0-E5332E24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179" y="2016231"/>
            <a:ext cx="6851206" cy="705680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41D1A2-CF13-4699-A55B-538D4C808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30760" y="4354501"/>
            <a:ext cx="10753934" cy="21492461"/>
          </a:xfrm>
        </p:spPr>
        <p:txBody>
          <a:bodyPr/>
          <a:lstStyle>
            <a:lvl1pPr marL="0" indent="0">
              <a:buNone/>
              <a:defRPr sz="5575"/>
            </a:lvl1pPr>
            <a:lvl2pPr marL="796580" indent="0">
              <a:buNone/>
              <a:defRPr sz="4878"/>
            </a:lvl2pPr>
            <a:lvl3pPr marL="1593159" indent="0">
              <a:buNone/>
              <a:defRPr sz="4182"/>
            </a:lvl3pPr>
            <a:lvl4pPr marL="2389739" indent="0">
              <a:buNone/>
              <a:defRPr sz="3485"/>
            </a:lvl4pPr>
            <a:lvl5pPr marL="3186318" indent="0">
              <a:buNone/>
              <a:defRPr sz="3485"/>
            </a:lvl5pPr>
            <a:lvl6pPr marL="3982898" indent="0">
              <a:buNone/>
              <a:defRPr sz="3485"/>
            </a:lvl6pPr>
            <a:lvl7pPr marL="4779477" indent="0">
              <a:buNone/>
              <a:defRPr sz="3485"/>
            </a:lvl7pPr>
            <a:lvl8pPr marL="5576057" indent="0">
              <a:buNone/>
              <a:defRPr sz="3485"/>
            </a:lvl8pPr>
            <a:lvl9pPr marL="6372636" indent="0">
              <a:buNone/>
              <a:defRPr sz="348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2EB178-7DFF-4D25-B7D6-38462D083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3179" y="9073039"/>
            <a:ext cx="6851206" cy="16808927"/>
          </a:xfrm>
        </p:spPr>
        <p:txBody>
          <a:bodyPr/>
          <a:lstStyle>
            <a:lvl1pPr marL="0" indent="0">
              <a:buNone/>
              <a:defRPr sz="2788"/>
            </a:lvl1pPr>
            <a:lvl2pPr marL="796580" indent="0">
              <a:buNone/>
              <a:defRPr sz="2439"/>
            </a:lvl2pPr>
            <a:lvl3pPr marL="1593159" indent="0">
              <a:buNone/>
              <a:defRPr sz="2091"/>
            </a:lvl3pPr>
            <a:lvl4pPr marL="2389739" indent="0">
              <a:buNone/>
              <a:defRPr sz="1742"/>
            </a:lvl4pPr>
            <a:lvl5pPr marL="3186318" indent="0">
              <a:buNone/>
              <a:defRPr sz="1742"/>
            </a:lvl5pPr>
            <a:lvl6pPr marL="3982898" indent="0">
              <a:buNone/>
              <a:defRPr sz="1742"/>
            </a:lvl6pPr>
            <a:lvl7pPr marL="4779477" indent="0">
              <a:buNone/>
              <a:defRPr sz="1742"/>
            </a:lvl7pPr>
            <a:lvl8pPr marL="5576057" indent="0">
              <a:buNone/>
              <a:defRPr sz="1742"/>
            </a:lvl8pPr>
            <a:lvl9pPr marL="6372636" indent="0">
              <a:buNone/>
              <a:defRPr sz="174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EAD3DA-11C9-4A40-A9A6-B932AF1A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D84A4-6986-4424-BD7A-433D6231D6E8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B75998-D9DF-4840-B909-8A03A51F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2D7889-225C-408B-BB30-F25FDB91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ABE58-9EEC-4E45-B9A2-09FB01BE8C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0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E7E7A-50E5-45A1-ADCE-ED99410F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411" y="1610186"/>
            <a:ext cx="18321517" cy="5845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237BB8-FFD2-4143-801D-71DB9578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0411" y="8050922"/>
            <a:ext cx="18321517" cy="1918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5A5FA4-1DE3-46A7-AD88-3092105F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0411" y="28031212"/>
            <a:ext cx="4779526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B805A0-2264-4037-8950-4494A4AB1833}" type="datetimeFigureOut">
              <a:rPr lang="ru-RU" smtClean="0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96328E-024D-4575-8D9D-BFBE66333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36525" y="28031212"/>
            <a:ext cx="7169289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80DA43-A16B-4092-9C93-2A420D282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002401" y="28031212"/>
            <a:ext cx="4779526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66ABA5-D2B6-4A70-9F74-F57FB6FADC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1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1593159" rtl="0" eaLnBrk="1" latinLnBrk="0" hangingPunct="1">
        <a:lnSpc>
          <a:spcPct val="90000"/>
        </a:lnSpc>
        <a:spcBef>
          <a:spcPct val="0"/>
        </a:spcBef>
        <a:buNone/>
        <a:defRPr sz="76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8290" indent="-398290" algn="l" defTabSz="1593159" rtl="0" eaLnBrk="1" latinLnBrk="0" hangingPunct="1">
        <a:lnSpc>
          <a:spcPct val="90000"/>
        </a:lnSpc>
        <a:spcBef>
          <a:spcPts val="1742"/>
        </a:spcBef>
        <a:buFont typeface="Arial" panose="020B0604020202020204" pitchFamily="34" charset="0"/>
        <a:buChar char="•"/>
        <a:defRPr sz="4878" kern="1200">
          <a:solidFill>
            <a:schemeClr val="tx1"/>
          </a:solidFill>
          <a:latin typeface="+mn-lt"/>
          <a:ea typeface="+mn-ea"/>
          <a:cs typeface="+mn-cs"/>
        </a:defRPr>
      </a:lvl1pPr>
      <a:lvl2pPr marL="1194869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2pPr>
      <a:lvl3pPr marL="1991449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485" kern="1200">
          <a:solidFill>
            <a:schemeClr val="tx1"/>
          </a:solidFill>
          <a:latin typeface="+mn-lt"/>
          <a:ea typeface="+mn-ea"/>
          <a:cs typeface="+mn-cs"/>
        </a:defRPr>
      </a:lvl3pPr>
      <a:lvl4pPr marL="2788028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584608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4381188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5177767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974347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770926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96580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2pPr>
      <a:lvl3pPr marL="1593159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3pPr>
      <a:lvl4pPr marL="2389739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186318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3982898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4779477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576057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372636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BE9E2FB4-516F-4204-B068-4C76D4A6C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159788" cy="16230600"/>
          </a:xfrm>
          <a:prstGeom prst="rect">
            <a:avLst/>
          </a:prstGeom>
          <a:solidFill>
            <a:srgbClr val="D9D9D9"/>
          </a:solidFill>
          <a:ln w="3175" algn="ctr">
            <a:solidFill>
              <a:schemeClr val="bg1"/>
            </a:solidFill>
            <a:round/>
            <a:headEnd/>
            <a:tailEnd/>
          </a:ln>
          <a:effectLst>
            <a:outerShdw dist="29783" dir="1514402" algn="ctr" rotWithShape="0">
              <a:srgbClr val="000000">
                <a:alpha val="50000"/>
              </a:srgbClr>
            </a:outerShdw>
          </a:effec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4625825-8C7A-4DA7-9EF1-D4F18F5F3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557" y="14012811"/>
            <a:ext cx="21159788" cy="1623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4">
            <a:extLst>
              <a:ext uri="{FF2B5EF4-FFF2-40B4-BE49-F238E27FC236}">
                <a16:creationId xmlns:a16="http://schemas.microsoft.com/office/drawing/2014/main" id="{4F72D939-58C3-4B46-95F2-1FDCF3C03E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6200000">
            <a:off x="-11810206" y="15070660"/>
            <a:ext cx="26268363" cy="171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>
                <a:ln w="6350">
                  <a:solidFill>
                    <a:srgbClr val="6633CC"/>
                  </a:solidFill>
                  <a:round/>
                  <a:headEnd/>
                  <a:tailEnd/>
                </a:ln>
                <a:solidFill>
                  <a:srgbClr val="D9D9D9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ea typeface="Malgun Gothic" panose="020B0503020000020004" pitchFamily="34" charset="-127"/>
              </a:rPr>
              <a:t>Тверской Государственный университет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520DF539-16EC-441A-BE11-ADAAE51E1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60091"/>
            <a:ext cx="19939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" name="WordArt 6">
            <a:extLst>
              <a:ext uri="{FF2B5EF4-FFF2-40B4-BE49-F238E27FC236}">
                <a16:creationId xmlns:a16="http://schemas.microsoft.com/office/drawing/2014/main" id="{6BD9D2F4-A36E-4D86-91C9-FDADC43E6A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08288" y="1944267"/>
            <a:ext cx="17710150" cy="2365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200" b="1" kern="10" spc="0" dirty="0">
                <a:ln w="6350">
                  <a:solidFill>
                    <a:srgbClr val="6633CC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Физико-химические методы анализа комбинированных лекарственных средств</a:t>
            </a: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106DD64E-5EC3-48BD-98CB-7E4851A33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0" y="588691"/>
            <a:ext cx="176291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800" b="1" dirty="0">
                <a:solidFill>
                  <a:srgbClr val="331966"/>
                </a:solidFill>
                <a:latin typeface="Times New Roman" panose="02020603050405020304" pitchFamily="18" charset="0"/>
              </a:rPr>
              <a:t>Кравец О.Б. </a:t>
            </a:r>
            <a:r>
              <a:rPr kumimoji="0" lang="ru-RU" altLang="ru-RU" sz="4800" b="1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                                       </a:t>
            </a:r>
            <a:r>
              <a:rPr kumimoji="0" lang="ru-RU" altLang="ru-RU" sz="4800" b="1" i="1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Руководитель: Баранова Н.В.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210B09C6-DC51-4434-938C-7CC8F5095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4781130"/>
            <a:ext cx="17629188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Кафедра неорганической и аналитической химии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1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Email</a:t>
            </a:r>
            <a:r>
              <a:rPr kumimoji="0" lang="ru-RU" altLang="ru-RU" sz="3600" b="0" i="1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kumimoji="0" lang="en-US" altLang="ru-RU" sz="3600" b="0" i="1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oll.krav@mail.ru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A2DFFFD3-04BE-48DB-B27D-A85E854B7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6119392"/>
            <a:ext cx="8828087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Актуальность: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28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изучение качества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состава производимых лекарственных средств для </a:t>
            </a:r>
            <a:r>
              <a:rPr kumimoji="0" lang="en-US" altLang="ru-RU" sz="280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их безопасного и эффективного применения. Данный вопрос может быть разрешен посредством использования физико-химических методов анализа, в частности, </a:t>
            </a:r>
            <a:r>
              <a:rPr kumimoji="0" lang="ru-RU" altLang="ru-RU" sz="2800" i="0" u="none" strike="noStrike" cap="none" normalizeH="0" dirty="0" err="1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титриметрического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который позволяет точно определить подлинность состава препарата.</a:t>
            </a:r>
            <a:endParaRPr kumimoji="0" lang="en-US" altLang="ru-RU" sz="280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4BC6758C-70D1-45E8-80F2-EAFCFEB0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0388" y="5886030"/>
            <a:ext cx="85280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Цель: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применение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титриметрического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метода исследования для анализа препарата</a:t>
            </a:r>
            <a:r>
              <a:rPr kumimoji="0" lang="ru-RU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kumimoji="0" lang="ru-RU" altLang="ru-RU" sz="28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Викаир</a:t>
            </a:r>
            <a:r>
              <a:rPr kumimoji="0" lang="ru-RU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 целью определения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его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подлинности (наличия активного вещества в составе: магния и висмута).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8345B411-48E2-47D8-85FF-70501F1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297" y="9433099"/>
            <a:ext cx="16797338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Объекты исследования: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Викаир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(АО «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Фармстандарт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»)</a:t>
            </a:r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1C18B471-5F00-4844-B736-64C47DA7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69" y="14041611"/>
            <a:ext cx="17254538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Методика эксперимента: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</a:rPr>
              <a:t>Для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2800" i="0" u="none" strike="noStrike" cap="none" normalizeH="0" dirty="0" err="1">
                <a:ln>
                  <a:noFill/>
                </a:ln>
                <a:effectLst/>
                <a:latin typeface="Times New Roman" panose="02020603050405020304" pitchFamily="18" charset="0"/>
              </a:rPr>
              <a:t>титриметрического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 определения магния и висмута точную навеску 0,0575 г. и 0,49286 г. препарата соответственно, растворяли в 2 и 6 мл. концентрированной азотной кислоты и добавили по 50 мл. </a:t>
            </a:r>
            <a:r>
              <a:rPr lang="ru-RU" altLang="ru-RU" sz="2800" dirty="0">
                <a:latin typeface="Times New Roman" panose="02020603050405020304" pitchFamily="18" charset="0"/>
              </a:rPr>
              <a:t>воды в каждую колбу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. В случае с магнием, добавили еще 10 мл буферного раствора с </a:t>
            </a:r>
            <a:r>
              <a:rPr kumimoji="0" lang="en-US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pH 9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,5-10. Титрование осуществляли раствором </a:t>
            </a:r>
            <a:r>
              <a:rPr kumimoji="0" lang="ru-RU" altLang="ru-RU" sz="2800" i="0" u="none" strike="noStrike" cap="none" normalizeH="0" dirty="0" err="1">
                <a:ln>
                  <a:noFill/>
                </a:ln>
                <a:effectLst/>
                <a:latin typeface="Times New Roman" panose="02020603050405020304" pitchFamily="18" charset="0"/>
              </a:rPr>
              <a:t>трилона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 Б с индикаторами </a:t>
            </a:r>
            <a:r>
              <a:rPr kumimoji="0" lang="ru-RU" altLang="ru-RU" sz="2800" i="0" u="none" strike="noStrike" cap="none" normalizeH="0" dirty="0" err="1">
                <a:ln>
                  <a:noFill/>
                </a:ln>
                <a:effectLst/>
                <a:latin typeface="Times New Roman" panose="02020603050405020304" pitchFamily="18" charset="0"/>
              </a:rPr>
              <a:t>эриохромом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 черным Т для магния и </a:t>
            </a:r>
            <a:r>
              <a:rPr kumimoji="0" lang="ru-RU" altLang="ru-RU" sz="2800" i="0" u="none" strike="noStrike" cap="none" normalizeH="0" dirty="0" err="1">
                <a:ln>
                  <a:noFill/>
                </a:ln>
                <a:effectLst/>
                <a:latin typeface="Times New Roman" panose="02020603050405020304" pitchFamily="18" charset="0"/>
              </a:rPr>
              <a:t>ксиленоловым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 оранжевым </a:t>
            </a:r>
            <a:r>
              <a:rPr lang="ru-RU" altLang="ru-RU" sz="2800" dirty="0">
                <a:latin typeface="Times New Roman" panose="02020603050405020304" pitchFamily="18" charset="0"/>
              </a:rPr>
              <a:t>для висмута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. Бралась </a:t>
            </a:r>
            <a:r>
              <a:rPr kumimoji="0" lang="ru-RU" altLang="ru-RU" sz="2800" i="0" u="none" strike="noStrike" cap="none" normalizeH="0" dirty="0" err="1">
                <a:ln>
                  <a:noFill/>
                </a:ln>
                <a:effectLst/>
                <a:latin typeface="Times New Roman" panose="02020603050405020304" pitchFamily="18" charset="0"/>
              </a:rPr>
              <a:t>аликвота</a:t>
            </a:r>
            <a:r>
              <a:rPr kumimoji="0" lang="ru-RU" altLang="ru-RU" sz="280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</a:rPr>
              <a:t> объёмом 5 мл. Точку эквивалентности определяли по переходу цвета в синее и желтое окрашивание, соответственно. </a:t>
            </a:r>
            <a:endParaRPr kumimoji="0" lang="ru-RU" altLang="ru-RU" sz="280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Text Box 18">
            <a:extLst>
              <a:ext uri="{FF2B5EF4-FFF2-40B4-BE49-F238E27FC236}">
                <a16:creationId xmlns:a16="http://schemas.microsoft.com/office/drawing/2014/main" id="{96469923-A613-462C-8C5C-2CACEB7D7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8321" y="17281971"/>
            <a:ext cx="17881600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Таблица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Результаты </a:t>
            </a:r>
            <a:r>
              <a:rPr lang="ru-RU" alt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титриметрического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определения подлинности состава препаратов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AE9EB5D4-8A34-4011-917B-3FCB12B63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9001" y="22394539"/>
            <a:ext cx="11524898" cy="23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Результаты количественного содержания</a:t>
            </a:r>
            <a:r>
              <a:rPr kumimoji="0" lang="ru-RU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активных действующих веществ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в исследуемых лекарственных препаратах представлены в таблице 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22">
            <a:extLst>
              <a:ext uri="{FF2B5EF4-FFF2-40B4-BE49-F238E27FC236}">
                <a16:creationId xmlns:a16="http://schemas.microsoft.com/office/drawing/2014/main" id="{AB3A486E-AC0E-4A49-A0D3-AD7508828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65" y="29163291"/>
            <a:ext cx="6954838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Рис.2. </a:t>
            </a:r>
            <a:r>
              <a:rPr lang="ru-RU" alt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Процесс титрования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23">
            <a:extLst>
              <a:ext uri="{FF2B5EF4-FFF2-40B4-BE49-F238E27FC236}">
                <a16:creationId xmlns:a16="http://schemas.microsoft.com/office/drawing/2014/main" id="{9DFD12E6-0269-4931-B977-680FEBAB9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0929" y="26282971"/>
            <a:ext cx="1210096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331966"/>
                </a:solidFill>
                <a:effectLst/>
                <a:latin typeface="Times New Roman" panose="02020603050405020304" pitchFamily="18" charset="0"/>
              </a:rPr>
              <a:t>Вывод: </a:t>
            </a:r>
            <a:r>
              <a:rPr lang="ru-RU" sz="2800" dirty="0"/>
              <a:t>На основании результатов исследования можно сделать вывод о том, что масса соли магния соответствует заявленной массе согласно аннотации на лекарственный препарат. Однако количественное содержание нитрата висмута в 1,74 раза меньше заявленной производителем. Поэтому можно сделать вывод о несоответствии содержания определяемого компонента заявленному и, соответственно, о фальсификации препарата.</a:t>
            </a:r>
          </a:p>
          <a:p>
            <a:r>
              <a:rPr lang="ru-RU" sz="2800" dirty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5" name="Picture 31" descr="Викаир таблетки 20 шт. - купить в Москве и регионах по цене от 125 руб.,  инструкция по применению, описание, аналоги"/>
          <p:cNvPicPr>
            <a:picLocks noChangeAspect="1" noChangeArrowheads="1"/>
          </p:cNvPicPr>
          <p:nvPr/>
        </p:nvPicPr>
        <p:blipFill>
          <a:blip r:embed="rId4" cstate="print"/>
          <a:srcRect t="20197" b="10276"/>
          <a:stretch>
            <a:fillRect/>
          </a:stretch>
        </p:blipFill>
        <p:spPr bwMode="auto">
          <a:xfrm>
            <a:off x="2844305" y="10513219"/>
            <a:ext cx="5184576" cy="3604874"/>
          </a:xfrm>
          <a:prstGeom prst="rect">
            <a:avLst/>
          </a:prstGeom>
          <a:noFill/>
        </p:spPr>
      </p:pic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6804745" y="18578115"/>
          <a:ext cx="9971434" cy="3384376"/>
        </p:xfrm>
        <a:graphic>
          <a:graphicData uri="http://schemas.openxmlformats.org/drawingml/2006/table">
            <a:tbl>
              <a:tblPr/>
              <a:tblGrid>
                <a:gridCol w="2502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3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 исследования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Карбонат магния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Нитрат висмута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«Викаир»,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АО «Фармстандарт»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400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теор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4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4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теор</a:t>
                      </a: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4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3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0,0104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0,0098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0,0999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2" descr="https://sun9-51.userapi.com/impg/A73sIjeLxeFaPY436VFoO9Q3RSmYLDosHoMihg/ZXXtIzoOCYU.jpg?size=605x1080&amp;quality=95&amp;sign=00f2454917fe9457a76d1f9fbe8247ad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2297" y="22250523"/>
            <a:ext cx="5040560" cy="7852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327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Home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Русакова Наталья Петровна</cp:lastModifiedBy>
  <cp:revision>130</cp:revision>
  <cp:lastPrinted>2010-03-22T20:54:04Z</cp:lastPrinted>
  <dcterms:created xsi:type="dcterms:W3CDTF">2010-03-21T08:55:43Z</dcterms:created>
  <dcterms:modified xsi:type="dcterms:W3CDTF">2022-03-13T18:51:48Z</dcterms:modified>
</cp:coreProperties>
</file>