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851" r:id="rId2"/>
  </p:sldMasterIdLst>
  <p:sldIdLst>
    <p:sldId id="256" r:id="rId3"/>
  </p:sldIdLst>
  <p:sldSz cx="3027521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332" autoAdjust="0"/>
  </p:normalViewPr>
  <p:slideViewPr>
    <p:cSldViewPr snapToGrid="0">
      <p:cViewPr varScale="1">
        <p:scale>
          <a:sx n="28" d="100"/>
          <a:sy n="28" d="100"/>
        </p:scale>
        <p:origin x="12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6348"/>
            <a:ext cx="22706410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7"/>
            <a:ext cx="22706410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1123636"/>
            <a:ext cx="6528093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6" y="1123629"/>
            <a:ext cx="19205838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88" y="19958050"/>
            <a:ext cx="30267330" cy="1425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1" y="19750749"/>
            <a:ext cx="30267330" cy="199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4769" y="2366454"/>
            <a:ext cx="24977051" cy="1111948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4945" spc="-156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1649" y="13892874"/>
            <a:ext cx="24977051" cy="3563938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7483" cap="all" spc="624" baseline="0">
                <a:solidFill>
                  <a:schemeClr val="tx2"/>
                </a:solidFill>
                <a:latin typeface="+mj-lt"/>
              </a:defRPr>
            </a:lvl1pPr>
            <a:lvl2pPr marL="1425595" indent="0" algn="ctr">
              <a:buNone/>
              <a:defRPr sz="7483"/>
            </a:lvl2pPr>
            <a:lvl3pPr marL="2851191" indent="0" algn="ctr">
              <a:buNone/>
              <a:defRPr sz="7483"/>
            </a:lvl3pPr>
            <a:lvl4pPr marL="4276786" indent="0" algn="ctr">
              <a:buNone/>
              <a:defRPr sz="6236"/>
            </a:lvl4pPr>
            <a:lvl5pPr marL="5702381" indent="0" algn="ctr">
              <a:buNone/>
              <a:defRPr sz="6236"/>
            </a:lvl5pPr>
            <a:lvl6pPr marL="7127977" indent="0" algn="ctr">
              <a:buNone/>
              <a:defRPr sz="6236"/>
            </a:lvl6pPr>
            <a:lvl7pPr marL="8553572" indent="0" algn="ctr">
              <a:buNone/>
              <a:defRPr sz="6236"/>
            </a:lvl7pPr>
            <a:lvl8pPr marL="9979167" indent="0" algn="ctr">
              <a:buNone/>
              <a:defRPr sz="6236"/>
            </a:lvl8pPr>
            <a:lvl9pPr marL="11404763" indent="0" algn="ctr">
              <a:buNone/>
              <a:defRPr sz="623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2998862" y="13542963"/>
            <a:ext cx="2452292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264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909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88" y="19958050"/>
            <a:ext cx="30267330" cy="1425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1" y="19750749"/>
            <a:ext cx="30267330" cy="199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769" y="2366454"/>
            <a:ext cx="24977051" cy="11119485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4945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769" y="13885100"/>
            <a:ext cx="24977051" cy="356393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7483" cap="all" spc="624" baseline="0">
                <a:solidFill>
                  <a:schemeClr val="tx2"/>
                </a:solidFill>
                <a:latin typeface="+mj-lt"/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2998862" y="13542963"/>
            <a:ext cx="24522923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388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24769" y="893649"/>
            <a:ext cx="24977051" cy="45235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4769" y="5755101"/>
            <a:ext cx="12261461" cy="125450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40359" y="5755109"/>
            <a:ext cx="12261461" cy="125450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012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24769" y="893649"/>
            <a:ext cx="24977051" cy="452354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769" y="5756093"/>
            <a:ext cx="12261461" cy="229576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6236" b="0" cap="all" baseline="0">
                <a:solidFill>
                  <a:schemeClr val="tx2"/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4769" y="8051861"/>
            <a:ext cx="12261461" cy="10248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40359" y="5756093"/>
            <a:ext cx="12261461" cy="229576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6236" b="0" cap="all" baseline="0">
                <a:solidFill>
                  <a:schemeClr val="tx2"/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40359" y="8051861"/>
            <a:ext cx="12261461" cy="10248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07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946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88" y="19958050"/>
            <a:ext cx="30267330" cy="1425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1" y="19750749"/>
            <a:ext cx="30267330" cy="199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9786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" y="0"/>
            <a:ext cx="10058936" cy="21383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032316" y="0"/>
            <a:ext cx="158945" cy="21383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321" y="1853244"/>
            <a:ext cx="7947243" cy="7127875"/>
          </a:xfrm>
        </p:spPr>
        <p:txBody>
          <a:bodyPr anchor="b">
            <a:normAutofit/>
          </a:bodyPr>
          <a:lstStyle>
            <a:lvl1pPr>
              <a:defRPr sz="11225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630" y="2280920"/>
            <a:ext cx="16585787" cy="16394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5321" y="9123680"/>
            <a:ext cx="7947243" cy="1053629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4677">
                <a:solidFill>
                  <a:srgbClr val="FFFFFF"/>
                </a:solidFill>
              </a:defRPr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55963" y="20141973"/>
            <a:ext cx="6502294" cy="1138480"/>
          </a:xfrm>
        </p:spPr>
        <p:txBody>
          <a:bodyPr/>
          <a:lstStyle>
            <a:lvl1pPr algn="l">
              <a:defRPr/>
            </a:lvl1pPr>
          </a:lstStyle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920865" y="20141973"/>
            <a:ext cx="11542425" cy="113848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01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5443729"/>
            <a:ext cx="30267330" cy="59398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1" y="15325480"/>
            <a:ext cx="30267330" cy="199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769" y="15823883"/>
            <a:ext cx="25128427" cy="2566035"/>
          </a:xfrm>
        </p:spPr>
        <p:txBody>
          <a:bodyPr tIns="0" bIns="0" anchor="b">
            <a:noAutofit/>
          </a:bodyPr>
          <a:lstStyle>
            <a:lvl1pPr>
              <a:defRPr sz="11225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" y="0"/>
            <a:ext cx="30275177" cy="15325480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9978">
                <a:solidFill>
                  <a:schemeClr val="bg1"/>
                </a:solidFill>
              </a:defRPr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4766" y="18418429"/>
            <a:ext cx="25128427" cy="1853248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1871"/>
              </a:spcAft>
              <a:buNone/>
              <a:defRPr sz="4677">
                <a:solidFill>
                  <a:srgbClr val="FFFFFF"/>
                </a:solidFill>
              </a:defRPr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140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603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88" y="19958050"/>
            <a:ext cx="30267330" cy="1425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41" y="19750749"/>
            <a:ext cx="30267330" cy="1995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293305"/>
            <a:ext cx="6528093" cy="1795195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293304"/>
            <a:ext cx="19205838" cy="17951955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98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5339435"/>
            <a:ext cx="26112372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14195365"/>
            <a:ext cx="26112372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622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244109"/>
            <a:ext cx="1280389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2" y="7818688"/>
            <a:ext cx="1280389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5244111"/>
            <a:ext cx="12866967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7818688"/>
            <a:ext cx="12866967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7"/>
            <a:ext cx="976375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6"/>
            <a:ext cx="976375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5"/>
            <a:ext cx="976375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8"/>
            <a:ext cx="976375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622" y="1140461"/>
            <a:ext cx="26112372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702302"/>
            <a:ext cx="26112372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60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99070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19958050"/>
            <a:ext cx="30275216" cy="1425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19750747"/>
            <a:ext cx="30275216" cy="2057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4769" y="893649"/>
            <a:ext cx="24977051" cy="45235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4768" y="5755101"/>
            <a:ext cx="24977054" cy="125450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4774" y="20141973"/>
            <a:ext cx="6139150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rgbClr val="FFFFFF"/>
                </a:solidFill>
              </a:defRPr>
            </a:lvl1pPr>
          </a:lstStyle>
          <a:p>
            <a:fld id="{0057592E-0C21-4F4D-BDD6-4B8FDF93DDFF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53549" y="20141973"/>
            <a:ext cx="11976002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84852" y="20141973"/>
            <a:ext cx="3258025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74">
                <a:solidFill>
                  <a:srgbClr val="FFFFFF"/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2963782" y="5418697"/>
            <a:ext cx="247499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68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2851191" rtl="0" eaLnBrk="1" latinLnBrk="0" hangingPunct="1">
        <a:lnSpc>
          <a:spcPct val="85000"/>
        </a:lnSpc>
        <a:spcBef>
          <a:spcPct val="0"/>
        </a:spcBef>
        <a:buNone/>
        <a:defRPr sz="14967" kern="1200" spc="-156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85119" indent="-285119" algn="l" defTabSz="2851191" rtl="0" eaLnBrk="1" latinLnBrk="0" hangingPunct="1">
        <a:lnSpc>
          <a:spcPct val="90000"/>
        </a:lnSpc>
        <a:spcBef>
          <a:spcPts val="3742"/>
        </a:spcBef>
        <a:spcAft>
          <a:spcPts val="624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623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197500" indent="-57023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56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767738" indent="-57023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337976" indent="-57023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08214" indent="-57023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429910" indent="-71279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053530" indent="-71279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677150" indent="-71279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300770" indent="-712798" algn="l" defTabSz="2851191" rtl="0" eaLnBrk="1" latinLnBrk="0" hangingPunct="1">
        <a:lnSpc>
          <a:spcPct val="90000"/>
        </a:lnSpc>
        <a:spcBef>
          <a:spcPts val="624"/>
        </a:spcBef>
        <a:spcAft>
          <a:spcPts val="1247"/>
        </a:spcAft>
        <a:buClr>
          <a:schemeClr val="accent1"/>
        </a:buClr>
        <a:buFont typeface="Calibri" pitchFamily="34" charset="0"/>
        <a:buChar char="◦"/>
        <a:defRPr sz="43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173" y="13053376"/>
            <a:ext cx="26127587" cy="2161919"/>
          </a:xfrm>
          <a:prstGeom prst="rect">
            <a:avLst/>
          </a:prstGeom>
        </p:spPr>
      </p:pic>
      <p:sp>
        <p:nvSpPr>
          <p:cNvPr id="60" name="Text Box 122">
            <a:extLst>
              <a:ext uri="{FF2B5EF4-FFF2-40B4-BE49-F238E27FC236}">
                <a16:creationId xmlns:a16="http://schemas.microsoft.com/office/drawing/2014/main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2862" y="126512"/>
            <a:ext cx="25087384" cy="1708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6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МАТЕРИАЛЬНЫЕ БАЛАНСЫ В СИСТЕМАХ </a:t>
            </a:r>
            <a:r>
              <a:rPr lang="ru-RU" sz="66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Li,K,Pr</a:t>
            </a:r>
            <a:r>
              <a:rPr lang="ru-RU" sz="6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||</a:t>
            </a:r>
            <a:r>
              <a:rPr lang="ru-RU" sz="66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Cl</a:t>
            </a:r>
            <a:r>
              <a:rPr lang="ru-RU" sz="6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ru-RU" sz="66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Li,K,Pu</a:t>
            </a:r>
            <a:r>
              <a:rPr lang="ru-RU" sz="6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</a:t>
            </a:r>
            <a:r>
              <a:rPr lang="ru-RU" sz="66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Rb</a:t>
            </a:r>
            <a:r>
              <a:rPr lang="ru-RU" sz="6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)||F</a:t>
            </a:r>
            <a:endParaRPr lang="en-US" sz="6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1" name="Text Box 123">
            <a:extLst>
              <a:ext uri="{FF2B5EF4-FFF2-40B4-BE49-F238E27FC236}">
                <a16:creationId xmlns:a16="http://schemas.microsoft.com/office/drawing/2014/main" id="{6A743CFB-1E9E-4A37-B8A4-46DF96244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840" y="1625033"/>
            <a:ext cx="25485162" cy="197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1200"/>
              </a:spcAft>
            </a:pPr>
            <a:r>
              <a:rPr lang="ru-RU" sz="4400" b="1" u="sng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Кибирева</a:t>
            </a:r>
            <a:r>
              <a:rPr lang="ru-RU" sz="4400" b="1" u="sng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Арина Владимировна</a:t>
            </a:r>
          </a:p>
          <a:p>
            <a:pPr algn="r" eaLnBrk="1" hangingPunct="1">
              <a:spcAft>
                <a:spcPts val="1200"/>
              </a:spcAft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Руководители: Парфенова М.Д., Зеленая А.Э.</a:t>
            </a:r>
            <a:endParaRPr lang="ru-RU" sz="40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just" eaLnBrk="1" hangingPunct="1">
              <a:spcAft>
                <a:spcPts val="1200"/>
              </a:spcAft>
            </a:pP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Институт физического материаловедения СО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РАН, Сектор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компьютерного конструирования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материалов.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г. Улан-Удэ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915AF7F-BE3C-4C4B-B547-265473B0DD6A}"/>
              </a:ext>
            </a:extLst>
          </p:cNvPr>
          <p:cNvSpPr txBox="1"/>
          <p:nvPr/>
        </p:nvSpPr>
        <p:spPr>
          <a:xfrm>
            <a:off x="20753414" y="16209883"/>
            <a:ext cx="9196078" cy="3356643"/>
          </a:xfrm>
          <a:prstGeom prst="rect">
            <a:avLst/>
          </a:prstGeom>
          <a:noFill/>
        </p:spPr>
        <p:txBody>
          <a:bodyPr wrap="square" lIns="68568" tIns="68568" rIns="68568" bIns="68568" numCol="1" spcCol="342842" rtlCol="0">
            <a:noAutofit/>
          </a:bodyPr>
          <a:lstStyle/>
          <a:p>
            <a:pPr marL="342842" indent="-342842">
              <a:buFont typeface="+mj-lt"/>
              <a:buAutoNum type="arabicPeriod"/>
            </a:pPr>
            <a:r>
              <a:rPr lang="en-US" sz="3200" dirty="0" err="1" smtClean="0"/>
              <a:t>Beneš</a:t>
            </a:r>
            <a:r>
              <a:rPr lang="en-US" sz="3200" dirty="0" smtClean="0"/>
              <a:t> </a:t>
            </a:r>
            <a:r>
              <a:rPr lang="en-US" sz="3200" dirty="0"/>
              <a:t>O., </a:t>
            </a:r>
            <a:r>
              <a:rPr lang="en-US" sz="3200" dirty="0" err="1"/>
              <a:t>Konings</a:t>
            </a:r>
            <a:r>
              <a:rPr lang="en-US" sz="3200" dirty="0"/>
              <a:t> R.J.M. // J. </a:t>
            </a:r>
            <a:r>
              <a:rPr lang="en-US" sz="3200" dirty="0" err="1"/>
              <a:t>Nucl</a:t>
            </a:r>
            <a:r>
              <a:rPr lang="en-US" sz="3200" dirty="0"/>
              <a:t>. Mater. 2008. Vol. 377.  P. 449–457.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3200" dirty="0" smtClean="0"/>
              <a:t>Ghosh </a:t>
            </a:r>
            <a:r>
              <a:rPr lang="en-US" sz="3200" dirty="0"/>
              <a:t>S., </a:t>
            </a:r>
            <a:r>
              <a:rPr lang="en-US" sz="3200" dirty="0" err="1"/>
              <a:t>Ganesan</a:t>
            </a:r>
            <a:r>
              <a:rPr lang="en-US" sz="3200" dirty="0"/>
              <a:t> R., </a:t>
            </a:r>
            <a:r>
              <a:rPr lang="en-US" sz="3200" dirty="0" err="1"/>
              <a:t>Sridharan</a:t>
            </a:r>
            <a:r>
              <a:rPr lang="en-US" sz="3200" dirty="0"/>
              <a:t> R., </a:t>
            </a:r>
            <a:r>
              <a:rPr lang="en-US" sz="3200" dirty="0" err="1"/>
              <a:t>Gnanasekaran</a:t>
            </a:r>
            <a:r>
              <a:rPr lang="en-US" sz="3200" dirty="0"/>
              <a:t> T. // </a:t>
            </a:r>
            <a:r>
              <a:rPr lang="en-US" sz="3200" dirty="0" err="1"/>
              <a:t>Thermochimica</a:t>
            </a:r>
            <a:r>
              <a:rPr lang="en-US" sz="3200" dirty="0"/>
              <a:t> </a:t>
            </a:r>
            <a:r>
              <a:rPr lang="en-US" sz="3200" dirty="0" err="1"/>
              <a:t>Acta</a:t>
            </a:r>
            <a:r>
              <a:rPr lang="en-US" sz="3200" dirty="0"/>
              <a:t>. 2017. Vol. 653. P. 16–26.</a:t>
            </a:r>
          </a:p>
          <a:p>
            <a:pPr marL="342842" indent="-342842">
              <a:buFont typeface="+mj-lt"/>
              <a:buAutoNum type="arabicPeriod"/>
            </a:pPr>
            <a:r>
              <a:rPr lang="en-US" sz="3200" dirty="0" err="1" smtClean="0"/>
              <a:t>Vorob’eva</a:t>
            </a:r>
            <a:r>
              <a:rPr lang="en-US" sz="3200" dirty="0" smtClean="0"/>
              <a:t> </a:t>
            </a:r>
            <a:r>
              <a:rPr lang="en-US" sz="3200" dirty="0"/>
              <a:t>V.P., </a:t>
            </a:r>
            <a:r>
              <a:rPr lang="en-US" sz="3200" dirty="0" err="1"/>
              <a:t>Zelenaya</a:t>
            </a:r>
            <a:r>
              <a:rPr lang="en-US" sz="3200" dirty="0"/>
              <a:t> A.E., </a:t>
            </a:r>
            <a:r>
              <a:rPr lang="en-US" sz="3200" dirty="0" err="1"/>
              <a:t>Lutsyk</a:t>
            </a:r>
            <a:r>
              <a:rPr lang="en-US" sz="3200" dirty="0"/>
              <a:t> V.I., Parfenova M.D. // Russ. J. Phys. Chem. 2022. V. 96. (</a:t>
            </a:r>
            <a:r>
              <a:rPr lang="ru-RU" sz="3200" dirty="0"/>
              <a:t>в печати).</a:t>
            </a:r>
            <a:endParaRPr lang="ru-RU" sz="32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3527281-4727-4468-B78B-41DC5482CCBB}"/>
              </a:ext>
            </a:extLst>
          </p:cNvPr>
          <p:cNvSpPr txBox="1"/>
          <p:nvPr/>
        </p:nvSpPr>
        <p:spPr>
          <a:xfrm>
            <a:off x="20884635" y="15250467"/>
            <a:ext cx="5958595" cy="900234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ru-RU" sz="5400" b="1" dirty="0" smtClean="0"/>
              <a:t>Список литературы</a:t>
            </a:r>
            <a:endParaRPr lang="en-US" sz="5400" b="1" dirty="0"/>
          </a:p>
        </p:txBody>
      </p:sp>
      <p:sp>
        <p:nvSpPr>
          <p:cNvPr id="66" name="Text Box 189">
            <a:extLst>
              <a:ext uri="{FF2B5EF4-FFF2-40B4-BE49-F238E27FC236}">
                <a16:creationId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71" y="4048291"/>
            <a:ext cx="9019222" cy="126957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/>
            <a:r>
              <a:rPr lang="ru-RU" sz="3600" dirty="0">
                <a:latin typeface="Calibri" pitchFamily="34" charset="0"/>
              </a:rPr>
              <a:t>Изобарные фазовые диаграммы (ФД) тройных систем </a:t>
            </a:r>
            <a:r>
              <a:rPr lang="en-US" sz="3600" dirty="0" err="1">
                <a:latin typeface="Calibri" pitchFamily="34" charset="0"/>
              </a:rPr>
              <a:t>Li,K,Pr</a:t>
            </a:r>
            <a:r>
              <a:rPr lang="en-US" sz="3600" dirty="0">
                <a:latin typeface="Calibri" pitchFamily="34" charset="0"/>
              </a:rPr>
              <a:t>||Cl, </a:t>
            </a:r>
            <a:r>
              <a:rPr lang="en-US" sz="3600" dirty="0" err="1">
                <a:latin typeface="Calibri" pitchFamily="34" charset="0"/>
              </a:rPr>
              <a:t>Li,K,Pu</a:t>
            </a:r>
            <a:r>
              <a:rPr lang="en-US" sz="3600" dirty="0">
                <a:latin typeface="Calibri" pitchFamily="34" charset="0"/>
              </a:rPr>
              <a:t>(</a:t>
            </a:r>
            <a:r>
              <a:rPr lang="en-US" sz="3600" dirty="0" err="1">
                <a:latin typeface="Calibri" pitchFamily="34" charset="0"/>
              </a:rPr>
              <a:t>Rb</a:t>
            </a:r>
            <a:r>
              <a:rPr lang="en-US" sz="3600" dirty="0">
                <a:latin typeface="Calibri" pitchFamily="34" charset="0"/>
              </a:rPr>
              <a:t>)||F</a:t>
            </a:r>
            <a:r>
              <a:rPr lang="ru-RU" sz="3600" dirty="0" smtClean="0">
                <a:latin typeface="Calibri" pitchFamily="34" charset="0"/>
              </a:rPr>
              <a:t> </a:t>
            </a:r>
            <a:r>
              <a:rPr lang="ru-RU" sz="3600" dirty="0">
                <a:latin typeface="Calibri" pitchFamily="34" charset="0"/>
              </a:rPr>
              <a:t>изучают расчетными (термодинамика, </a:t>
            </a:r>
            <a:r>
              <a:rPr lang="ru-RU" sz="3600" dirty="0" err="1">
                <a:latin typeface="Calibri" pitchFamily="34" charset="0"/>
              </a:rPr>
              <a:t>первопринципное</a:t>
            </a:r>
            <a:r>
              <a:rPr lang="ru-RU" sz="3600" dirty="0">
                <a:latin typeface="Calibri" pitchFamily="34" charset="0"/>
              </a:rPr>
              <a:t> моделирование) и </a:t>
            </a:r>
            <a:r>
              <a:rPr lang="ru-RU" sz="3600" dirty="0" smtClean="0">
                <a:latin typeface="Calibri" pitchFamily="34" charset="0"/>
              </a:rPr>
              <a:t>экспериментальными методами </a:t>
            </a:r>
            <a:r>
              <a:rPr lang="en-US" sz="3600" dirty="0" smtClean="0">
                <a:latin typeface="Calibri" pitchFamily="34" charset="0"/>
              </a:rPr>
              <a:t>[1-2]</a:t>
            </a:r>
            <a:r>
              <a:rPr lang="ru-RU" sz="3600" dirty="0" smtClean="0">
                <a:latin typeface="Calibri" pitchFamily="34" charset="0"/>
              </a:rPr>
              <a:t>. </a:t>
            </a:r>
            <a:endParaRPr lang="en-US" sz="3600" dirty="0" smtClean="0">
              <a:latin typeface="Calibri" pitchFamily="34" charset="0"/>
            </a:endParaRPr>
          </a:p>
          <a:p>
            <a:pPr algn="just" fontAlgn="base"/>
            <a:r>
              <a:rPr lang="ru-RU" sz="3600" dirty="0" smtClean="0">
                <a:latin typeface="Calibri" pitchFamily="34" charset="0"/>
              </a:rPr>
              <a:t>Пространственные </a:t>
            </a:r>
            <a:r>
              <a:rPr lang="ru-RU" sz="3600" dirty="0">
                <a:latin typeface="Calibri" pitchFamily="34" charset="0"/>
              </a:rPr>
              <a:t>компьютерные модели Т-х-у диаграмм тройных систем </a:t>
            </a:r>
            <a:r>
              <a:rPr lang="en-US" sz="3600" dirty="0" err="1">
                <a:latin typeface="Calibri" pitchFamily="34" charset="0"/>
              </a:rPr>
              <a:t>Li,K,Pr</a:t>
            </a:r>
            <a:r>
              <a:rPr lang="en-US" sz="3600" dirty="0">
                <a:latin typeface="Calibri" pitchFamily="34" charset="0"/>
              </a:rPr>
              <a:t>||Cl, </a:t>
            </a:r>
            <a:r>
              <a:rPr lang="en-US" sz="3600" dirty="0" err="1">
                <a:latin typeface="Calibri" pitchFamily="34" charset="0"/>
              </a:rPr>
              <a:t>Li,K,Pu</a:t>
            </a:r>
            <a:r>
              <a:rPr lang="en-US" sz="3600" dirty="0">
                <a:latin typeface="Calibri" pitchFamily="34" charset="0"/>
              </a:rPr>
              <a:t>(</a:t>
            </a:r>
            <a:r>
              <a:rPr lang="en-US" sz="3600" dirty="0" err="1">
                <a:latin typeface="Calibri" pitchFamily="34" charset="0"/>
              </a:rPr>
              <a:t>Rb</a:t>
            </a:r>
            <a:r>
              <a:rPr lang="en-US" sz="3600" dirty="0">
                <a:latin typeface="Calibri" pitchFamily="34" charset="0"/>
              </a:rPr>
              <a:t>)||</a:t>
            </a:r>
            <a:r>
              <a:rPr lang="en-US" sz="3600" dirty="0" smtClean="0">
                <a:latin typeface="Calibri" pitchFamily="34" charset="0"/>
              </a:rPr>
              <a:t>F</a:t>
            </a:r>
            <a:r>
              <a:rPr lang="ru-RU" sz="3600" dirty="0" smtClean="0">
                <a:latin typeface="Calibri" pitchFamily="34" charset="0"/>
              </a:rPr>
              <a:t> позволяют</a:t>
            </a:r>
            <a:r>
              <a:rPr lang="ru-RU" sz="3600" dirty="0">
                <a:latin typeface="Calibri" pitchFamily="34" charset="0"/>
              </a:rPr>
              <a:t>: </a:t>
            </a:r>
            <a:endParaRPr lang="ru-RU" sz="3600" dirty="0" smtClean="0">
              <a:latin typeface="Calibri" pitchFamily="34" charset="0"/>
            </a:endParaRPr>
          </a:p>
          <a:p>
            <a:pPr marL="742950" indent="-742950" algn="just" fontAlgn="base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3600" dirty="0" smtClean="0">
                <a:latin typeface="Calibri" pitchFamily="34" charset="0"/>
              </a:rPr>
              <a:t>воспроизводить </a:t>
            </a:r>
            <a:r>
              <a:rPr lang="ru-RU" sz="3600" dirty="0">
                <a:latin typeface="Calibri" pitchFamily="34" charset="0"/>
              </a:rPr>
              <a:t>модель всей диаграммы и её отдельных элементов, например, поверхностей или фазовых областей; </a:t>
            </a:r>
            <a:endParaRPr lang="ru-RU" sz="3600" dirty="0" smtClean="0">
              <a:latin typeface="Calibri" pitchFamily="34" charset="0"/>
            </a:endParaRPr>
          </a:p>
          <a:p>
            <a:pPr marL="742950" indent="-742950" algn="just" fontAlgn="base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3600" dirty="0" smtClean="0">
                <a:latin typeface="Calibri" pitchFamily="34" charset="0"/>
              </a:rPr>
              <a:t>рассматривать </a:t>
            </a:r>
            <a:r>
              <a:rPr lang="ru-RU" sz="3600" dirty="0">
                <a:latin typeface="Calibri" pitchFamily="34" charset="0"/>
              </a:rPr>
              <a:t>произвольные или горизонтальные и вертикальные сечения и расшифровывать их; </a:t>
            </a:r>
            <a:endParaRPr lang="ru-RU" sz="3600" dirty="0" smtClean="0">
              <a:latin typeface="Calibri" pitchFamily="34" charset="0"/>
            </a:endParaRPr>
          </a:p>
          <a:p>
            <a:pPr marL="742950" indent="-742950" algn="just" fontAlgn="base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ru-RU" sz="3600" dirty="0" smtClean="0">
                <a:latin typeface="Calibri" pitchFamily="34" charset="0"/>
              </a:rPr>
              <a:t>рассчитать </a:t>
            </a:r>
            <a:r>
              <a:rPr lang="ru-RU" sz="3600" dirty="0">
                <a:latin typeface="Calibri" pitchFamily="34" charset="0"/>
              </a:rPr>
              <a:t>путь кристаллизации и проводить анализ микроструктуры. </a:t>
            </a:r>
            <a:endParaRPr lang="ru-RU" sz="3600" dirty="0" smtClean="0">
              <a:latin typeface="Calibri" pitchFamily="34" charset="0"/>
            </a:endParaRPr>
          </a:p>
          <a:p>
            <a:pPr algn="just" fontAlgn="base"/>
            <a:r>
              <a:rPr lang="ru-RU" sz="3600" dirty="0" smtClean="0">
                <a:latin typeface="Calibri" pitchFamily="34" charset="0"/>
              </a:rPr>
              <a:t>Таким </a:t>
            </a:r>
            <a:r>
              <a:rPr lang="ru-RU" sz="3600" dirty="0">
                <a:latin typeface="Calibri" pitchFamily="34" charset="0"/>
              </a:rPr>
              <a:t>образом, применение 3Д компьютерной модели уменьшает количество ошибок, </a:t>
            </a:r>
            <a:r>
              <a:rPr lang="ru-RU" sz="3600" dirty="0" smtClean="0">
                <a:latin typeface="Calibri" pitchFamily="34" charset="0"/>
              </a:rPr>
              <a:t>неточностей </a:t>
            </a:r>
            <a:r>
              <a:rPr lang="ru-RU" sz="3600" dirty="0">
                <a:latin typeface="Calibri" pitchFamily="34" charset="0"/>
              </a:rPr>
              <a:t>и упрощает чтение даже самой сложной фазовой </a:t>
            </a:r>
            <a:r>
              <a:rPr lang="ru-RU" sz="3600" dirty="0" smtClean="0">
                <a:latin typeface="Calibri" pitchFamily="34" charset="0"/>
              </a:rPr>
              <a:t>диаграммы</a:t>
            </a:r>
            <a:r>
              <a:rPr lang="ru-RU" sz="3600" dirty="0">
                <a:latin typeface="Calibri" pitchFamily="34" charset="0"/>
              </a:rPr>
              <a:t>.</a:t>
            </a:r>
            <a:endParaRPr lang="en-US" sz="3600" dirty="0">
              <a:latin typeface="Calibri" pitchFamily="34" charset="0"/>
            </a:endParaRPr>
          </a:p>
        </p:txBody>
      </p:sp>
      <p:sp>
        <p:nvSpPr>
          <p:cNvPr id="77" name="Text Box 190">
            <a:extLst>
              <a:ext uri="{FF2B5EF4-FFF2-40B4-BE49-F238E27FC236}">
                <a16:creationId xmlns:a16="http://schemas.microsoft.com/office/drawing/2014/main" id="{966CBD5F-D43E-4D47-8201-566218C5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78645" y="13171588"/>
            <a:ext cx="10475817" cy="637092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600" dirty="0">
                <a:latin typeface="Calibri" pitchFamily="34" charset="0"/>
              </a:rPr>
              <a:t>Рассмотрен один из вариантов построения фазовой диаграммы системы </a:t>
            </a:r>
            <a:r>
              <a:rPr lang="ru-RU" sz="3600" dirty="0" err="1">
                <a:latin typeface="Calibri" pitchFamily="34" charset="0"/>
              </a:rPr>
              <a:t>LiF</a:t>
            </a:r>
            <a:r>
              <a:rPr lang="ru-RU" sz="3600" dirty="0">
                <a:latin typeface="Calibri" pitchFamily="34" charset="0"/>
              </a:rPr>
              <a:t>-KF-</a:t>
            </a:r>
            <a:r>
              <a:rPr lang="ru-RU" sz="3600" dirty="0" err="1">
                <a:latin typeface="Calibri" pitchFamily="34" charset="0"/>
              </a:rPr>
              <a:t>RbF</a:t>
            </a:r>
            <a:r>
              <a:rPr lang="ru-RU" sz="3600" dirty="0">
                <a:latin typeface="Calibri" pitchFamily="34" charset="0"/>
              </a:rPr>
              <a:t> </a:t>
            </a:r>
            <a:r>
              <a:rPr lang="ru-RU" sz="3600" dirty="0" smtClean="0">
                <a:latin typeface="Calibri" pitchFamily="34" charset="0"/>
              </a:rPr>
              <a:t>[</a:t>
            </a:r>
            <a:r>
              <a:rPr lang="ru-RU" sz="3600" dirty="0">
                <a:latin typeface="Calibri" pitchFamily="34" charset="0"/>
              </a:rPr>
              <a:t>3</a:t>
            </a:r>
            <a:r>
              <a:rPr lang="ru-RU" sz="3600" dirty="0" smtClean="0">
                <a:latin typeface="Calibri" pitchFamily="34" charset="0"/>
              </a:rPr>
              <a:t>]. </a:t>
            </a:r>
            <a:r>
              <a:rPr lang="ru-RU" sz="3600" dirty="0">
                <a:latin typeface="Calibri" pitchFamily="34" charset="0"/>
              </a:rPr>
              <a:t>На рис. </a:t>
            </a:r>
            <a:r>
              <a:rPr lang="ru-RU" sz="3600" dirty="0" smtClean="0">
                <a:latin typeface="Calibri" pitchFamily="34" charset="0"/>
              </a:rPr>
              <a:t>1 </a:t>
            </a:r>
            <a:r>
              <a:rPr lang="ru-RU" sz="3600" dirty="0" err="1" smtClean="0">
                <a:latin typeface="Calibri" pitchFamily="34" charset="0"/>
              </a:rPr>
              <a:t>а,б</a:t>
            </a:r>
            <a:r>
              <a:rPr lang="ru-RU" sz="3600" dirty="0" smtClean="0">
                <a:latin typeface="Calibri" pitchFamily="34" charset="0"/>
              </a:rPr>
              <a:t> </a:t>
            </a:r>
            <a:r>
              <a:rPr lang="ru-RU" sz="3600" dirty="0">
                <a:latin typeface="Calibri" pitchFamily="34" charset="0"/>
              </a:rPr>
              <a:t>показаны две поверхности смены типа трехфазной реакции в концентрационной проекции и в аксонометрии.  </a:t>
            </a:r>
            <a:endParaRPr lang="ru-RU" sz="3600" dirty="0" smtClean="0">
              <a:latin typeface="Calibri" pitchFamily="34" charset="0"/>
            </a:endParaRPr>
          </a:p>
          <a:p>
            <a:r>
              <a:rPr lang="ru-RU" sz="3600" dirty="0" smtClean="0">
                <a:latin typeface="Calibri" pitchFamily="34" charset="0"/>
              </a:rPr>
              <a:t>Диаграмма </a:t>
            </a:r>
            <a:r>
              <a:rPr lang="ru-RU" sz="3600" dirty="0">
                <a:latin typeface="Calibri" pitchFamily="34" charset="0"/>
              </a:rPr>
              <a:t>вертикального материального баланса (рис. 1в) для центра масс G (0.16, 0.46, 0.48), отражает превращение </a:t>
            </a:r>
            <a:r>
              <a:rPr lang="ru-RU" sz="3600" dirty="0" err="1">
                <a:latin typeface="Calibri" pitchFamily="34" charset="0"/>
              </a:rPr>
              <a:t>перитектической</a:t>
            </a:r>
            <a:r>
              <a:rPr lang="ru-RU" sz="3600" dirty="0">
                <a:latin typeface="Calibri" pitchFamily="34" charset="0"/>
              </a:rPr>
              <a:t> </a:t>
            </a:r>
            <a:r>
              <a:rPr lang="ru-RU" sz="3600" dirty="0" err="1">
                <a:latin typeface="Calibri" pitchFamily="34" charset="0"/>
              </a:rPr>
              <a:t>L+KF→RbF</a:t>
            </a:r>
            <a:r>
              <a:rPr lang="ru-RU" sz="3600" dirty="0">
                <a:latin typeface="Calibri" pitchFamily="34" charset="0"/>
              </a:rPr>
              <a:t> (L+B→C) реакции (</a:t>
            </a:r>
            <a:r>
              <a:rPr lang="ru-RU" sz="3600" dirty="0" err="1">
                <a:latin typeface="Calibri" pitchFamily="34" charset="0"/>
              </a:rPr>
              <a:t>Δm</a:t>
            </a:r>
            <a:r>
              <a:rPr lang="ru-RU" sz="3600" baseline="-25000" dirty="0" err="1">
                <a:latin typeface="Calibri" pitchFamily="34" charset="0"/>
              </a:rPr>
              <a:t>B</a:t>
            </a:r>
            <a:r>
              <a:rPr lang="ru-RU" sz="3600" dirty="0">
                <a:latin typeface="Calibri" pitchFamily="34" charset="0"/>
              </a:rPr>
              <a:t>&lt;0, </a:t>
            </a:r>
            <a:r>
              <a:rPr lang="ru-RU" sz="3600" dirty="0" err="1">
                <a:latin typeface="Calibri" pitchFamily="34" charset="0"/>
              </a:rPr>
              <a:t>Δm</a:t>
            </a:r>
            <a:r>
              <a:rPr lang="ru-RU" sz="3600" baseline="-25000" dirty="0" err="1">
                <a:latin typeface="Calibri" pitchFamily="34" charset="0"/>
              </a:rPr>
              <a:t>L</a:t>
            </a:r>
            <a:r>
              <a:rPr lang="ru-RU" sz="3600" dirty="0">
                <a:latin typeface="Calibri" pitchFamily="34" charset="0"/>
              </a:rPr>
              <a:t>&lt;0, </a:t>
            </a:r>
            <a:r>
              <a:rPr lang="ru-RU" sz="3600" dirty="0" err="1">
                <a:latin typeface="Calibri" pitchFamily="34" charset="0"/>
              </a:rPr>
              <a:t>Δm</a:t>
            </a:r>
            <a:r>
              <a:rPr lang="ru-RU" sz="3600" baseline="-25000" dirty="0" err="1">
                <a:latin typeface="Calibri" pitchFamily="34" charset="0"/>
              </a:rPr>
              <a:t>C</a:t>
            </a:r>
            <a:r>
              <a:rPr lang="ru-RU" sz="3600" dirty="0">
                <a:latin typeface="Calibri" pitchFamily="34" charset="0"/>
              </a:rPr>
              <a:t>&gt;0) в эвтектическую </a:t>
            </a:r>
            <a:r>
              <a:rPr lang="ru-RU" sz="3600" dirty="0" err="1">
                <a:latin typeface="Calibri" pitchFamily="34" charset="0"/>
              </a:rPr>
              <a:t>L→KF+RbF</a:t>
            </a:r>
            <a:r>
              <a:rPr lang="ru-RU" sz="3600" dirty="0">
                <a:latin typeface="Calibri" pitchFamily="34" charset="0"/>
              </a:rPr>
              <a:t> (L→B+C) реакцию (</a:t>
            </a:r>
            <a:r>
              <a:rPr lang="ru-RU" sz="3600" dirty="0" err="1">
                <a:latin typeface="Calibri" pitchFamily="34" charset="0"/>
              </a:rPr>
              <a:t>Δm</a:t>
            </a:r>
            <a:r>
              <a:rPr lang="ru-RU" sz="3600" baseline="-25000" dirty="0" err="1">
                <a:latin typeface="Calibri" pitchFamily="34" charset="0"/>
              </a:rPr>
              <a:t>B</a:t>
            </a:r>
            <a:r>
              <a:rPr lang="ru-RU" sz="3600" dirty="0">
                <a:latin typeface="Calibri" pitchFamily="34" charset="0"/>
              </a:rPr>
              <a:t>&gt;0, </a:t>
            </a:r>
            <a:r>
              <a:rPr lang="ru-RU" sz="3600" dirty="0" err="1">
                <a:latin typeface="Calibri" pitchFamily="34" charset="0"/>
              </a:rPr>
              <a:t>Δm</a:t>
            </a:r>
            <a:r>
              <a:rPr lang="ru-RU" sz="3600" baseline="-25000" dirty="0" err="1">
                <a:latin typeface="Calibri" pitchFamily="34" charset="0"/>
              </a:rPr>
              <a:t>L</a:t>
            </a:r>
            <a:r>
              <a:rPr lang="ru-RU" sz="3600" dirty="0">
                <a:latin typeface="Calibri" pitchFamily="34" charset="0"/>
              </a:rPr>
              <a:t>&lt;0, </a:t>
            </a:r>
            <a:r>
              <a:rPr lang="ru-RU" sz="3600" dirty="0" err="1">
                <a:latin typeface="Calibri" pitchFamily="34" charset="0"/>
              </a:rPr>
              <a:t>Δm</a:t>
            </a:r>
            <a:r>
              <a:rPr lang="ru-RU" sz="3600" baseline="-25000" dirty="0" err="1">
                <a:latin typeface="Calibri" pitchFamily="34" charset="0"/>
              </a:rPr>
              <a:t>C</a:t>
            </a:r>
            <a:r>
              <a:rPr lang="ru-RU" sz="3600" dirty="0">
                <a:latin typeface="Calibri" pitchFamily="34" charset="0"/>
              </a:rPr>
              <a:t>&gt;0).</a:t>
            </a:r>
            <a:endParaRPr lang="en-US" sz="3600" dirty="0">
              <a:latin typeface="Calibri" pitchFamily="34" charset="0"/>
            </a:endParaRPr>
          </a:p>
        </p:txBody>
      </p:sp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29979" y="183049"/>
            <a:ext cx="2441881" cy="1811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3937" y="229292"/>
            <a:ext cx="228378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 Box 193">
            <a:extLst>
              <a:ext uri="{FF2B5EF4-FFF2-40B4-BE49-F238E27FC236}">
                <a16:creationId xmlns:a16="http://schemas.microsoft.com/office/drawing/2014/main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71" y="17247201"/>
            <a:ext cx="9019222" cy="193894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600" dirty="0">
                <a:latin typeface="Calibri" pitchFamily="34" charset="0"/>
              </a:rPr>
              <a:t>Исследование выполнено в соответствии с </a:t>
            </a:r>
            <a:r>
              <a:rPr lang="ru-RU" sz="3600" dirty="0" err="1">
                <a:latin typeface="Calibri" pitchFamily="34" charset="0"/>
              </a:rPr>
              <a:t>госзаданием</a:t>
            </a:r>
            <a:r>
              <a:rPr lang="ru-RU" sz="3600" dirty="0">
                <a:latin typeface="Calibri" pitchFamily="34" charset="0"/>
              </a:rPr>
              <a:t> ФГБУН ИФМ СО РАН на 2021-2023 гг. (проект № 0270-2021-0002).</a:t>
            </a:r>
            <a:endParaRPr lang="ru-RU" sz="3600" dirty="0">
              <a:latin typeface="Calibri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5473566" y="19926684"/>
            <a:ext cx="7836772" cy="2198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u-RU" sz="3200" dirty="0" smtClean="0"/>
              <a:t>vluts@ipms.bscnet.ru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ru-RU" sz="3200" dirty="0"/>
              <a:t>http://</a:t>
            </a:r>
            <a:r>
              <a:rPr lang="en-US" altLang="ru-RU" sz="3200" dirty="0" smtClean="0"/>
              <a:t>ipms.bscnet.ru/labs/skkm.html</a:t>
            </a:r>
          </a:p>
          <a:p>
            <a:pPr>
              <a:lnSpc>
                <a:spcPct val="8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3200" i="1" dirty="0"/>
              <a:t>+ 7 (3012) 41-58-63</a:t>
            </a:r>
            <a:endParaRPr lang="en-US" altLang="ru-RU" sz="3200" dirty="0" smtClean="0"/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a-DK" alt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1600798" y="20279660"/>
            <a:ext cx="3472876" cy="59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altLang="ru-RU" sz="4000" dirty="0" smtClean="0"/>
              <a:t>Контакты</a:t>
            </a:r>
            <a:r>
              <a:rPr lang="en-US" altLang="ru-RU" sz="3200" dirty="0" smtClean="0"/>
              <a:t> </a:t>
            </a:r>
            <a:endParaRPr lang="da-DK" alt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90754" y="20038030"/>
            <a:ext cx="404252" cy="25788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890550" y="20414407"/>
            <a:ext cx="404456" cy="40445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975782" y="20951067"/>
            <a:ext cx="272336" cy="337543"/>
          </a:xfrm>
          <a:prstGeom prst="rect">
            <a:avLst/>
          </a:prstGeom>
        </p:spPr>
      </p:pic>
      <p:sp>
        <p:nvSpPr>
          <p:cNvPr id="41" name="Text Box 180">
            <a:extLst>
              <a:ext uri="{FF2B5EF4-FFF2-40B4-BE49-F238E27FC236}">
                <a16:creationId xmlns:a16="http://schemas.microsoft.com/office/drawing/2014/main" id="{0EF553AE-2F9D-4C67-BDBF-729D45C15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5378" y="13201996"/>
            <a:ext cx="8095541" cy="1177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 b="1" dirty="0">
                <a:latin typeface="Calibri" pitchFamily="34" charset="0"/>
              </a:rPr>
              <a:t>Рисунок 1. </a:t>
            </a:r>
            <a:r>
              <a:rPr lang="ru-RU" sz="3600" dirty="0">
                <a:latin typeface="Calibri" pitchFamily="34" charset="0"/>
              </a:rPr>
              <a:t>Смена типа трехфазной реакции в системе </a:t>
            </a:r>
            <a:r>
              <a:rPr lang="ru-RU" sz="3600" dirty="0" err="1">
                <a:latin typeface="Calibri" pitchFamily="34" charset="0"/>
              </a:rPr>
              <a:t>LiF</a:t>
            </a:r>
            <a:r>
              <a:rPr lang="ru-RU" sz="3600" dirty="0">
                <a:latin typeface="Calibri" pitchFamily="34" charset="0"/>
              </a:rPr>
              <a:t>-KF-</a:t>
            </a:r>
            <a:r>
              <a:rPr lang="ru-RU" sz="3600" dirty="0" err="1">
                <a:latin typeface="Calibri" pitchFamily="34" charset="0"/>
              </a:rPr>
              <a:t>RbF</a:t>
            </a:r>
            <a:r>
              <a:rPr lang="ru-RU" sz="3600" dirty="0">
                <a:latin typeface="Calibri" pitchFamily="34" charset="0"/>
              </a:rPr>
              <a:t>.</a:t>
            </a:r>
            <a:endParaRPr lang="en-US" sz="3600" dirty="0">
              <a:latin typeface="Calibri" pitchFamily="34" charset="0"/>
            </a:endParaRPr>
          </a:p>
        </p:txBody>
      </p:sp>
      <p:pic>
        <p:nvPicPr>
          <p:cNvPr id="3" name="Picture 2" descr="рис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04" b="-4138"/>
          <a:stretch>
            <a:fillRect/>
          </a:stretch>
        </p:blipFill>
        <p:spPr bwMode="auto">
          <a:xfrm>
            <a:off x="10517030" y="4046754"/>
            <a:ext cx="17872067" cy="920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4447</TotalTime>
  <Words>349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Wingdings</vt:lpstr>
      <vt:lpstr>Wingdings 2</vt:lpstr>
      <vt:lpstr>HDOfficeLightV0</vt:lpstr>
      <vt:lpstr>Ретро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Zz</cp:lastModifiedBy>
  <cp:revision>71</cp:revision>
  <dcterms:created xsi:type="dcterms:W3CDTF">2017-10-02T13:44:20Z</dcterms:created>
  <dcterms:modified xsi:type="dcterms:W3CDTF">2022-03-13T05:18:05Z</dcterms:modified>
</cp:coreProperties>
</file>