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C70"/>
    <a:srgbClr val="0000DE"/>
    <a:srgbClr val="000066"/>
    <a:srgbClr val="5A3AFC"/>
    <a:srgbClr val="3F8BBF"/>
    <a:srgbClr val="376DCD"/>
    <a:srgbClr val="FF0000"/>
    <a:srgbClr val="993366"/>
    <a:srgbClr val="2E9281"/>
    <a:srgbClr val="467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after"/>
          <m:brkBinSub m:val="--"/>
        </m:mathPr>
      </a14:m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8" autoAdjust="0"/>
    <p:restoredTop sz="91852" autoAdjust="0"/>
  </p:normalViewPr>
  <p:slideViewPr>
    <p:cSldViewPr snapToGrid="0">
      <p:cViewPr>
        <p:scale>
          <a:sx n="20" d="100"/>
          <a:sy n="20" d="100"/>
        </p:scale>
        <p:origin x="466" y="-302"/>
      </p:cViewPr>
      <p:guideLst>
        <p:guide orient="horz" pos="9072"/>
        <p:guide pos="161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32BFE-FE45-4265-B293-753426CA3045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0ED1A-2F6E-4FAD-9ED8-8E52A09AB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4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1EA7E-7616-4385-B749-C5B3515B98B7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920A7-7D56-4EA5-803F-26408F055E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76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920A7-7D56-4EA5-803F-26408F055E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1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3690" y="2880358"/>
            <a:ext cx="33604200" cy="12481564"/>
          </a:xfrm>
        </p:spPr>
        <p:txBody>
          <a:bodyPr anchor="b">
            <a:normAutofit/>
          </a:bodyPr>
          <a:lstStyle>
            <a:lvl1pPr algn="l">
              <a:defRPr sz="201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690" y="16144243"/>
            <a:ext cx="26883360" cy="8178799"/>
          </a:xfrm>
        </p:spPr>
        <p:txBody>
          <a:bodyPr anchor="t">
            <a:normAutofit/>
          </a:bodyPr>
          <a:lstStyle>
            <a:lvl1pPr marL="0" indent="0" algn="l">
              <a:buNone/>
              <a:defRPr sz="882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0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557650" y="35561"/>
            <a:ext cx="16002000" cy="1600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654316" y="384491"/>
            <a:ext cx="25538751" cy="25538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390465" y="960120"/>
            <a:ext cx="20802600" cy="2080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810517" y="135570"/>
            <a:ext cx="20382554" cy="203825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2950791" y="2560326"/>
            <a:ext cx="18242276" cy="182422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1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880360" y="2240280"/>
            <a:ext cx="45439010" cy="131216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840488" y="16144241"/>
            <a:ext cx="34877682" cy="1920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6720"/>
            </a:lvl1pPr>
            <a:lvl2pPr marL="1920240" indent="0">
              <a:buFontTx/>
              <a:buNone/>
              <a:defRPr/>
            </a:lvl2pPr>
            <a:lvl3pPr marL="3840480" indent="0">
              <a:buFontTx/>
              <a:buNone/>
              <a:defRPr/>
            </a:lvl3pPr>
            <a:lvl4pPr marL="5760720" indent="0">
              <a:buFontTx/>
              <a:buNone/>
              <a:defRPr/>
            </a:lvl4pPr>
            <a:lvl5pPr marL="76809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95" y="2880360"/>
            <a:ext cx="42245280" cy="11521440"/>
          </a:xfrm>
        </p:spPr>
        <p:txBody>
          <a:bodyPr anchor="ctr">
            <a:normAutofit/>
          </a:bodyPr>
          <a:lstStyle>
            <a:lvl1pPr algn="l">
              <a:defRPr sz="134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0" y="17282160"/>
            <a:ext cx="35851150" cy="7894320"/>
          </a:xfrm>
        </p:spPr>
        <p:txBody>
          <a:bodyPr anchor="ctr">
            <a:normAutofit/>
          </a:bodyPr>
          <a:lstStyle>
            <a:lvl1pPr marL="0" indent="0" algn="l">
              <a:buNone/>
              <a:defRPr sz="840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4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28" y="2880360"/>
            <a:ext cx="38404804" cy="11521440"/>
          </a:xfrm>
        </p:spPr>
        <p:txBody>
          <a:bodyPr anchor="ctr">
            <a:normAutofit/>
          </a:bodyPr>
          <a:lstStyle>
            <a:lvl1pPr algn="l">
              <a:defRPr sz="134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74090" y="14401800"/>
            <a:ext cx="35844480" cy="1600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920240" indent="0">
              <a:buFontTx/>
              <a:buNone/>
              <a:defRPr/>
            </a:lvl2pPr>
            <a:lvl3pPr marL="3840480" indent="0">
              <a:buFontTx/>
              <a:buNone/>
              <a:defRPr/>
            </a:lvl3pPr>
            <a:lvl4pPr marL="5760720" indent="0">
              <a:buFontTx/>
              <a:buNone/>
              <a:defRPr/>
            </a:lvl4pPr>
            <a:lvl5pPr marL="76809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5" y="18064484"/>
            <a:ext cx="35844480" cy="7076433"/>
          </a:xfrm>
        </p:spPr>
        <p:txBody>
          <a:bodyPr anchor="ctr">
            <a:normAutofit/>
          </a:bodyPr>
          <a:lstStyle>
            <a:lvl1pPr marL="0" indent="0" algn="l">
              <a:buNone/>
              <a:defRPr sz="840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33610" y="3411333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/>
            <a:r>
              <a:rPr lang="en-US" sz="3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98730" y="11628124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 algn="r"/>
            <a:r>
              <a:rPr lang="en-US" sz="33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099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90" y="14401800"/>
            <a:ext cx="35844480" cy="7129080"/>
          </a:xfrm>
        </p:spPr>
        <p:txBody>
          <a:bodyPr anchor="b">
            <a:normAutofit/>
          </a:bodyPr>
          <a:lstStyle>
            <a:lvl1pPr algn="l">
              <a:defRPr sz="134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86" y="21558520"/>
            <a:ext cx="35851158" cy="3613680"/>
          </a:xfrm>
        </p:spPr>
        <p:txBody>
          <a:bodyPr anchor="t">
            <a:normAutofit/>
          </a:bodyPr>
          <a:lstStyle>
            <a:lvl1pPr marL="0" indent="0" algn="l">
              <a:buNone/>
              <a:defRPr sz="840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9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35" y="2880360"/>
            <a:ext cx="38404800" cy="11521440"/>
          </a:xfrm>
        </p:spPr>
        <p:txBody>
          <a:bodyPr anchor="ctr">
            <a:normAutofit/>
          </a:bodyPr>
          <a:lstStyle>
            <a:lvl1pPr algn="l">
              <a:defRPr sz="134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693" y="16499843"/>
            <a:ext cx="35844484" cy="44094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88" y="20909280"/>
            <a:ext cx="35844484" cy="4267200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33610" y="3411333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/>
            <a:r>
              <a:rPr lang="en-US" sz="33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98730" y="11628124"/>
            <a:ext cx="2560320" cy="2456059"/>
          </a:xfrm>
          <a:prstGeom prst="rect">
            <a:avLst/>
          </a:prstGeom>
        </p:spPr>
        <p:txBody>
          <a:bodyPr vert="horz" lIns="384048" tIns="192024" rIns="384048" bIns="192024" rtlCol="0" anchor="ctr">
            <a:noAutofit/>
          </a:bodyPr>
          <a:lstStyle/>
          <a:p>
            <a:pPr lvl="0" algn="r"/>
            <a:r>
              <a:rPr lang="en-US" sz="33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19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95" y="2880360"/>
            <a:ext cx="42245280" cy="115214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690" y="16499843"/>
            <a:ext cx="35844480" cy="35204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00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88" y="20020277"/>
            <a:ext cx="35844484" cy="5156201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0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3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77890" y="2880360"/>
            <a:ext cx="8641080" cy="19202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360" y="2880360"/>
            <a:ext cx="32857440" cy="222961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688" y="8427720"/>
            <a:ext cx="35844484" cy="9582720"/>
          </a:xfrm>
        </p:spPr>
        <p:txBody>
          <a:bodyPr anchor="b">
            <a:normAutofit/>
          </a:bodyPr>
          <a:lstStyle>
            <a:lvl1pPr algn="l">
              <a:defRPr sz="151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5" y="18882360"/>
            <a:ext cx="35844480" cy="6294120"/>
          </a:xfrm>
        </p:spPr>
        <p:txBody>
          <a:bodyPr anchor="t">
            <a:normAutofit/>
          </a:bodyPr>
          <a:lstStyle>
            <a:lvl1pPr marL="0" indent="0" algn="l">
              <a:buNone/>
              <a:defRPr sz="7560">
                <a:solidFill>
                  <a:schemeClr val="bg2">
                    <a:lumMod val="75000"/>
                  </a:schemeClr>
                </a:solidFill>
              </a:defRPr>
            </a:lvl1pPr>
            <a:lvl2pPr marL="192024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0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688" y="2880362"/>
            <a:ext cx="20738151" cy="1518412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94161" y="2880364"/>
            <a:ext cx="20724812" cy="1518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9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2738" y="2880360"/>
            <a:ext cx="19529105" cy="2420300"/>
          </a:xfrm>
        </p:spPr>
        <p:txBody>
          <a:bodyPr anchor="b">
            <a:noAutofit/>
          </a:bodyPr>
          <a:lstStyle>
            <a:lvl1pPr marL="0" indent="0">
              <a:buNone/>
              <a:defRPr sz="1176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688" y="5336222"/>
            <a:ext cx="20738151" cy="1272826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32077" y="2880360"/>
            <a:ext cx="19593563" cy="2420300"/>
          </a:xfrm>
        </p:spPr>
        <p:txBody>
          <a:bodyPr anchor="b">
            <a:noAutofit/>
          </a:bodyPr>
          <a:lstStyle>
            <a:lvl1pPr marL="0" indent="0">
              <a:buNone/>
              <a:defRPr sz="11760" b="0">
                <a:solidFill>
                  <a:schemeClr val="tx1"/>
                </a:solidFill>
              </a:defRPr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7489" y="5300660"/>
            <a:ext cx="20702590" cy="1272826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2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64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7050" y="2880360"/>
            <a:ext cx="15361920" cy="5760720"/>
          </a:xfrm>
        </p:spPr>
        <p:txBody>
          <a:bodyPr anchor="b">
            <a:normAutofit/>
          </a:bodyPr>
          <a:lstStyle>
            <a:lvl1pPr algn="l">
              <a:defRPr sz="100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693" y="2880360"/>
            <a:ext cx="24963124" cy="222961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7050" y="9281158"/>
            <a:ext cx="15361920" cy="8783321"/>
          </a:xfrm>
        </p:spPr>
        <p:txBody>
          <a:bodyPr anchor="t">
            <a:normAutofit/>
          </a:bodyPr>
          <a:lstStyle>
            <a:lvl1pPr marL="0" indent="0">
              <a:buNone/>
              <a:defRPr sz="672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3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5810" y="6080760"/>
            <a:ext cx="25283160" cy="4800600"/>
          </a:xfrm>
        </p:spPr>
        <p:txBody>
          <a:bodyPr anchor="b">
            <a:normAutofit/>
          </a:bodyPr>
          <a:lstStyle>
            <a:lvl1pPr algn="l">
              <a:defRPr sz="117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3850" y="3840480"/>
            <a:ext cx="13780091" cy="19202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1920240" indent="0">
              <a:buNone/>
              <a:defRPr sz="6720"/>
            </a:lvl2pPr>
            <a:lvl3pPr marL="3840480" indent="0">
              <a:buNone/>
              <a:defRPr sz="6720"/>
            </a:lvl3pPr>
            <a:lvl4pPr marL="5760720" indent="0">
              <a:buNone/>
              <a:defRPr sz="6720"/>
            </a:lvl4pPr>
            <a:lvl5pPr marL="7680960" indent="0">
              <a:buNone/>
              <a:defRPr sz="6720"/>
            </a:lvl5pPr>
            <a:lvl6pPr marL="9601200" indent="0">
              <a:buNone/>
              <a:defRPr sz="6720"/>
            </a:lvl6pPr>
            <a:lvl7pPr marL="11521440" indent="0">
              <a:buNone/>
              <a:defRPr sz="6720"/>
            </a:lvl7pPr>
            <a:lvl8pPr marL="13441680" indent="0">
              <a:buNone/>
              <a:defRPr sz="6720"/>
            </a:lvl8pPr>
            <a:lvl9pPr marL="15361920" indent="0">
              <a:buNone/>
              <a:defRPr sz="67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5810" y="11663679"/>
            <a:ext cx="25289830" cy="8605519"/>
          </a:xfrm>
        </p:spPr>
        <p:txBody>
          <a:bodyPr anchor="t">
            <a:normAutofit/>
          </a:bodyPr>
          <a:lstStyle>
            <a:lvl1pPr marL="0" indent="0">
              <a:buNone/>
              <a:defRPr sz="7560"/>
            </a:lvl1pPr>
            <a:lvl2pPr marL="1920240" indent="0">
              <a:buNone/>
              <a:defRPr sz="5040"/>
            </a:lvl2pPr>
            <a:lvl3pPr marL="3840480" indent="0">
              <a:buNone/>
              <a:defRPr sz="4200"/>
            </a:lvl3pPr>
            <a:lvl4pPr marL="5760720" indent="0">
              <a:buNone/>
              <a:defRPr sz="3780"/>
            </a:lvl4pPr>
            <a:lvl5pPr marL="7680960" indent="0">
              <a:buNone/>
              <a:defRPr sz="3780"/>
            </a:lvl5pPr>
            <a:lvl6pPr marL="9601200" indent="0">
              <a:buNone/>
              <a:defRPr sz="3780"/>
            </a:lvl6pPr>
            <a:lvl7pPr marL="11521440" indent="0">
              <a:buNone/>
              <a:defRPr sz="3780"/>
            </a:lvl7pPr>
            <a:lvl8pPr marL="13441680" indent="0">
              <a:buNone/>
              <a:defRPr sz="3780"/>
            </a:lvl8pPr>
            <a:lvl9pPr marL="15361920" indent="0">
              <a:buNone/>
              <a:defRPr sz="37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5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669270" y="12446001"/>
            <a:ext cx="12523804" cy="1347724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690" y="18846797"/>
            <a:ext cx="35844480" cy="632968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690" y="2880362"/>
            <a:ext cx="35844480" cy="15184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598530" y="25923242"/>
            <a:ext cx="6720840" cy="1533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C14FD0-2F47-409A-BCFE-92D00FCE5BEE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3690" y="25923242"/>
            <a:ext cx="31683960" cy="1533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4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525442" y="23429597"/>
            <a:ext cx="4797429" cy="28136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4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2D142E-95CE-4827-ADF3-152E802B77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65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1920240" rtl="0" eaLnBrk="1" latinLnBrk="0" hangingPunct="1">
        <a:spcBef>
          <a:spcPct val="0"/>
        </a:spcBef>
        <a:buNone/>
        <a:defRPr sz="151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00150" indent="-120015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3120390" indent="-120015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7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5040630" indent="-120015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7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6480810" indent="-72009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8401050" indent="-72009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056132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248156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440180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6322040" indent="-960120" algn="l" defTabSz="1920240" rtl="0" eaLnBrk="1" latinLnBrk="0" hangingPunct="1">
        <a:spcBef>
          <a:spcPct val="20000"/>
        </a:spcBef>
        <a:spcAft>
          <a:spcPts val="25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8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192024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EB252AE-F60D-4224-A5E4-385E644C7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76" t="38041" r="14621" b="21625"/>
          <a:stretch/>
        </p:blipFill>
        <p:spPr>
          <a:xfrm>
            <a:off x="1486503" y="17062176"/>
            <a:ext cx="9347614" cy="4819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01514796-79E1-4942-95AA-05E1592A64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76" t="38131" r="14731" b="22669"/>
          <a:stretch/>
        </p:blipFill>
        <p:spPr>
          <a:xfrm>
            <a:off x="2118435" y="21773514"/>
            <a:ext cx="8965787" cy="481101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9EC3DC8-A38A-42D9-8508-A5763FC00D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25" t="38714" r="21637" b="23559"/>
          <a:stretch/>
        </p:blipFill>
        <p:spPr>
          <a:xfrm>
            <a:off x="12695150" y="17364524"/>
            <a:ext cx="7926715" cy="469381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3FCD471-50FB-456F-BA78-4CEAE830AC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883" t="38134" r="19051" b="20947"/>
          <a:stretch/>
        </p:blipFill>
        <p:spPr>
          <a:xfrm>
            <a:off x="12167627" y="21691210"/>
            <a:ext cx="8884432" cy="5104002"/>
          </a:xfrm>
          <a:prstGeom prst="rect">
            <a:avLst/>
          </a:prstGeom>
        </p:spPr>
      </p:pic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14630400" y="43330"/>
            <a:ext cx="32761371" cy="47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754" tIns="264879" rIns="529754" bIns="264879" anchor="ctr"/>
          <a:lstStyle>
            <a:lvl1pPr defTabSz="4176713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176713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176713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176713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176713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176713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523"/>
              </a:spcBef>
            </a:pPr>
            <a:r>
              <a:rPr lang="ru-RU" sz="7611" b="1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ЭЛЕКТРОННЫЕ ХАРАКТЕРИСТИКИ α-АМИНОАЛЬДЕГИДОВ, ПРОИЗВОДНЫХ КИСЛЫХ α-АМИНОКИСЛОТ</a:t>
            </a:r>
            <a:br>
              <a:rPr lang="ru-RU" altLang="ru-RU" sz="7610" dirty="0">
                <a:solidFill>
                  <a:srgbClr val="376092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endParaRPr lang="ru-RU" altLang="ru-RU" sz="7610" dirty="0">
              <a:solidFill>
                <a:srgbClr val="376092"/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581296" y="2258956"/>
            <a:ext cx="24935138" cy="3063989"/>
          </a:xfrm>
          <a:prstGeom prst="rect">
            <a:avLst/>
          </a:prstGeom>
        </p:spPr>
        <p:txBody>
          <a:bodyPr lIns="529754" tIns="264879" rIns="529754" bIns="264879" anchor="ctr">
            <a:normAutofit fontScale="97500"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9134" dirty="0" err="1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Матус</a:t>
            </a:r>
            <a:r>
              <a:rPr lang="ru-RU" sz="9134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Я.А.</a:t>
            </a: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303236" y="-17345775"/>
            <a:ext cx="234318" cy="14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5994" tIns="57997" rIns="115994" bIns="57997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8759"/>
          </a:p>
        </p:txBody>
      </p:sp>
      <p:sp>
        <p:nvSpPr>
          <p:cNvPr id="41" name="Объект 2"/>
          <p:cNvSpPr txBox="1">
            <a:spLocks/>
          </p:cNvSpPr>
          <p:nvPr/>
        </p:nvSpPr>
        <p:spPr bwMode="auto">
          <a:xfrm>
            <a:off x="6537572" y="-10194570"/>
            <a:ext cx="13631802" cy="16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29697" tIns="264848" rIns="529697" bIns="264848"/>
          <a:lstStyle>
            <a:lvl1pPr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173538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1015"/>
              </a:spcAft>
            </a:pPr>
            <a:endParaRPr lang="ru-RU" sz="4058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36324"/>
              </p:ext>
            </p:extLst>
          </p:nvPr>
        </p:nvGraphicFramePr>
        <p:xfrm>
          <a:off x="23797233" y="5759600"/>
          <a:ext cx="26578990" cy="75352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00267">
                  <a:extLst>
                    <a:ext uri="{9D8B030D-6E8A-4147-A177-3AD203B41FA5}">
                      <a16:colId xmlns:a16="http://schemas.microsoft.com/office/drawing/2014/main" val="2070336540"/>
                    </a:ext>
                  </a:extLst>
                </a:gridCol>
                <a:gridCol w="3300267">
                  <a:extLst>
                    <a:ext uri="{9D8B030D-6E8A-4147-A177-3AD203B41FA5}">
                      <a16:colId xmlns:a16="http://schemas.microsoft.com/office/drawing/2014/main" val="123777145"/>
                    </a:ext>
                  </a:extLst>
                </a:gridCol>
                <a:gridCol w="330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0267">
                  <a:extLst>
                    <a:ext uri="{9D8B030D-6E8A-4147-A177-3AD203B41FA5}">
                      <a16:colId xmlns:a16="http://schemas.microsoft.com/office/drawing/2014/main" val="1624959288"/>
                    </a:ext>
                  </a:extLst>
                </a:gridCol>
                <a:gridCol w="3300267">
                  <a:extLst>
                    <a:ext uri="{9D8B030D-6E8A-4147-A177-3AD203B41FA5}">
                      <a16:colId xmlns:a16="http://schemas.microsoft.com/office/drawing/2014/main" val="1094064914"/>
                    </a:ext>
                  </a:extLst>
                </a:gridCol>
                <a:gridCol w="3300267">
                  <a:extLst>
                    <a:ext uri="{9D8B030D-6E8A-4147-A177-3AD203B41FA5}">
                      <a16:colId xmlns:a16="http://schemas.microsoft.com/office/drawing/2014/main" val="3524891162"/>
                    </a:ext>
                  </a:extLst>
                </a:gridCol>
                <a:gridCol w="6349082">
                  <a:extLst>
                    <a:ext uri="{9D8B030D-6E8A-4147-A177-3AD203B41FA5}">
                      <a16:colId xmlns:a16="http://schemas.microsoft.com/office/drawing/2014/main" val="2331366464"/>
                    </a:ext>
                  </a:extLst>
                </a:gridCol>
                <a:gridCol w="428306">
                  <a:extLst>
                    <a:ext uri="{9D8B030D-6E8A-4147-A177-3AD203B41FA5}">
                      <a16:colId xmlns:a16="http://schemas.microsoft.com/office/drawing/2014/main" val="3709293241"/>
                    </a:ext>
                  </a:extLst>
                </a:gridCol>
              </a:tblGrid>
              <a:tr h="63671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65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65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 </a:t>
                      </a:r>
                      <a:r>
                        <a:rPr lang="ru-RU" sz="65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а.е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6500" dirty="0"/>
                    </a:p>
                  </a:txBody>
                  <a:tcPr marL="86996" marR="86996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390265"/>
                  </a:ext>
                </a:extLst>
              </a:tr>
              <a:tr h="6572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ru-RU" sz="6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ru-RU" sz="65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ru-RU" sz="65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endParaRPr lang="ru-RU" sz="6500" dirty="0"/>
                    </a:p>
                  </a:txBody>
                  <a:tcPr marL="115994" marR="115994" marT="57997" marB="5799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-0,185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-0,296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0,111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-0,048</a:t>
                      </a:r>
                      <a:r>
                        <a:rPr lang="ru-RU" sz="65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65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8" marR="86998" marT="0" marB="0" anchor="ctr"/>
                </a:tc>
                <a:extLst>
                  <a:ext uri="{0D108BD9-81ED-4DB2-BD59-A6C34878D82A}">
                    <a16:rowId xmlns:a16="http://schemas.microsoft.com/office/drawing/2014/main" val="2940319205"/>
                  </a:ext>
                </a:extLst>
              </a:tr>
              <a:tr h="6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-0,160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0,447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-0,291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0,147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-0,144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8" marR="86998" marT="0" marB="0" anchor="ctr"/>
                </a:tc>
                <a:extLst>
                  <a:ext uri="{0D108BD9-81ED-4DB2-BD59-A6C34878D82A}">
                    <a16:rowId xmlns:a16="http://schemas.microsoft.com/office/drawing/2014/main" val="3073219303"/>
                  </a:ext>
                </a:extLst>
              </a:tr>
              <a:tr h="6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ru-RU" sz="65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ru-RU" sz="65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8" marR="86998" marT="0" marB="0" anchor="ctr"/>
                </a:tc>
                <a:extLst>
                  <a:ext uri="{0D108BD9-81ED-4DB2-BD59-A6C34878D82A}">
                    <a16:rowId xmlns:a16="http://schemas.microsoft.com/office/drawing/2014/main" val="676736839"/>
                  </a:ext>
                </a:extLst>
              </a:tr>
              <a:tr h="6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1ꞌ</a:t>
                      </a:r>
                      <a:endParaRPr lang="ru-RU" sz="6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-0,120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0,375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-0,301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0,098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-0,051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65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8" marR="8699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2ꞌ</a:t>
                      </a:r>
                      <a:endParaRPr lang="ru-RU" sz="6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-0,069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0,402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-0,302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0,128</a:t>
                      </a:r>
                      <a:endParaRPr lang="ru-RU" sz="6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-0,159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ru-RU" sz="6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996" marR="869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998" marR="8699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320095" y="3512191"/>
            <a:ext cx="28601702" cy="339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81" algn="r">
              <a:lnSpc>
                <a:spcPct val="107000"/>
              </a:lnSpc>
            </a:pPr>
            <a:r>
              <a:rPr lang="ru-RU" sz="6000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Таблица:</a:t>
            </a:r>
            <a:r>
              <a:rPr lang="ru-RU" sz="6849" dirty="0">
                <a:solidFill>
                  <a:schemeClr val="bg1"/>
                </a:solidFill>
                <a:effectLst>
                  <a:glow rad="101600">
                    <a:schemeClr val="bg1">
                      <a:lumMod val="50000"/>
                      <a:lumOff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Заряды групп 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)*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молекул α-АМК (1,2) и α-</a:t>
            </a:r>
            <a:r>
              <a:rPr lang="ru-RU" sz="60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аминоальдегидов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(1ꞌ, 2ꞌ) в а.е.</a:t>
            </a:r>
            <a:endParaRPr lang="ru-RU" sz="6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849" i="1" dirty="0">
                <a:effectLst>
                  <a:glow rad="101600">
                    <a:schemeClr val="bg1">
                      <a:lumMod val="50000"/>
                      <a:lumOff val="5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849" dirty="0">
              <a:effectLst>
                <a:glow rad="101600">
                  <a:schemeClr val="bg1">
                    <a:lumMod val="50000"/>
                    <a:lumOff val="50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84403" y="24777159"/>
            <a:ext cx="27431827" cy="325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61"/>
              </a:spcBef>
            </a:pPr>
            <a:r>
              <a:rPr lang="ru-RU" sz="4800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Список литературы 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4986" indent="-434986" algn="just">
              <a:lnSpc>
                <a:spcPct val="107000"/>
              </a:lnSpc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Frisch M.J., Trucks G.W., Schlegel H.B. Gaussian 03 (Revision E 0.1 SMP). Gaussian Inc., Pittsburgh PA. 2007.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34986" indent="-434986" algn="just">
              <a:lnSpc>
                <a:spcPct val="107000"/>
              </a:lnSpc>
              <a:buFont typeface="+mj-lt"/>
              <a:buAutoNum type="arabicPeriod"/>
            </a:pP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Бейдер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Р. Атомы в молекулах. Квантовая теория. М.: Мир. 2001. 528 с.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5AA26B8-C226-4A25-BBB7-380A3816F693}"/>
              </a:ext>
            </a:extLst>
          </p:cNvPr>
          <p:cNvSpPr txBox="1">
            <a:spLocks/>
          </p:cNvSpPr>
          <p:nvPr/>
        </p:nvSpPr>
        <p:spPr>
          <a:xfrm>
            <a:off x="-704517" y="2839226"/>
            <a:ext cx="17870074" cy="3063989"/>
          </a:xfrm>
          <a:prstGeom prst="rect">
            <a:avLst/>
          </a:prstGeom>
        </p:spPr>
        <p:txBody>
          <a:bodyPr lIns="529754" tIns="264879" rIns="529754" bIns="264879" anchor="ctr">
            <a:normAutofit fontScale="97500"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134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XXVIII </a:t>
            </a:r>
            <a:r>
              <a:rPr lang="ru-RU" sz="9134" dirty="0" err="1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Каргинские</a:t>
            </a:r>
            <a:r>
              <a:rPr lang="ru-RU" sz="9134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чтения</a:t>
            </a: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3259948-A779-4065-BD85-0171A1F2A3BE}"/>
              </a:ext>
            </a:extLst>
          </p:cNvPr>
          <p:cNvCxnSpPr>
            <a:cxnSpLocks/>
          </p:cNvCxnSpPr>
          <p:nvPr/>
        </p:nvCxnSpPr>
        <p:spPr>
          <a:xfrm>
            <a:off x="77711" y="3322434"/>
            <a:ext cx="51206400" cy="0"/>
          </a:xfrm>
          <a:prstGeom prst="line">
            <a:avLst/>
          </a:prstGeom>
          <a:ln w="539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E64372A-0BD8-43D6-A3D9-DD4AC6F0F1A5}"/>
              </a:ext>
            </a:extLst>
          </p:cNvPr>
          <p:cNvCxnSpPr>
            <a:cxnSpLocks/>
          </p:cNvCxnSpPr>
          <p:nvPr/>
        </p:nvCxnSpPr>
        <p:spPr>
          <a:xfrm>
            <a:off x="22862048" y="3366583"/>
            <a:ext cx="111352" cy="25491277"/>
          </a:xfrm>
          <a:prstGeom prst="line">
            <a:avLst/>
          </a:prstGeom>
          <a:ln w="5397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EC5997CA-4DBA-4826-96DB-0853D285A5D1}"/>
              </a:ext>
            </a:extLst>
          </p:cNvPr>
          <p:cNvSpPr txBox="1">
            <a:spLocks/>
          </p:cNvSpPr>
          <p:nvPr/>
        </p:nvSpPr>
        <p:spPr>
          <a:xfrm>
            <a:off x="1505737" y="3278286"/>
            <a:ext cx="17870074" cy="3063989"/>
          </a:xfrm>
          <a:prstGeom prst="rect">
            <a:avLst/>
          </a:prstGeom>
        </p:spPr>
        <p:txBody>
          <a:bodyPr lIns="529754" tIns="264879" rIns="529754" bIns="264879" anchor="ctr">
            <a:normAutofit fontScale="82500" lnSpcReduction="10000"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r>
              <a:rPr lang="ru-RU" sz="9134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Актуальность, методология и объекты</a:t>
            </a: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2519D2F-D839-4CC0-8E8D-D7BAD8A2BE27}"/>
              </a:ext>
            </a:extLst>
          </p:cNvPr>
          <p:cNvSpPr/>
          <p:nvPr/>
        </p:nvSpPr>
        <p:spPr>
          <a:xfrm>
            <a:off x="265560" y="4149900"/>
            <a:ext cx="22165838" cy="1258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 (АМК) и 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α-амино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альдегидов огромна, многообразие выполняемых ими функций неисчислимо, а значение для человека трудно переоценить. 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геометрии молекул </a:t>
            </a:r>
            <a:r>
              <a:rPr lang="ru-RU" sz="5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глутаминовой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кислоты (1), аспарагиновой кислоты (2), 2-амино-4-карбобутаналя (1ꞌ) и 2-амино-3-карбопропаналя (2ꞌ) (Рис.), обладающих общей структурной формулой 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5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5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5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5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5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(1, 1</a:t>
            </a:r>
            <a:r>
              <a:rPr lang="ru-RU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C(O)OH (2, 2</a:t>
            </a:r>
            <a:r>
              <a:rPr lang="ru-RU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осуществлена методом 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LYP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[1]. Заряды групп (</a:t>
            </a:r>
            <a:r>
              <a:rPr lang="ru-RU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и шкала групповых </a:t>
            </a:r>
            <a:r>
              <a:rPr lang="ru-RU" sz="5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электроотрицательностей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соединений 1, 2, 1</a:t>
            </a:r>
            <a:r>
              <a:rPr lang="ru-RU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2</a:t>
            </a:r>
            <a:r>
              <a:rPr lang="ru-RU" sz="5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получены с использованием «квантовой теории атомов в молекулах» (</a:t>
            </a:r>
            <a:r>
              <a:rPr lang="en-US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QTAIM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[2]. Структурная перестановка в α-АМК (1,2) позволяет сравнить их q(R) (Таблица) с аналогичными q(R) α-</a:t>
            </a:r>
            <a:r>
              <a:rPr lang="ru-RU" sz="5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аминоальдегидов</a:t>
            </a:r>
            <a:r>
              <a:rPr lang="ru-RU" sz="5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(1ꞌ, 2ꞌ) и составить общую шкалу χ(R). </a:t>
            </a:r>
            <a:endParaRPr lang="ru-RU" sz="5800" dirty="0">
              <a:solidFill>
                <a:schemeClr val="bg1"/>
              </a:solidFill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93991768-7F97-4E16-A3BB-2BC5D412BAE6}"/>
              </a:ext>
            </a:extLst>
          </p:cNvPr>
          <p:cNvSpPr txBox="1">
            <a:spLocks/>
          </p:cNvSpPr>
          <p:nvPr/>
        </p:nvSpPr>
        <p:spPr>
          <a:xfrm>
            <a:off x="26313424" y="3606575"/>
            <a:ext cx="17870074" cy="3063989"/>
          </a:xfrm>
          <a:prstGeom prst="rect">
            <a:avLst/>
          </a:prstGeom>
        </p:spPr>
        <p:txBody>
          <a:bodyPr lIns="529754" tIns="264879" rIns="529754" bIns="264879" anchor="ctr">
            <a:normAutofit fontScale="97500"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r>
              <a:rPr lang="ru-RU" sz="7700" dirty="0">
                <a:solidFill>
                  <a:srgbClr val="002060"/>
                </a:solidFill>
                <a:effectLst>
                  <a:glow rad="101600">
                    <a:schemeClr val="tx1">
                      <a:lumMod val="85000"/>
                      <a:alpha val="60000"/>
                    </a:schemeClr>
                  </a:glo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Результаты и их обсуждение</a:t>
            </a: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D42796B-210E-4DDF-A8FC-C8AB92EE9D2F}"/>
              </a:ext>
            </a:extLst>
          </p:cNvPr>
          <p:cNvSpPr txBox="1">
            <a:spLocks/>
          </p:cNvSpPr>
          <p:nvPr/>
        </p:nvSpPr>
        <p:spPr>
          <a:xfrm>
            <a:off x="2402539" y="20047760"/>
            <a:ext cx="17870074" cy="3063989"/>
          </a:xfrm>
          <a:prstGeom prst="rect">
            <a:avLst/>
          </a:prstGeom>
        </p:spPr>
        <p:txBody>
          <a:bodyPr lIns="529754" tIns="264879" rIns="529754" bIns="264879" anchor="ctr">
            <a:normAutofit fontScale="97500"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defRPr/>
            </a:pPr>
            <a:endParaRPr lang="ru-RU" sz="9134" dirty="0">
              <a:solidFill>
                <a:srgbClr val="002060"/>
              </a:solidFill>
              <a:effectLst>
                <a:glow rad="101600">
                  <a:schemeClr val="tx1">
                    <a:lumMod val="85000"/>
                    <a:alpha val="60000"/>
                  </a:schemeClr>
                </a:glo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19EE38F-7B43-433B-8374-591463B20A6B}"/>
              </a:ext>
            </a:extLst>
          </p:cNvPr>
          <p:cNvCxnSpPr>
            <a:cxnSpLocks/>
          </p:cNvCxnSpPr>
          <p:nvPr/>
        </p:nvCxnSpPr>
        <p:spPr>
          <a:xfrm>
            <a:off x="-127434" y="30800268"/>
            <a:ext cx="51206400" cy="0"/>
          </a:xfrm>
          <a:prstGeom prst="line">
            <a:avLst/>
          </a:prstGeom>
          <a:ln w="6032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01CD202-FE63-4CC8-8A76-558841FCCC5F}"/>
              </a:ext>
            </a:extLst>
          </p:cNvPr>
          <p:cNvSpPr/>
          <p:nvPr/>
        </p:nvSpPr>
        <p:spPr>
          <a:xfrm>
            <a:off x="344708" y="25851823"/>
            <a:ext cx="222771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Рис.: </a:t>
            </a:r>
          </a:p>
          <a:p>
            <a:r>
              <a:rPr lang="ru-RU" sz="5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Молекулярные графы </a:t>
            </a:r>
            <a:r>
              <a:rPr lang="ru-RU" sz="54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глутаминовой</a:t>
            </a:r>
            <a:r>
              <a:rPr lang="ru-RU" sz="54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кислоты (1), аспарагиновой кислоты (2), 2-амино-4-карбобутаналя (1ꞌ) и 2-амино-3-карбопропаналя (2ꞌ)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7EA057B-4423-46B1-8928-87B2FB303128}"/>
              </a:ext>
            </a:extLst>
          </p:cNvPr>
          <p:cNvSpPr/>
          <p:nvPr/>
        </p:nvSpPr>
        <p:spPr>
          <a:xfrm>
            <a:off x="5552436" y="19935105"/>
            <a:ext cx="10802957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		                                   2)			</a:t>
            </a:r>
            <a:endParaRPr lang="ru-RU" sz="6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3E6056C-F319-4BBC-91A2-F7C1B02A581B}"/>
              </a:ext>
            </a:extLst>
          </p:cNvPr>
          <p:cNvSpPr/>
          <p:nvPr/>
        </p:nvSpPr>
        <p:spPr>
          <a:xfrm>
            <a:off x="5982230" y="24839224"/>
            <a:ext cx="93217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1ꞌ)			               	                 2ꞌ)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A142D0C0-CFFF-4242-9B66-367C98E7C9EB}"/>
              </a:ext>
            </a:extLst>
          </p:cNvPr>
          <p:cNvSpPr/>
          <p:nvPr/>
        </p:nvSpPr>
        <p:spPr>
          <a:xfrm>
            <a:off x="23770602" y="19326832"/>
            <a:ext cx="26708450" cy="478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5984" algn="just">
              <a:spcBef>
                <a:spcPts val="181"/>
              </a:spcBef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общей шкалы 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молекул 1, 2, 1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2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проведено составлением соотношений 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каждой молекулы из сопоставления 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затем выполнены объединение и унификация индивидуальных шкал 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одному заместителю:</a:t>
            </a:r>
          </a:p>
          <a:p>
            <a:pPr algn="ctr">
              <a:lnSpc>
                <a:spcPct val="115000"/>
              </a:lnSpc>
              <a:spcBef>
                <a:spcPts val="181"/>
              </a:spcBef>
              <a:spcAft>
                <a:spcPts val="181"/>
              </a:spcAft>
            </a:pP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6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&lt; 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(CH</a:t>
            </a:r>
            <a:r>
              <a:rPr lang="ru-RU" sz="6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COOH)&lt; </a:t>
            </a:r>
            <a:r>
              <a:rPr lang="ru-RU" sz="6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6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&lt; &lt;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(COOH)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3862834D-A71E-4EB5-B145-4E846B639824}"/>
              </a:ext>
            </a:extLst>
          </p:cNvPr>
          <p:cNvSpPr/>
          <p:nvPr/>
        </p:nvSpPr>
        <p:spPr>
          <a:xfrm>
            <a:off x="23835332" y="13874239"/>
            <a:ext cx="265789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35984" algn="just"/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Функциональные группы NH</a:t>
            </a:r>
            <a:r>
              <a:rPr lang="ru-RU" sz="6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СООН (с отрицательным зарядом) стягивают часть электронной плотности с соседних групп в свой атомный бассейн. Параметр </a:t>
            </a:r>
            <a:r>
              <a:rPr lang="ru-RU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соответствующего заместителя в 1</a:t>
            </a:r>
            <a:r>
              <a:rPr lang="ru-RU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ru-RU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ꞌ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немного ниже, чем в 1, 2. На </a:t>
            </a:r>
            <a:r>
              <a:rPr lang="en-US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6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оказывают влияние оба концевых фрагмента, обладающих отрицательной величиной </a:t>
            </a:r>
            <a:r>
              <a:rPr lang="ru-RU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что является результатом убывания электронной плотности в сторону данных </a:t>
            </a:r>
            <a:r>
              <a:rPr lang="en-US" sz="6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ru-RU" sz="60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6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6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36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1031</TotalTime>
  <Words>585</Words>
  <Application>Microsoft Office PowerPoint</Application>
  <PresentationFormat>Произвольный</PresentationFormat>
  <Paragraphs>69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Русакова Наталья Петровна</cp:lastModifiedBy>
  <cp:revision>89</cp:revision>
  <dcterms:created xsi:type="dcterms:W3CDTF">2015-03-10T12:24:52Z</dcterms:created>
  <dcterms:modified xsi:type="dcterms:W3CDTF">2022-03-22T18:55:47Z</dcterms:modified>
</cp:coreProperties>
</file>