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9" r:id="rId5"/>
    <p:sldId id="268" r:id="rId6"/>
    <p:sldId id="262" r:id="rId7"/>
    <p:sldId id="258" r:id="rId8"/>
    <p:sldId id="266" r:id="rId9"/>
    <p:sldId id="270" r:id="rId10"/>
    <p:sldId id="269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73B5B-FEDF-4227-80D3-A0A2CE35158A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ED69-AF88-4D7B-9F6D-F6EA6706E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1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ED69-AF88-4D7B-9F6D-F6EA6706E70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ED69-AF88-4D7B-9F6D-F6EA6706E70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201622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ГЕЛЕОБРАЗОВАНИЕ В ЦИСТЕИН-СЕРЕБРЯНОМ РАСТВОРЕ С УЧАСТИЕМ ПОЛИВИНИЛПИРРОЛИДОНА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368730"/>
            <a:ext cx="8928992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Кучурова А. К.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 Пахомов П.М., Хижняк С.Д.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265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РФ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«Тверской государственный университет»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Химико-технологический факультет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«Фундаментальная и прикладная химия»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7884" y="610076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Тверь 2022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 спектроскопия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4752" y="644318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6088559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Рис.11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 спектры пропускания высушенного образца ЦСР (1) и геля с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467544" y="76139"/>
          <a:ext cx="8262214" cy="6322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6139"/>
                        <a:ext cx="8262214" cy="6322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1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водные растворы ЦСР и ПВП хорошо совмещаются, а при объемах 0.0250 и 0.0375 мл формируется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супрамолекулярный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Гидрогели образуются не только с добавлением электролита (хлорида меди), но и добавлением с ПВП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ПВП стабилизирует систему т.е. система без полимера быстрее разрушается, о чем свидетельствуют данные вискозиметрии.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1648" y="6396335"/>
            <a:ext cx="52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11952" y="636698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043"/>
            <a:ext cx="9176048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сследование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супрамолекулярных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гидрогелей на основе аминокислоты L-цистеина и ацетата серебра с участием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поливинилпирролидона</a:t>
            </a: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(ПВП)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представляет научный интерес для понимания процессов самоорганизации и механизма гелеобразования в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наноструктурированных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системах на основе низкомолекулярных соединений, учитывая простоту их синтеза, возможность модификации и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практического применения, например, в медицине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048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8532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ctr"/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48" y="2943309"/>
            <a:ext cx="91440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процессов самоорганизации и гелеобразования в водном растворе ЦСР (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-цистеин и ацетат серебра) при добавлении (ПВП) и электролита (хлорид меди).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18048" y="45126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Объекты исследования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/>
          <p:cNvPicPr/>
          <p:nvPr/>
        </p:nvPicPr>
        <p:blipFill>
          <a:blip r:embed="rId3"/>
          <a:srcRect t="21211" r="5269" b="15655"/>
          <a:stretch/>
        </p:blipFill>
        <p:spPr>
          <a:xfrm>
            <a:off x="395536" y="5081350"/>
            <a:ext cx="2088232" cy="1334216"/>
          </a:xfrm>
          <a:prstGeom prst="rect">
            <a:avLst/>
          </a:prstGeom>
          <a:ln>
            <a:noFill/>
          </a:ln>
        </p:spPr>
      </p:pic>
      <p:sp>
        <p:nvSpPr>
          <p:cNvPr id="9" name="CustomShape 7"/>
          <p:cNvSpPr/>
          <p:nvPr/>
        </p:nvSpPr>
        <p:spPr>
          <a:xfrm>
            <a:off x="549140" y="6366986"/>
            <a:ext cx="19112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L-цистеин</a:t>
            </a:r>
            <a:endParaRPr lang="en-US" sz="2400" b="0" strike="noStrike" spc="-1" dirty="0">
              <a:solidFill>
                <a:srgbClr val="B4ECFC"/>
              </a:solidFill>
              <a:latin typeface="Arial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892794"/>
              </p:ext>
            </p:extLst>
          </p:nvPr>
        </p:nvGraphicFramePr>
        <p:xfrm>
          <a:off x="3407352" y="5035891"/>
          <a:ext cx="1743073" cy="120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Graph" r:id="rId4" imgW="2600325" imgH="1809750" progId="Origin50.Graph">
                  <p:embed/>
                </p:oleObj>
              </mc:Choice>
              <mc:Fallback>
                <p:oleObj name="Graph" r:id="rId4" imgW="2600325" imgH="1809750" progId="Origin50.Graph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352" y="5035891"/>
                        <a:ext cx="1743073" cy="1202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stomShape 8"/>
          <p:cNvSpPr/>
          <p:nvPr/>
        </p:nvSpPr>
        <p:spPr>
          <a:xfrm>
            <a:off x="2788424" y="6333298"/>
            <a:ext cx="2893040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Constantia"/>
              </a:rPr>
              <a:t>Ацетат серебра</a:t>
            </a:r>
            <a:endParaRPr lang="en-US" sz="2400" b="0" strike="noStrike" spc="-1" dirty="0">
              <a:solidFill>
                <a:srgbClr val="B4ECFC"/>
              </a:solidFill>
              <a:latin typeface="Arial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66723"/>
            <a:ext cx="1771418" cy="17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stomShape 7"/>
          <p:cNvSpPr/>
          <p:nvPr/>
        </p:nvSpPr>
        <p:spPr>
          <a:xfrm>
            <a:off x="6779712" y="5684259"/>
            <a:ext cx="1911240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ПВП</a:t>
            </a:r>
            <a:endParaRPr lang="en-US" sz="2400" b="0" strike="noStrike" spc="-1" dirty="0">
              <a:solidFill>
                <a:srgbClr val="B4ECF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9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https://sun9-84.userapi.com/impf/lNnOTwsdR2Jo7NVPQxDbEGIW1aGCollmBzOcFw/TsY8oK17IZc.jpg?size=1280x960&amp;quality=96&amp;sign=eb2a2a83eba0dc8b6a2cce06a79fc120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t="34960" r="55964" b="44993"/>
          <a:stretch/>
        </p:blipFill>
        <p:spPr bwMode="auto">
          <a:xfrm>
            <a:off x="991424" y="4509561"/>
            <a:ext cx="3340281" cy="19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692696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гелеобразующие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ЦСР+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+ПВП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концентрацией 0.5% при соотношении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ПВП 1:1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объемами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0.0125,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0.0250,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0.0375 мл.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4" name="Picture 4" descr="https://sun9-11.userapi.com/impf/SBcuOIRHd7kvbVmIciOThuQdnZdILXvpLzAr2A/19DRCAzlnqs.jpg?size=1280x960&amp;quality=96&amp;sign=c7a613ebb7e28ad8567b65d90c6ee42a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7" t="22202" r="41856" b="42155"/>
          <a:stretch/>
        </p:blipFill>
        <p:spPr bwMode="auto">
          <a:xfrm>
            <a:off x="4777778" y="2174342"/>
            <a:ext cx="4150198" cy="33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15264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0352" y="467525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467525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62594"/>
              </p:ext>
            </p:extLst>
          </p:nvPr>
        </p:nvGraphicFramePr>
        <p:xfrm>
          <a:off x="272480" y="2204864"/>
          <a:ext cx="4320480" cy="2160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128"/>
                <a:gridCol w="3643352"/>
              </a:tblGrid>
              <a:tr h="5349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 на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мл ЦСР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9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ЦСР+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CuCl</a:t>
                      </a:r>
                      <a:r>
                        <a:rPr lang="ru-RU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+ПВП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0.0125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9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ЦСР+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CuCl</a:t>
                      </a:r>
                      <a:r>
                        <a:rPr lang="ru-RU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+ПВП 0.025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612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ЦСР+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CuCl</a:t>
                      </a:r>
                      <a:r>
                        <a:rPr lang="ru-RU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+ПВП 0.0375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11952" y="63963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Вискозиметрия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1952" y="63963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81128"/>
            <a:ext cx="449999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Рис.1. Зависимость вязкости</a:t>
            </a:r>
            <a:r>
              <a:rPr kumimoji="0" lang="ru-RU" altLang="ru-RU" sz="22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свежеприготовленных 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 </a:t>
            </a:r>
            <a:r>
              <a:rPr lang="ru-RU" alt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времени: 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ЦСР+</a:t>
            </a:r>
            <a:r>
              <a:rPr kumimoji="0" lang="en-US" alt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CuCl</a:t>
            </a:r>
            <a:r>
              <a:rPr kumimoji="0" lang="ru-RU" altLang="ru-RU" sz="2200" b="0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alt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ПВП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соотношении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:ПВП 1:1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объемом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0.0125 (1), 0.0250 (2), 0.0375 мл (3). 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44008" y="4581128"/>
            <a:ext cx="449999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Рис.2. </a:t>
            </a:r>
            <a:r>
              <a:rPr lang="ru-RU" alt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Зависимость вязкости систем от времени на след. день после приготовления: ЦСР+</a:t>
            </a:r>
            <a:r>
              <a:rPr lang="en-US" alt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CuCl</a:t>
            </a:r>
            <a:r>
              <a:rPr lang="ru-RU" altLang="ru-RU" sz="22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alt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+ПВП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соотношении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:ПВП 1:1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объемами 0.0125 (1), 0.0250 (2), 0.0375 мл (3).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-612576" y="188640"/>
          <a:ext cx="6120680" cy="4683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Graph" r:id="rId3" imgW="3911600" imgH="2997200" progId="Origin50.Graph">
                  <p:embed/>
                </p:oleObj>
              </mc:Choice>
              <mc:Fallback>
                <p:oleObj name="Graph" r:id="rId3" imgW="3911600" imgH="2997200" progId="Origin50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2576" y="188640"/>
                        <a:ext cx="6120680" cy="4683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139952" y="404664"/>
          <a:ext cx="5856649" cy="4481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Graph" r:id="rId5" imgW="3911600" imgH="2997200" progId="Origin50.Graph">
                  <p:embed/>
                </p:oleObj>
              </mc:Choice>
              <mc:Fallback>
                <p:oleObj name="Graph" r:id="rId5" imgW="3911600" imgH="2997200" progId="Origin50.Grap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04664"/>
                        <a:ext cx="5856649" cy="4481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2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Вискозиметрия</a:t>
            </a:r>
            <a:endParaRPr lang="ru-RU" sz="2800" dirty="0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-540568" y="620688"/>
          <a:ext cx="5740447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Graph" r:id="rId3" imgW="3911600" imgH="2997200" progId="Origin50.Graph">
                  <p:embed/>
                </p:oleObj>
              </mc:Choice>
              <mc:Fallback>
                <p:oleObj name="Graph" r:id="rId3" imgW="3911600" imgH="2997200" progId="Origin50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0568" y="620688"/>
                        <a:ext cx="5740447" cy="439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139952" y="620688"/>
          <a:ext cx="5740448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Graph" r:id="rId5" imgW="3911600" imgH="2997200" progId="Origin50.Graph">
                  <p:embed/>
                </p:oleObj>
              </mc:Choice>
              <mc:Fallback>
                <p:oleObj name="Graph" r:id="rId5" imgW="3911600" imgH="2997200" progId="Origin50.Grap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620688"/>
                        <a:ext cx="5740448" cy="439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4797152"/>
            <a:ext cx="4104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Рис.3. Зависимость вязкости свежеприготовленных систем от времени: ЦСР+</a:t>
            </a:r>
            <a:r>
              <a:rPr lang="en-US" alt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CuCl</a:t>
            </a:r>
            <a:r>
              <a:rPr lang="ru-RU" altLang="ru-RU" sz="22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alt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объемом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ru-RU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= 0.0250 (1), 0.0375 мл (2). </a:t>
            </a:r>
            <a:endParaRPr lang="ru-RU" altLang="ru-RU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797152"/>
            <a:ext cx="41044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Рис.4. Зависимость вязкости систем от времени: ЦСР+</a:t>
            </a:r>
            <a:r>
              <a:rPr lang="en-US" alt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CuCl</a:t>
            </a:r>
            <a:r>
              <a:rPr lang="ru-RU" altLang="ru-RU" sz="22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alt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объемом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ru-RU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= 0.0250 (1), 0.0375 мл (2) на второй день после приготовления.</a:t>
            </a:r>
            <a:endParaRPr lang="ru-RU" altLang="ru-RU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1952" y="63963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 спектроскопия</a:t>
            </a: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293096"/>
            <a:ext cx="4248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Рис.5. Изменение УФ спектров гидрогелей в зависимости от времени приготовления: ЦСР (1), геля с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сразу после приготовления (2), через 30 мин (3).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293096"/>
            <a:ext cx="41764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Рис.6. Изменение УФ спектров гидрогелей в зависимости от времени приготовления: ЦСР (1) геля с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ПВП сразу после приготовления (2), геля с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ПВП через 30 мин после приготовления, ПВП (4).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05446" y="63963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503" name="Object 23"/>
          <p:cNvGraphicFramePr>
            <a:graphicFrameLocks noChangeAspect="1"/>
          </p:cNvGraphicFramePr>
          <p:nvPr/>
        </p:nvGraphicFramePr>
        <p:xfrm>
          <a:off x="-324544" y="188640"/>
          <a:ext cx="5632971" cy="4310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4544" y="188640"/>
                        <a:ext cx="5632971" cy="4310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4355976" y="260648"/>
          <a:ext cx="5472608" cy="4236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60648"/>
                        <a:ext cx="5472608" cy="4236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 спектроскопия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оценка 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кислотности растворов гелей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1952" y="63963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504" y="5229200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Рис.7. Изменение интенсивности различных УФ полос в зависимости от времени состояния геля с объемом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ЦСР/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ru-RU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/ПВП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0.0375/0.0375 мл)</a:t>
            </a:r>
            <a:endParaRPr lang="ru-RU" sz="2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69891"/>
              </p:ext>
            </p:extLst>
          </p:nvPr>
        </p:nvGraphicFramePr>
        <p:xfrm>
          <a:off x="5650591" y="1915091"/>
          <a:ext cx="3342497" cy="34238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68153"/>
                <a:gridCol w="1007706"/>
                <a:gridCol w="966638"/>
              </a:tblGrid>
              <a:tr h="3761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V(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CuCl</a:t>
                      </a:r>
                      <a:r>
                        <a:rPr lang="ru-RU" sz="2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/ПВП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)=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2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мин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3,95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3,83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0,0375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52120" y="980728"/>
            <a:ext cx="3491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1. Значения </a:t>
            </a:r>
            <a:r>
              <a:rPr lang="en-US" alt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</a:t>
            </a:r>
            <a:r>
              <a:rPr lang="ru-RU" alt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гелей с </a:t>
            </a:r>
            <a:r>
              <a:rPr lang="en-US" alt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CuCl</a:t>
            </a:r>
            <a:r>
              <a:rPr lang="ru-RU" altLang="ru-RU" sz="22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alt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/ПВП</a:t>
            </a:r>
            <a:endParaRPr lang="ru-RU" alt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5589240"/>
            <a:ext cx="3275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2∙10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моль;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ПВП)= 0.5 %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-396552" y="476672"/>
          <a:ext cx="5875763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Graph" r:id="rId3" imgW="3911600" imgH="2997200" progId="Origin50.Graph">
                  <p:embed/>
                </p:oleObj>
              </mc:Choice>
              <mc:Fallback>
                <p:oleObj name="Graph" r:id="rId3" imgW="3911600" imgH="2997200" progId="Origin50.Graph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552" y="476672"/>
                        <a:ext cx="5875763" cy="475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9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8912"/>
            <a:ext cx="8229600" cy="93763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Снимки СЭМ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509120"/>
            <a:ext cx="4035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Рис.8.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СЭМ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свежеприготовленного геля с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93325" y="5157192"/>
            <a:ext cx="40991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Рис.9. СЭМ изображения свежеприготовленного геля с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ПВП.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F:\2022.03.24 Css+ Kuchurova A.K\2022.03.24 Css+ Kuchurova A.K\Css+CuCl2 x 8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45365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2022.03.24 Css+ Kuchurova A.K\2022.03.24 Css+ Kuchurova A.K\Css+CuCl2  +PVP 0.5 x 8000 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94752" y="644318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 спектроскопия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4752" y="644318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594928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 спектры пропускания высушенного образца геля с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  и геля с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ПВП (2).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807912"/>
              </p:ext>
            </p:extLst>
          </p:nvPr>
        </p:nvGraphicFramePr>
        <p:xfrm>
          <a:off x="6228184" y="1196752"/>
          <a:ext cx="2880320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5044"/>
                <a:gridCol w="12752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Частоты,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</a:t>
                      </a:r>
                      <a:r>
                        <a:rPr lang="ru-RU" sz="2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C=O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) вал.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~ 1706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(CH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цикле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деф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~ 1414</a:t>
                      </a:r>
                    </a:p>
                    <a:p>
                      <a:pPr algn="ctr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(C-H)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~ 713</a:t>
                      </a:r>
                    </a:p>
                    <a:p>
                      <a:pPr algn="ctr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(Cu-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вал.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~ 535</a:t>
                      </a:r>
                    </a:p>
                    <a:p>
                      <a:pPr algn="ctr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-540568" y="260648"/>
          <a:ext cx="7622561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0568" y="260648"/>
                        <a:ext cx="7622561" cy="5832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1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8968</TotalTime>
  <Words>640</Words>
  <Application>Microsoft Office PowerPoint</Application>
  <PresentationFormat>Экран (4:3)</PresentationFormat>
  <Paragraphs>95</Paragraphs>
  <Slides>11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Graph</vt:lpstr>
      <vt:lpstr>ГЕЛЕОБРАЗОВАНИЕ В ЦИСТЕИН-СЕРЕБРЯНОМ РАСТВОРЕ С УЧАСТИЕМ ПОЛИВИНИЛПИРРОЛИДОНА  </vt:lpstr>
      <vt:lpstr>Презентация PowerPoint</vt:lpstr>
      <vt:lpstr>Образцы </vt:lpstr>
      <vt:lpstr>Вискозиметрия</vt:lpstr>
      <vt:lpstr>Вискозиметрия</vt:lpstr>
      <vt:lpstr>УФ спектроскопия</vt:lpstr>
      <vt:lpstr>УФ спектроскопия и оценка кислотности растворов гелей </vt:lpstr>
      <vt:lpstr>Снимки СЭМ</vt:lpstr>
      <vt:lpstr>ИК спектроскопия</vt:lpstr>
      <vt:lpstr>ИК спектроскопия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ГЕЛЕОБРАЗОВАНИЕ В ЦИСТЕИН-СЕРЕБРЯНОМ РАСТВОРЕ С УЧАСТИЕМ ПОЛИВИНИЛПИРРОЛИДОНА  </dc:title>
  <dc:creator>Александр Карпенко</dc:creator>
  <cp:lastModifiedBy>Александр Карпенко</cp:lastModifiedBy>
  <cp:revision>113</cp:revision>
  <dcterms:created xsi:type="dcterms:W3CDTF">2022-03-14T10:12:23Z</dcterms:created>
  <dcterms:modified xsi:type="dcterms:W3CDTF">2022-03-26T10:58:38Z</dcterms:modified>
</cp:coreProperties>
</file>