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3"/>
  </p:notesMasterIdLst>
  <p:sldIdLst>
    <p:sldId id="259" r:id="rId2"/>
  </p:sldIdLst>
  <p:sldSz cx="21242338" cy="3024346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6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DAD"/>
    <a:srgbClr val="848FD0"/>
    <a:srgbClr val="2B3FB2"/>
    <a:srgbClr val="4052B6"/>
    <a:srgbClr val="E20647"/>
    <a:srgbClr val="CDDEE5"/>
    <a:srgbClr val="113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90" autoAdjust="0"/>
    <p:restoredTop sz="93826" autoAdjust="0"/>
  </p:normalViewPr>
  <p:slideViewPr>
    <p:cSldViewPr>
      <p:cViewPr>
        <p:scale>
          <a:sx n="30" d="100"/>
          <a:sy n="30" d="100"/>
        </p:scale>
        <p:origin x="48" y="24"/>
      </p:cViewPr>
      <p:guideLst>
        <p:guide orient="horz" pos="9526"/>
        <p:guide pos="66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ACD0B-82E8-494C-B975-D9541D5EBF47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279525"/>
            <a:ext cx="24257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5E1A4-259E-4DA4-95F7-8640FF098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6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5E1A4-259E-4DA4-95F7-8640FF098DB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59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754AF-EFD4-4658-8D2C-2B8A8A967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5292" y="4949569"/>
            <a:ext cx="15931754" cy="10529206"/>
          </a:xfrm>
        </p:spPr>
        <p:txBody>
          <a:bodyPr anchor="b"/>
          <a:lstStyle>
            <a:lvl1pPr algn="ctr">
              <a:defRPr sz="1045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0B0F0E-F506-4A2F-8530-F818203D9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5292" y="15884821"/>
            <a:ext cx="15931754" cy="7301834"/>
          </a:xfrm>
        </p:spPr>
        <p:txBody>
          <a:bodyPr/>
          <a:lstStyle>
            <a:lvl1pPr marL="0" indent="0" algn="ctr">
              <a:buNone/>
              <a:defRPr sz="4182"/>
            </a:lvl1pPr>
            <a:lvl2pPr marL="796580" indent="0" algn="ctr">
              <a:buNone/>
              <a:defRPr sz="3485"/>
            </a:lvl2pPr>
            <a:lvl3pPr marL="1593159" indent="0" algn="ctr">
              <a:buNone/>
              <a:defRPr sz="3136"/>
            </a:lvl3pPr>
            <a:lvl4pPr marL="2389739" indent="0" algn="ctr">
              <a:buNone/>
              <a:defRPr sz="2788"/>
            </a:lvl4pPr>
            <a:lvl5pPr marL="3186318" indent="0" algn="ctr">
              <a:buNone/>
              <a:defRPr sz="2788"/>
            </a:lvl5pPr>
            <a:lvl6pPr marL="3982898" indent="0" algn="ctr">
              <a:buNone/>
              <a:defRPr sz="2788"/>
            </a:lvl6pPr>
            <a:lvl7pPr marL="4779477" indent="0" algn="ctr">
              <a:buNone/>
              <a:defRPr sz="2788"/>
            </a:lvl7pPr>
            <a:lvl8pPr marL="5576057" indent="0" algn="ctr">
              <a:buNone/>
              <a:defRPr sz="2788"/>
            </a:lvl8pPr>
            <a:lvl9pPr marL="6372636" indent="0" algn="ctr">
              <a:buNone/>
              <a:defRPr sz="2788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5FC08C-124F-40AA-A52E-1E18D248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8DDB3-A821-478D-8460-E03B4B6C21EB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E8C872-7827-404C-B981-1FB4C11A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B932E-0A79-4422-B3A9-5EA243125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6C9A4-6D0F-467E-BA8C-D5D1D3004E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5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06FC9-20E3-4425-8EA7-458D4179F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8F55AF-67FE-4444-AE5E-A16C4AF30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59BB6F-1AD9-4472-95A7-B17BBBE0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4FA5A0-B25F-43A6-8426-7333F2B2B6C1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B045EB-F208-4D11-B4CE-553EC8B3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CE91FA-4670-410E-B1CC-D70ED07A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34BD3-DDB6-401C-8573-FB7873E8F2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E0E9782-FA7A-41EF-9136-0547D1868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201548" y="1610184"/>
            <a:ext cx="4580379" cy="25629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17034F-4278-4608-BC99-2808A06B3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60411" y="1610184"/>
            <a:ext cx="13475608" cy="25629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2978D6-BC66-4E36-985C-192593AB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330D7-DDFD-4179-833B-6A6DD1DF0B76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AA423E-DCAD-4F83-A1E4-22204364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0DFBC-5F31-4E15-A183-0B247E1D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1CC7B-819D-42D2-948E-4C498F735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6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0DA4E-2A8F-46BF-A1AC-2B0A027D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136E26-3868-4E40-8D15-325CC0F76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C4D2C2-E4D0-466C-94B5-41D32DCA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83704-1407-40F5-85CB-B7A07CD59E85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4451BE-62BB-469C-8418-E77A6F59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0624A4-5639-4A60-B037-61786ADD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FFD71-E796-4DD6-AD7A-2A1A7B84C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9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96C4B-EAC7-4464-93B4-166569F8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347" y="7539868"/>
            <a:ext cx="18321517" cy="12580438"/>
          </a:xfrm>
        </p:spPr>
        <p:txBody>
          <a:bodyPr anchor="b"/>
          <a:lstStyle>
            <a:lvl1pPr>
              <a:defRPr sz="1045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D8FF4B-B3D5-44C1-A39E-795132176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9347" y="20239322"/>
            <a:ext cx="18321517" cy="6615755"/>
          </a:xfrm>
        </p:spPr>
        <p:txBody>
          <a:bodyPr/>
          <a:lstStyle>
            <a:lvl1pPr marL="0" indent="0">
              <a:buNone/>
              <a:defRPr sz="4182">
                <a:solidFill>
                  <a:schemeClr val="tx1">
                    <a:tint val="75000"/>
                  </a:schemeClr>
                </a:solidFill>
              </a:defRPr>
            </a:lvl1pPr>
            <a:lvl2pPr marL="796580" indent="0">
              <a:buNone/>
              <a:defRPr sz="3485">
                <a:solidFill>
                  <a:schemeClr val="tx1">
                    <a:tint val="75000"/>
                  </a:schemeClr>
                </a:solidFill>
              </a:defRPr>
            </a:lvl2pPr>
            <a:lvl3pPr marL="159315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3pPr>
            <a:lvl4pPr marL="2389739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4pPr>
            <a:lvl5pPr marL="3186318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5pPr>
            <a:lvl6pPr marL="3982898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6pPr>
            <a:lvl7pPr marL="4779477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7pPr>
            <a:lvl8pPr marL="5576057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8pPr>
            <a:lvl9pPr marL="6372636" indent="0">
              <a:buNone/>
              <a:defRPr sz="2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0E12C1-E019-4EA2-9F38-37F2247E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322B6B-596C-45C7-AE73-18F31248F4EF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4D4406-C824-4114-9C3F-80E6F366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2506C-E12F-482C-B1FC-B988F40A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E8815-F3CD-46BD-844F-08A78F9265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2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DB1F0-72BE-4881-9B08-B9CF8168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682480-CF73-4E7F-8D9C-E1C4CC2CC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0411" y="8050922"/>
            <a:ext cx="9027994" cy="191891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4D7E1F-2BD5-467B-99F1-AA12426CE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3933" y="8050922"/>
            <a:ext cx="9027994" cy="191891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0E279-9403-40DA-A965-A7B6928C1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BF9E12-BC9F-4F52-B13F-6426FA4901DC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012FB2-1004-474F-845B-DBA2D20A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26CE0-4D91-4716-AF23-FA8F4487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07A79-51E9-46AF-A67D-CA5AADEA29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07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620B3-BA8F-4A3B-AC27-4CE7D38D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177" y="1610186"/>
            <a:ext cx="18321517" cy="58456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FAFDEA-A4B4-4D58-B164-057A9B49C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178" y="7413851"/>
            <a:ext cx="8986504" cy="3633414"/>
          </a:xfrm>
        </p:spPr>
        <p:txBody>
          <a:bodyPr anchor="b"/>
          <a:lstStyle>
            <a:lvl1pPr marL="0" indent="0">
              <a:buNone/>
              <a:defRPr sz="4182" b="1"/>
            </a:lvl1pPr>
            <a:lvl2pPr marL="796580" indent="0">
              <a:buNone/>
              <a:defRPr sz="3485" b="1"/>
            </a:lvl2pPr>
            <a:lvl3pPr marL="1593159" indent="0">
              <a:buNone/>
              <a:defRPr sz="3136" b="1"/>
            </a:lvl3pPr>
            <a:lvl4pPr marL="2389739" indent="0">
              <a:buNone/>
              <a:defRPr sz="2788" b="1"/>
            </a:lvl4pPr>
            <a:lvl5pPr marL="3186318" indent="0">
              <a:buNone/>
              <a:defRPr sz="2788" b="1"/>
            </a:lvl5pPr>
            <a:lvl6pPr marL="3982898" indent="0">
              <a:buNone/>
              <a:defRPr sz="2788" b="1"/>
            </a:lvl6pPr>
            <a:lvl7pPr marL="4779477" indent="0">
              <a:buNone/>
              <a:defRPr sz="2788" b="1"/>
            </a:lvl7pPr>
            <a:lvl8pPr marL="5576057" indent="0">
              <a:buNone/>
              <a:defRPr sz="2788" b="1"/>
            </a:lvl8pPr>
            <a:lvl9pPr marL="6372636" indent="0">
              <a:buNone/>
              <a:defRPr sz="278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D6B9D3-02B5-40B2-8537-741408866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63178" y="11047265"/>
            <a:ext cx="8986504" cy="162488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10466D7-F39A-41F9-9410-9AA22EA5F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753934" y="7413851"/>
            <a:ext cx="9030760" cy="3633414"/>
          </a:xfrm>
        </p:spPr>
        <p:txBody>
          <a:bodyPr anchor="b"/>
          <a:lstStyle>
            <a:lvl1pPr marL="0" indent="0">
              <a:buNone/>
              <a:defRPr sz="4182" b="1"/>
            </a:lvl1pPr>
            <a:lvl2pPr marL="796580" indent="0">
              <a:buNone/>
              <a:defRPr sz="3485" b="1"/>
            </a:lvl2pPr>
            <a:lvl3pPr marL="1593159" indent="0">
              <a:buNone/>
              <a:defRPr sz="3136" b="1"/>
            </a:lvl3pPr>
            <a:lvl4pPr marL="2389739" indent="0">
              <a:buNone/>
              <a:defRPr sz="2788" b="1"/>
            </a:lvl4pPr>
            <a:lvl5pPr marL="3186318" indent="0">
              <a:buNone/>
              <a:defRPr sz="2788" b="1"/>
            </a:lvl5pPr>
            <a:lvl6pPr marL="3982898" indent="0">
              <a:buNone/>
              <a:defRPr sz="2788" b="1"/>
            </a:lvl6pPr>
            <a:lvl7pPr marL="4779477" indent="0">
              <a:buNone/>
              <a:defRPr sz="2788" b="1"/>
            </a:lvl7pPr>
            <a:lvl8pPr marL="5576057" indent="0">
              <a:buNone/>
              <a:defRPr sz="2788" b="1"/>
            </a:lvl8pPr>
            <a:lvl9pPr marL="6372636" indent="0">
              <a:buNone/>
              <a:defRPr sz="278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26A7005-2BCC-4A1D-9569-5C4FCD03B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753934" y="11047265"/>
            <a:ext cx="9030760" cy="162488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48DEB50-1FE3-40EF-8BB0-FBF3F44A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BFB30-39F8-40EF-87FC-94BF36A9A481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BFFA3A-CC62-410E-A0F0-0CDC11A4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C35E3E3-FAFA-4ECA-9920-AA4D20DD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0D1F1-92E8-4769-8D0F-9311316E42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0C1EA-0B8E-4518-962D-58D8FE98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7410814-3CDF-4A3F-B31A-131258C75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F833F-7073-4320-AFA2-B61445458AFA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B700564-0D38-40AC-A83A-8E18E81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D33D0B-EE1F-4CC9-B720-6E3D31E4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974F2-4CE0-40A7-805B-B29C25FFBF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3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AA5C874-7C67-47AF-A8EC-8F212F0D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18F6B8-5E8C-40DD-853A-C7E3B4191FBC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F395F6-AC08-413A-B145-D2AF08E9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4A167C-B9AA-4C81-B164-42A80BE1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79DDA-F53D-467B-B583-D6AD121D07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1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B89E1-3769-4973-A063-D71E58F9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179" y="2016231"/>
            <a:ext cx="6851206" cy="7056808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E2F9D7-4C34-4498-BCF8-5228F884C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0760" y="4354501"/>
            <a:ext cx="10753934" cy="21492461"/>
          </a:xfrm>
        </p:spPr>
        <p:txBody>
          <a:bodyPr/>
          <a:lstStyle>
            <a:lvl1pPr>
              <a:defRPr sz="5575"/>
            </a:lvl1pPr>
            <a:lvl2pPr>
              <a:defRPr sz="4878"/>
            </a:lvl2pPr>
            <a:lvl3pPr>
              <a:defRPr sz="4182"/>
            </a:lvl3pPr>
            <a:lvl4pPr>
              <a:defRPr sz="3485"/>
            </a:lvl4pPr>
            <a:lvl5pPr>
              <a:defRPr sz="3485"/>
            </a:lvl5pPr>
            <a:lvl6pPr>
              <a:defRPr sz="3485"/>
            </a:lvl6pPr>
            <a:lvl7pPr>
              <a:defRPr sz="3485"/>
            </a:lvl7pPr>
            <a:lvl8pPr>
              <a:defRPr sz="3485"/>
            </a:lvl8pPr>
            <a:lvl9pPr>
              <a:defRPr sz="34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28AA8A-1713-4930-9F90-9B9C6FCBB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3179" y="9073039"/>
            <a:ext cx="6851206" cy="16808927"/>
          </a:xfrm>
        </p:spPr>
        <p:txBody>
          <a:bodyPr/>
          <a:lstStyle>
            <a:lvl1pPr marL="0" indent="0">
              <a:buNone/>
              <a:defRPr sz="2788"/>
            </a:lvl1pPr>
            <a:lvl2pPr marL="796580" indent="0">
              <a:buNone/>
              <a:defRPr sz="2439"/>
            </a:lvl2pPr>
            <a:lvl3pPr marL="1593159" indent="0">
              <a:buNone/>
              <a:defRPr sz="2091"/>
            </a:lvl3pPr>
            <a:lvl4pPr marL="2389739" indent="0">
              <a:buNone/>
              <a:defRPr sz="1742"/>
            </a:lvl4pPr>
            <a:lvl5pPr marL="3186318" indent="0">
              <a:buNone/>
              <a:defRPr sz="1742"/>
            </a:lvl5pPr>
            <a:lvl6pPr marL="3982898" indent="0">
              <a:buNone/>
              <a:defRPr sz="1742"/>
            </a:lvl6pPr>
            <a:lvl7pPr marL="4779477" indent="0">
              <a:buNone/>
              <a:defRPr sz="1742"/>
            </a:lvl7pPr>
            <a:lvl8pPr marL="5576057" indent="0">
              <a:buNone/>
              <a:defRPr sz="1742"/>
            </a:lvl8pPr>
            <a:lvl9pPr marL="6372636" indent="0">
              <a:buNone/>
              <a:defRPr sz="174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A7D4FD-0792-4445-8717-F1855C3C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C6213-66A0-4902-9B55-DEF19C4C32FD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5BAD3F-A7D7-43D4-8422-2C1CA223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A59341-5D69-42CC-AE32-93AB18D3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696AF-02E1-432A-B541-870B1D93AE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39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AAEBC3-0B8C-408D-9E08-442DD362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179" y="2016231"/>
            <a:ext cx="6851206" cy="7056808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5B779B-9C16-4C51-A65D-4B95352B9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30760" y="4354501"/>
            <a:ext cx="10753934" cy="21492461"/>
          </a:xfrm>
        </p:spPr>
        <p:txBody>
          <a:bodyPr/>
          <a:lstStyle>
            <a:lvl1pPr marL="0" indent="0">
              <a:buNone/>
              <a:defRPr sz="5575"/>
            </a:lvl1pPr>
            <a:lvl2pPr marL="796580" indent="0">
              <a:buNone/>
              <a:defRPr sz="4878"/>
            </a:lvl2pPr>
            <a:lvl3pPr marL="1593159" indent="0">
              <a:buNone/>
              <a:defRPr sz="4182"/>
            </a:lvl3pPr>
            <a:lvl4pPr marL="2389739" indent="0">
              <a:buNone/>
              <a:defRPr sz="3485"/>
            </a:lvl4pPr>
            <a:lvl5pPr marL="3186318" indent="0">
              <a:buNone/>
              <a:defRPr sz="3485"/>
            </a:lvl5pPr>
            <a:lvl6pPr marL="3982898" indent="0">
              <a:buNone/>
              <a:defRPr sz="3485"/>
            </a:lvl6pPr>
            <a:lvl7pPr marL="4779477" indent="0">
              <a:buNone/>
              <a:defRPr sz="3485"/>
            </a:lvl7pPr>
            <a:lvl8pPr marL="5576057" indent="0">
              <a:buNone/>
              <a:defRPr sz="3485"/>
            </a:lvl8pPr>
            <a:lvl9pPr marL="6372636" indent="0">
              <a:buNone/>
              <a:defRPr sz="3485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95ED08-83D1-4D71-A0F3-14061E075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63179" y="9073039"/>
            <a:ext cx="6851206" cy="16808927"/>
          </a:xfrm>
        </p:spPr>
        <p:txBody>
          <a:bodyPr/>
          <a:lstStyle>
            <a:lvl1pPr marL="0" indent="0">
              <a:buNone/>
              <a:defRPr sz="2788"/>
            </a:lvl1pPr>
            <a:lvl2pPr marL="796580" indent="0">
              <a:buNone/>
              <a:defRPr sz="2439"/>
            </a:lvl2pPr>
            <a:lvl3pPr marL="1593159" indent="0">
              <a:buNone/>
              <a:defRPr sz="2091"/>
            </a:lvl3pPr>
            <a:lvl4pPr marL="2389739" indent="0">
              <a:buNone/>
              <a:defRPr sz="1742"/>
            </a:lvl4pPr>
            <a:lvl5pPr marL="3186318" indent="0">
              <a:buNone/>
              <a:defRPr sz="1742"/>
            </a:lvl5pPr>
            <a:lvl6pPr marL="3982898" indent="0">
              <a:buNone/>
              <a:defRPr sz="1742"/>
            </a:lvl6pPr>
            <a:lvl7pPr marL="4779477" indent="0">
              <a:buNone/>
              <a:defRPr sz="1742"/>
            </a:lvl7pPr>
            <a:lvl8pPr marL="5576057" indent="0">
              <a:buNone/>
              <a:defRPr sz="1742"/>
            </a:lvl8pPr>
            <a:lvl9pPr marL="6372636" indent="0">
              <a:buNone/>
              <a:defRPr sz="174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BBBA31-8E35-4170-BA42-10428CAA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D84A4-6986-4424-BD7A-433D6231D6E8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DBF09-BD22-4E13-8E7F-F7897345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BE523E-FF42-44F6-9A6A-6204E2C2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ABE58-9EEC-4E45-B9A2-09FB01BE8C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6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B5A176-319F-4F04-B95F-86B9BDDE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411" y="1610186"/>
            <a:ext cx="18321517" cy="5845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30F0F6-02FA-4ABD-8FF3-8D88D4871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0411" y="8050922"/>
            <a:ext cx="18321517" cy="1918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7A1E93-F58A-49F2-9D75-03D6C15CD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0411" y="28031212"/>
            <a:ext cx="4779526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B805A0-2264-4037-8950-4494A4AB1833}" type="datetimeFigureOut">
              <a:rPr lang="ru-RU" smtClean="0"/>
              <a:pPr>
                <a:defRPr/>
              </a:pPr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C16D9E-71F6-43D5-8B4D-390A8C12F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36525" y="28031212"/>
            <a:ext cx="7169289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4AF089-E057-45C8-94E4-B805D9C02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002401" y="28031212"/>
            <a:ext cx="4779526" cy="1610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66ABA5-D2B6-4A70-9F74-F57FB6FADC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15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1593159" rtl="0" eaLnBrk="1" latinLnBrk="0" hangingPunct="1">
        <a:lnSpc>
          <a:spcPct val="90000"/>
        </a:lnSpc>
        <a:spcBef>
          <a:spcPct val="0"/>
        </a:spcBef>
        <a:buNone/>
        <a:defRPr sz="76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8290" indent="-398290" algn="l" defTabSz="1593159" rtl="0" eaLnBrk="1" latinLnBrk="0" hangingPunct="1">
        <a:lnSpc>
          <a:spcPct val="90000"/>
        </a:lnSpc>
        <a:spcBef>
          <a:spcPts val="1742"/>
        </a:spcBef>
        <a:buFont typeface="Arial" panose="020B0604020202020204" pitchFamily="34" charset="0"/>
        <a:buChar char="•"/>
        <a:defRPr sz="4878" kern="1200">
          <a:solidFill>
            <a:schemeClr val="tx1"/>
          </a:solidFill>
          <a:latin typeface="+mn-lt"/>
          <a:ea typeface="+mn-ea"/>
          <a:cs typeface="+mn-cs"/>
        </a:defRPr>
      </a:lvl1pPr>
      <a:lvl2pPr marL="1194869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2pPr>
      <a:lvl3pPr marL="1991449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485" kern="1200">
          <a:solidFill>
            <a:schemeClr val="tx1"/>
          </a:solidFill>
          <a:latin typeface="+mn-lt"/>
          <a:ea typeface="+mn-ea"/>
          <a:cs typeface="+mn-cs"/>
        </a:defRPr>
      </a:lvl3pPr>
      <a:lvl4pPr marL="2788028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4pPr>
      <a:lvl5pPr marL="3584608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5pPr>
      <a:lvl6pPr marL="4381188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6pPr>
      <a:lvl7pPr marL="5177767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7pPr>
      <a:lvl8pPr marL="5974347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8pPr>
      <a:lvl9pPr marL="6770926" indent="-398290" algn="l" defTabSz="1593159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96580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2pPr>
      <a:lvl3pPr marL="1593159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3pPr>
      <a:lvl4pPr marL="2389739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4pPr>
      <a:lvl5pPr marL="3186318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5pPr>
      <a:lvl6pPr marL="3982898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6pPr>
      <a:lvl7pPr marL="4779477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7pPr>
      <a:lvl8pPr marL="5576057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8pPr>
      <a:lvl9pPr marL="6372636" algn="l" defTabSz="1593159" rtl="0" eaLnBrk="1" latinLnBrk="0" hangingPunct="1">
        <a:defRPr sz="31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683050C-F7E5-480C-9464-6BC284C61AFA}"/>
              </a:ext>
            </a:extLst>
          </p:cNvPr>
          <p:cNvSpPr txBox="1"/>
          <p:nvPr/>
        </p:nvSpPr>
        <p:spPr>
          <a:xfrm rot="16200000">
            <a:off x="-10319220" y="15820895"/>
            <a:ext cx="2268252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Тверской государственный университет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ED7D777-B431-4F1C-B32B-69C508BC189C}"/>
              </a:ext>
            </a:extLst>
          </p:cNvPr>
          <p:cNvSpPr/>
          <p:nvPr/>
        </p:nvSpPr>
        <p:spPr>
          <a:xfrm>
            <a:off x="2961385" y="135034"/>
            <a:ext cx="179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212529"/>
                </a:solidFill>
                <a:effectLst/>
                <a:latin typeface="Montserrat"/>
              </a:rPr>
              <a:t>XXVIII </a:t>
            </a:r>
            <a:r>
              <a:rPr lang="ru-RU" sz="2800" b="1" i="0" dirty="0" err="1">
                <a:solidFill>
                  <a:srgbClr val="212529"/>
                </a:solidFill>
                <a:effectLst/>
                <a:latin typeface="Montserrat"/>
              </a:rPr>
              <a:t>Каргинские</a:t>
            </a:r>
            <a:r>
              <a:rPr lang="ru-RU" sz="2800" b="1" i="0" dirty="0">
                <a:solidFill>
                  <a:srgbClr val="212529"/>
                </a:solidFill>
                <a:effectLst/>
                <a:latin typeface="Montserrat"/>
              </a:rPr>
              <a:t> чтения </a:t>
            </a:r>
            <a:r>
              <a:rPr lang="en-US" sz="2800" b="1" i="0" dirty="0">
                <a:solidFill>
                  <a:srgbClr val="212529"/>
                </a:solidFill>
                <a:effectLst/>
                <a:latin typeface="Montserrat"/>
              </a:rPr>
              <a:t>  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Montserrat"/>
              </a:rPr>
              <a:t>Всероссийская научно-техническая конференция молодых учёных «Физика, химия и новые технологии»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Montserrat"/>
              </a:rPr>
              <a:t> 3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Montserrat"/>
              </a:rPr>
              <a:t>1 марта – 1 апреля 2022 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A9EFFE5-47F6-42DB-9987-C85C3924604E}"/>
              </a:ext>
            </a:extLst>
          </p:cNvPr>
          <p:cNvSpPr/>
          <p:nvPr/>
        </p:nvSpPr>
        <p:spPr>
          <a:xfrm>
            <a:off x="8664189" y="1439140"/>
            <a:ext cx="5620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9419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atin typeface="Montserrat"/>
                <a:cs typeface="Times New Roman" panose="02020603050405020304" pitchFamily="18" charset="0"/>
              </a:rPr>
              <a:t>Пшеничная А. К.</a:t>
            </a:r>
            <a:endParaRPr lang="ru-RU" sz="4400" b="1" dirty="0">
              <a:latin typeface="Montserrat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9CF5CC-4053-4339-A2F8-F0AB6392AD07}"/>
              </a:ext>
            </a:extLst>
          </p:cNvPr>
          <p:cNvSpPr txBox="1"/>
          <p:nvPr/>
        </p:nvSpPr>
        <p:spPr>
          <a:xfrm>
            <a:off x="3819113" y="2568303"/>
            <a:ext cx="153105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>
                <a:latin typeface="Montserrat"/>
                <a:cs typeface="Times New Roman" panose="02020603050405020304" pitchFamily="18" charset="0"/>
              </a:rPr>
              <a:t>DFT РАСЧЁТ СТРУКТУРЫ </a:t>
            </a:r>
            <a:endParaRPr lang="en-US" sz="4800" b="1" dirty="0">
              <a:latin typeface="Montserrat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>
                <a:latin typeface="Montserrat"/>
                <a:cs typeface="Times New Roman" panose="02020603050405020304" pitchFamily="18" charset="0"/>
              </a:rPr>
              <a:t>ТРИС(2-ФЕНИЛПИРИДИН)ИРИДИЯ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B8FEA78-0B8D-4B84-973F-0727E3CEE749}"/>
              </a:ext>
            </a:extLst>
          </p:cNvPr>
          <p:cNvSpPr/>
          <p:nvPr/>
        </p:nvSpPr>
        <p:spPr>
          <a:xfrm>
            <a:off x="231994" y="5218157"/>
            <a:ext cx="200711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9419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latin typeface="Montserrat"/>
                <a:cs typeface="Times New Roman" pitchFamily="18" charset="0"/>
              </a:rPr>
              <a:t>Кафедра неорганической и аналитической химии </a:t>
            </a:r>
            <a:r>
              <a:rPr lang="ru-RU" sz="3600" i="1" dirty="0" err="1">
                <a:latin typeface="Montserrat"/>
                <a:cs typeface="Times New Roman" pitchFamily="18" charset="0"/>
              </a:rPr>
              <a:t>ТвГУ</a:t>
            </a:r>
            <a:r>
              <a:rPr lang="ru-RU" sz="3600" i="1" dirty="0">
                <a:latin typeface="Montserrat"/>
                <a:cs typeface="Times New Roman" pitchFamily="18" charset="0"/>
              </a:rPr>
              <a:t>       </a:t>
            </a:r>
            <a:r>
              <a:rPr lang="en-US" sz="3600" i="1" dirty="0">
                <a:latin typeface="Montserrat"/>
                <a:cs typeface="Times New Roman" pitchFamily="18" charset="0"/>
              </a:rPr>
              <a:t>              </a:t>
            </a:r>
            <a:r>
              <a:rPr lang="en-US" sz="3200" i="1" dirty="0">
                <a:latin typeface="Montserrat"/>
                <a:cs typeface="Times New Roman" pitchFamily="18" charset="0"/>
              </a:rPr>
              <a:t>E-mail: aleksstri1@gmail.com </a:t>
            </a:r>
            <a:endParaRPr lang="ru-RU" sz="3200" i="1" dirty="0">
              <a:latin typeface="Montserrat"/>
              <a:cs typeface="Times New Roman" pitchFamily="18" charset="0"/>
            </a:endParaRPr>
          </a:p>
          <a:p>
            <a:pPr defTabSz="29419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latin typeface="Montserrat"/>
                <a:cs typeface="Times New Roman" pitchFamily="18" charset="0"/>
              </a:rPr>
              <a:t>Руководитель Алексеев В.Г.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AB732C-A806-4498-87C5-81E5E73C2967}"/>
              </a:ext>
            </a:extLst>
          </p:cNvPr>
          <p:cNvSpPr txBox="1"/>
          <p:nvPr/>
        </p:nvSpPr>
        <p:spPr>
          <a:xfrm>
            <a:off x="243589" y="7781556"/>
            <a:ext cx="1378000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293DAD"/>
                </a:solidFill>
                <a:latin typeface="Montserrat"/>
                <a:cs typeface="Times New Roman" panose="02020603050405020304" pitchFamily="18" charset="0"/>
              </a:rPr>
              <a:t>Объект исследования: </a:t>
            </a:r>
            <a:r>
              <a:rPr lang="ru-RU" sz="3600" dirty="0" err="1">
                <a:solidFill>
                  <a:srgbClr val="293DAD"/>
                </a:solidFill>
                <a:latin typeface="Montserrat"/>
                <a:cs typeface="Times New Roman" panose="02020603050405020304" pitchFamily="18" charset="0"/>
              </a:rPr>
              <a:t>трис</a:t>
            </a:r>
            <a:r>
              <a:rPr lang="ru-RU" sz="3600" dirty="0">
                <a:solidFill>
                  <a:srgbClr val="293DAD"/>
                </a:solidFill>
                <a:latin typeface="Montserrat"/>
                <a:cs typeface="Times New Roman" panose="02020603050405020304" pitchFamily="18" charset="0"/>
              </a:rPr>
              <a:t>(2-фенилпиридин)иридия</a:t>
            </a:r>
          </a:p>
          <a:p>
            <a:r>
              <a:rPr lang="ru-RU" sz="3600" dirty="0" err="1">
                <a:latin typeface="Montserrat"/>
                <a:cs typeface="Times New Roman" panose="02020603050405020304" pitchFamily="18" charset="0"/>
              </a:rPr>
              <a:t>Трис</a:t>
            </a:r>
            <a:r>
              <a:rPr lang="ru-RU" sz="3600" dirty="0">
                <a:latin typeface="Montserrat"/>
                <a:cs typeface="Times New Roman" panose="02020603050405020304" pitchFamily="18" charset="0"/>
              </a:rPr>
              <a:t>(2-фенилпиридин)иридий </a:t>
            </a:r>
            <a:r>
              <a:rPr lang="ru-RU" sz="3600" dirty="0" err="1">
                <a:latin typeface="Montserrat"/>
                <a:cs typeface="Times New Roman" panose="02020603050405020304" pitchFamily="18" charset="0"/>
              </a:rPr>
              <a:t>Ir</a:t>
            </a:r>
            <a:r>
              <a:rPr lang="ru-RU" sz="3600" dirty="0">
                <a:latin typeface="Montserrat"/>
                <a:cs typeface="Times New Roman" panose="02020603050405020304" pitchFamily="18" charset="0"/>
              </a:rPr>
              <a:t>(</a:t>
            </a:r>
            <a:r>
              <a:rPr lang="ru-RU" sz="3600" dirty="0" err="1">
                <a:latin typeface="Montserrat"/>
                <a:cs typeface="Times New Roman" panose="02020603050405020304" pitchFamily="18" charset="0"/>
              </a:rPr>
              <a:t>ppy</a:t>
            </a:r>
            <a:r>
              <a:rPr lang="ru-RU" sz="3600" dirty="0">
                <a:latin typeface="Montserrat"/>
                <a:cs typeface="Times New Roman" panose="02020603050405020304" pitchFamily="18" charset="0"/>
              </a:rPr>
              <a:t>)3 широко используется в органических светоизлучающих диодах (OLED).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589" y="10332255"/>
            <a:ext cx="128292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293DAD"/>
                </a:solidFill>
                <a:effectLst/>
                <a:latin typeface="Montserrat"/>
                <a:ea typeface="Calibri" panose="020F0502020204030204" pitchFamily="34" charset="0"/>
              </a:rPr>
              <a:t>Цель: 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</a:rPr>
              <a:t>подобрать функционал, обеспечивающий создание компьютерной модели </a:t>
            </a:r>
            <a:r>
              <a:rPr lang="en-US" sz="3600" dirty="0" err="1">
                <a:effectLst/>
                <a:latin typeface="Montserrat"/>
                <a:ea typeface="Calibri" panose="020F0502020204030204" pitchFamily="34" charset="0"/>
              </a:rPr>
              <a:t>Ir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</a:rPr>
              <a:t>(</a:t>
            </a:r>
            <a:r>
              <a:rPr lang="en-US" sz="3600" dirty="0" err="1">
                <a:effectLst/>
                <a:latin typeface="Montserrat"/>
                <a:ea typeface="Calibri" panose="020F0502020204030204" pitchFamily="34" charset="0"/>
              </a:rPr>
              <a:t>ppy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</a:rPr>
              <a:t>)</a:t>
            </a:r>
            <a:r>
              <a:rPr lang="ru-RU" sz="3600" baseline="-25000" dirty="0">
                <a:effectLst/>
                <a:latin typeface="Montserrat"/>
                <a:ea typeface="Calibri" panose="020F0502020204030204" pitchFamily="34" charset="0"/>
              </a:rPr>
              <a:t>3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</a:rPr>
              <a:t>  геометрия, которой наиболее близка к экспериментальным данным</a:t>
            </a:r>
            <a:r>
              <a:rPr lang="en-US" sz="3600" dirty="0">
                <a:effectLst/>
                <a:latin typeface="Montserrat"/>
                <a:ea typeface="Calibri" panose="020F0502020204030204" pitchFamily="34" charset="0"/>
              </a:rPr>
              <a:t> [1]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</a:rPr>
              <a:t>.</a:t>
            </a:r>
            <a:endParaRPr lang="en-US" sz="3600" dirty="0">
              <a:effectLst/>
              <a:latin typeface="Montserrat"/>
              <a:ea typeface="Calibri" panose="020F0502020204030204" pitchFamily="34" charset="0"/>
            </a:endParaRPr>
          </a:p>
          <a:p>
            <a:r>
              <a:rPr lang="ru-RU" sz="3600" dirty="0">
                <a:latin typeface="Montserrat"/>
              </a:rPr>
              <a:t>Использован базис LACVP**++ и функционалы, рекомендованные в работе [2]. </a:t>
            </a:r>
            <a:endParaRPr lang="en-US" sz="3600" dirty="0">
              <a:latin typeface="Montserrat"/>
            </a:endParaRPr>
          </a:p>
          <a:p>
            <a:endParaRPr lang="ru-RU" dirty="0">
              <a:latin typeface="Montserra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2" y="268919"/>
            <a:ext cx="3384849" cy="3247792"/>
          </a:xfrm>
          <a:prstGeom prst="rect">
            <a:avLst/>
          </a:prstGeom>
        </p:spPr>
      </p:pic>
      <p:sp>
        <p:nvSpPr>
          <p:cNvPr id="3" name="Rectangle 15">
            <a:extLst>
              <a:ext uri="{FF2B5EF4-FFF2-40B4-BE49-F238E27FC236}">
                <a16:creationId xmlns:a16="http://schemas.microsoft.com/office/drawing/2014/main" id="{13035087-7C29-4EF0-8A54-60FD43812EF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5013658" y="6272169"/>
            <a:ext cx="35222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D2EC6F-73F7-464D-BCC6-B3F7DD60AF67}"/>
              </a:ext>
            </a:extLst>
          </p:cNvPr>
          <p:cNvSpPr txBox="1"/>
          <p:nvPr/>
        </p:nvSpPr>
        <p:spPr>
          <a:xfrm>
            <a:off x="13522144" y="13379516"/>
            <a:ext cx="6306437" cy="132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Изображение модели </a:t>
            </a:r>
            <a:endParaRPr lang="en-US" sz="3600" dirty="0"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err="1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трис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(2-фенилпиридин)иридия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23C4F1B-4300-4C81-AD73-35F694EC75B8}"/>
              </a:ext>
            </a:extLst>
          </p:cNvPr>
          <p:cNvSpPr txBox="1"/>
          <p:nvPr/>
        </p:nvSpPr>
        <p:spPr>
          <a:xfrm>
            <a:off x="1972617" y="15926779"/>
            <a:ext cx="181690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Montserrat"/>
              </a:rPr>
              <a:t>Длины химических связей в ангстремах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3BE579-908A-4D8F-B104-CA21BAF7B8F8}"/>
              </a:ext>
            </a:extLst>
          </p:cNvPr>
          <p:cNvSpPr txBox="1"/>
          <p:nvPr/>
        </p:nvSpPr>
        <p:spPr>
          <a:xfrm>
            <a:off x="237210" y="24978999"/>
            <a:ext cx="19018073" cy="13261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rgbClr val="293DAD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Вывод: 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Как видно из таблицы, наилучшие результаты обеспечивает использование функционалов     </a:t>
            </a:r>
            <a:r>
              <a:rPr lang="en-US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PW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95-</a:t>
            </a:r>
            <a:r>
              <a:rPr lang="en-US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3 и </a:t>
            </a:r>
            <a:r>
              <a:rPr lang="en-US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06-</a:t>
            </a:r>
            <a:r>
              <a:rPr lang="en-US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36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lang="ru-RU" sz="2800" dirty="0"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D68671-3712-4AC5-A931-98859434D0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2144" y="6859947"/>
            <a:ext cx="6836880" cy="6141091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7A14131-0870-45B2-93A1-425267C41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34824"/>
              </p:ext>
            </p:extLst>
          </p:nvPr>
        </p:nvGraphicFramePr>
        <p:xfrm>
          <a:off x="1022040" y="17115169"/>
          <a:ext cx="19119614" cy="5806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546">
                  <a:extLst>
                    <a:ext uri="{9D8B030D-6E8A-4147-A177-3AD203B41FA5}">
                      <a16:colId xmlns:a16="http://schemas.microsoft.com/office/drawing/2014/main" val="3993634656"/>
                    </a:ext>
                  </a:extLst>
                </a:gridCol>
                <a:gridCol w="3705427">
                  <a:extLst>
                    <a:ext uri="{9D8B030D-6E8A-4147-A177-3AD203B41FA5}">
                      <a16:colId xmlns:a16="http://schemas.microsoft.com/office/drawing/2014/main" val="3128215864"/>
                    </a:ext>
                  </a:extLst>
                </a:gridCol>
                <a:gridCol w="2355491">
                  <a:extLst>
                    <a:ext uri="{9D8B030D-6E8A-4147-A177-3AD203B41FA5}">
                      <a16:colId xmlns:a16="http://schemas.microsoft.com/office/drawing/2014/main" val="1944909673"/>
                    </a:ext>
                  </a:extLst>
                </a:gridCol>
                <a:gridCol w="2963540">
                  <a:extLst>
                    <a:ext uri="{9D8B030D-6E8A-4147-A177-3AD203B41FA5}">
                      <a16:colId xmlns:a16="http://schemas.microsoft.com/office/drawing/2014/main" val="3276971750"/>
                    </a:ext>
                  </a:extLst>
                </a:gridCol>
                <a:gridCol w="2963540">
                  <a:extLst>
                    <a:ext uri="{9D8B030D-6E8A-4147-A177-3AD203B41FA5}">
                      <a16:colId xmlns:a16="http://schemas.microsoft.com/office/drawing/2014/main" val="1341294382"/>
                    </a:ext>
                  </a:extLst>
                </a:gridCol>
                <a:gridCol w="3074434">
                  <a:extLst>
                    <a:ext uri="{9D8B030D-6E8A-4147-A177-3AD203B41FA5}">
                      <a16:colId xmlns:a16="http://schemas.microsoft.com/office/drawing/2014/main" val="713841883"/>
                    </a:ext>
                  </a:extLst>
                </a:gridCol>
                <a:gridCol w="2179636">
                  <a:extLst>
                    <a:ext uri="{9D8B030D-6E8A-4147-A177-3AD203B41FA5}">
                      <a16:colId xmlns:a16="http://schemas.microsoft.com/office/drawing/2014/main" val="13777002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Связь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Эксперимент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B3LYP-D3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M05-2X-D3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Montserrat"/>
                        </a:rPr>
                        <a:t>M06-2X-D3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PW6B95-D3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M06-D3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370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Ir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1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–N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2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2.13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2.17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2.18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2.20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2.16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2.18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669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Ir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1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–C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9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2.02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2.01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2.00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2.00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2.00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2.01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6502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N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2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–C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3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1.33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1.34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1.34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1.34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1.34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1.34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018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N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2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–C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7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1.3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7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1.35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1.35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1.35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1.36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1.36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726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9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–C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10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1.41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1.41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1.40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5511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8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–C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9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1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1.43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1.41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1.42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1.42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1.42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294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  <a:latin typeface="Montserrat"/>
                        </a:rPr>
                        <a:t>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7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–C</a:t>
                      </a:r>
                      <a:r>
                        <a:rPr lang="en-US" sz="4400" baseline="-25000">
                          <a:effectLst/>
                          <a:latin typeface="Montserrat"/>
                        </a:rPr>
                        <a:t>8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</a:t>
                      </a:r>
                      <a:r>
                        <a:rPr lang="en-US" sz="4400">
                          <a:effectLst/>
                          <a:latin typeface="Montserrat"/>
                        </a:rPr>
                        <a:t>9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1.47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effectLst/>
                          <a:latin typeface="Montserrat"/>
                        </a:rPr>
                        <a:t>1.47</a:t>
                      </a:r>
                      <a:endParaRPr lang="ru-RU" sz="4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1.47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Montserrat"/>
                        </a:rPr>
                        <a:t>1.46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Montserrat"/>
                        </a:rPr>
                        <a:t>1.46</a:t>
                      </a:r>
                      <a:endParaRPr lang="ru-RU" sz="4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567826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5ECF95F-F2DF-4D4A-B0B0-9E9D7FA9B044}"/>
              </a:ext>
            </a:extLst>
          </p:cNvPr>
          <p:cNvSpPr txBox="1"/>
          <p:nvPr/>
        </p:nvSpPr>
        <p:spPr>
          <a:xfrm>
            <a:off x="243589" y="27497359"/>
            <a:ext cx="1896685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Montserrat"/>
              </a:rPr>
              <a:t>1. Garces F.O., </a:t>
            </a:r>
            <a:r>
              <a:rPr lang="en-US" sz="3600" dirty="0" err="1">
                <a:latin typeface="Montserrat"/>
              </a:rPr>
              <a:t>Dedeian</a:t>
            </a:r>
            <a:r>
              <a:rPr lang="en-US" sz="3600" dirty="0">
                <a:latin typeface="Montserrat"/>
              </a:rPr>
              <a:t> K., </a:t>
            </a:r>
            <a:r>
              <a:rPr lang="en-US" sz="3600" dirty="0" err="1">
                <a:latin typeface="Montserrat"/>
              </a:rPr>
              <a:t>Keder</a:t>
            </a:r>
            <a:r>
              <a:rPr lang="en-US" sz="3600" dirty="0">
                <a:latin typeface="Montserrat"/>
              </a:rPr>
              <a:t> N.L., Watts R.J. // Acta </a:t>
            </a:r>
            <a:r>
              <a:rPr lang="en-US" sz="3600" dirty="0" err="1">
                <a:latin typeface="Montserrat"/>
              </a:rPr>
              <a:t>Crystallographica</a:t>
            </a:r>
            <a:r>
              <a:rPr lang="en-US" sz="3600" dirty="0">
                <a:latin typeface="Montserrat"/>
              </a:rPr>
              <a:t>. 1993. Vol. C 49. P. 1117.</a:t>
            </a:r>
          </a:p>
          <a:p>
            <a:r>
              <a:rPr lang="en-US" sz="3600" dirty="0">
                <a:latin typeface="Montserrat"/>
              </a:rPr>
              <a:t>2. </a:t>
            </a:r>
            <a:r>
              <a:rPr lang="en-US" sz="3600" dirty="0" err="1">
                <a:latin typeface="Montserrat"/>
              </a:rPr>
              <a:t>Goerigk</a:t>
            </a:r>
            <a:r>
              <a:rPr lang="en-US" sz="3600" dirty="0">
                <a:latin typeface="Montserrat"/>
              </a:rPr>
              <a:t> L., Hansen A., Bauer C., Ehrlich S., </a:t>
            </a:r>
            <a:r>
              <a:rPr lang="en-US" sz="3600" dirty="0" err="1">
                <a:latin typeface="Montserrat"/>
              </a:rPr>
              <a:t>Najibi</a:t>
            </a:r>
            <a:r>
              <a:rPr lang="en-US" sz="3600" dirty="0">
                <a:latin typeface="Montserrat"/>
              </a:rPr>
              <a:t> A., </a:t>
            </a:r>
            <a:r>
              <a:rPr lang="en-US" sz="3600" dirty="0" err="1">
                <a:latin typeface="Montserrat"/>
              </a:rPr>
              <a:t>Grimme</a:t>
            </a:r>
            <a:r>
              <a:rPr lang="en-US" sz="3600" dirty="0">
                <a:latin typeface="Montserrat"/>
              </a:rPr>
              <a:t> S. // Physical Chemistry Chemical Physics. 2017. Vol.48. P.32184</a:t>
            </a:r>
            <a:r>
              <a:rPr lang="en-US" sz="2800" dirty="0">
                <a:latin typeface="Montserra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6466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3274</TotalTime>
  <Words>307</Words>
  <Application>Microsoft Office PowerPoint</Application>
  <PresentationFormat>Произвольный</PresentationFormat>
  <Paragraphs>74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Times New Roman</vt:lpstr>
      <vt:lpstr>Тема Office</vt:lpstr>
      <vt:lpstr>Презентация PowerPoint</vt:lpstr>
    </vt:vector>
  </TitlesOfParts>
  <Company>Home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Алексеев Владимир Георгиевич</cp:lastModifiedBy>
  <cp:revision>143</cp:revision>
  <cp:lastPrinted>2010-03-22T20:54:04Z</cp:lastPrinted>
  <dcterms:created xsi:type="dcterms:W3CDTF">2010-03-21T08:55:43Z</dcterms:created>
  <dcterms:modified xsi:type="dcterms:W3CDTF">2022-03-24T11:22:21Z</dcterms:modified>
</cp:coreProperties>
</file>