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50485675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97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0710" y="4713925"/>
            <a:ext cx="37864256" cy="10027920"/>
          </a:xfrm>
        </p:spPr>
        <p:txBody>
          <a:bodyPr anchor="b"/>
          <a:lstStyle>
            <a:lvl1pPr algn="ctr">
              <a:defRPr sz="248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0710" y="15128560"/>
            <a:ext cx="37864256" cy="6954200"/>
          </a:xfrm>
        </p:spPr>
        <p:txBody>
          <a:bodyPr/>
          <a:lstStyle>
            <a:lvl1pPr marL="0" indent="0" algn="ctr">
              <a:buNone/>
              <a:defRPr sz="9938"/>
            </a:lvl1pPr>
            <a:lvl2pPr marL="1893219" indent="0" algn="ctr">
              <a:buNone/>
              <a:defRPr sz="8282"/>
            </a:lvl2pPr>
            <a:lvl3pPr marL="3786439" indent="0" algn="ctr">
              <a:buNone/>
              <a:defRPr sz="7454"/>
            </a:lvl3pPr>
            <a:lvl4pPr marL="5679658" indent="0" algn="ctr">
              <a:buNone/>
              <a:defRPr sz="6625"/>
            </a:lvl4pPr>
            <a:lvl5pPr marL="7572878" indent="0" algn="ctr">
              <a:buNone/>
              <a:defRPr sz="6625"/>
            </a:lvl5pPr>
            <a:lvl6pPr marL="9466097" indent="0" algn="ctr">
              <a:buNone/>
              <a:defRPr sz="6625"/>
            </a:lvl6pPr>
            <a:lvl7pPr marL="11359317" indent="0" algn="ctr">
              <a:buNone/>
              <a:defRPr sz="6625"/>
            </a:lvl7pPr>
            <a:lvl8pPr marL="13252536" indent="0" algn="ctr">
              <a:buNone/>
              <a:defRPr sz="6625"/>
            </a:lvl8pPr>
            <a:lvl9pPr marL="15145756" indent="0" algn="ctr">
              <a:buNone/>
              <a:defRPr sz="66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54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38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128811" y="1533525"/>
            <a:ext cx="10885974" cy="2440972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0890" y="1533525"/>
            <a:ext cx="32026850" cy="24409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98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2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595" y="7180902"/>
            <a:ext cx="43543895" cy="11981495"/>
          </a:xfrm>
        </p:spPr>
        <p:txBody>
          <a:bodyPr anchor="b"/>
          <a:lstStyle>
            <a:lvl1pPr>
              <a:defRPr sz="248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4595" y="19275747"/>
            <a:ext cx="43543895" cy="6300785"/>
          </a:xfrm>
        </p:spPr>
        <p:txBody>
          <a:bodyPr/>
          <a:lstStyle>
            <a:lvl1pPr marL="0" indent="0">
              <a:buNone/>
              <a:defRPr sz="9938">
                <a:solidFill>
                  <a:schemeClr val="tx1">
                    <a:tint val="75000"/>
                  </a:schemeClr>
                </a:solidFill>
              </a:defRPr>
            </a:lvl1pPr>
            <a:lvl2pPr marL="1893219" indent="0">
              <a:buNone/>
              <a:defRPr sz="8282">
                <a:solidFill>
                  <a:schemeClr val="tx1">
                    <a:tint val="75000"/>
                  </a:schemeClr>
                </a:solidFill>
              </a:defRPr>
            </a:lvl2pPr>
            <a:lvl3pPr marL="3786439" indent="0">
              <a:buNone/>
              <a:defRPr sz="7454">
                <a:solidFill>
                  <a:schemeClr val="tx1">
                    <a:tint val="75000"/>
                  </a:schemeClr>
                </a:solidFill>
              </a:defRPr>
            </a:lvl3pPr>
            <a:lvl4pPr marL="5679658" indent="0">
              <a:buNone/>
              <a:defRPr sz="6625">
                <a:solidFill>
                  <a:schemeClr val="tx1">
                    <a:tint val="75000"/>
                  </a:schemeClr>
                </a:solidFill>
              </a:defRPr>
            </a:lvl4pPr>
            <a:lvl5pPr marL="7572878" indent="0">
              <a:buNone/>
              <a:defRPr sz="6625">
                <a:solidFill>
                  <a:schemeClr val="tx1">
                    <a:tint val="75000"/>
                  </a:schemeClr>
                </a:solidFill>
              </a:defRPr>
            </a:lvl5pPr>
            <a:lvl6pPr marL="9466097" indent="0">
              <a:buNone/>
              <a:defRPr sz="6625">
                <a:solidFill>
                  <a:schemeClr val="tx1">
                    <a:tint val="75000"/>
                  </a:schemeClr>
                </a:solidFill>
              </a:defRPr>
            </a:lvl6pPr>
            <a:lvl7pPr marL="11359317" indent="0">
              <a:buNone/>
              <a:defRPr sz="6625">
                <a:solidFill>
                  <a:schemeClr val="tx1">
                    <a:tint val="75000"/>
                  </a:schemeClr>
                </a:solidFill>
              </a:defRPr>
            </a:lvl7pPr>
            <a:lvl8pPr marL="13252536" indent="0">
              <a:buNone/>
              <a:defRPr sz="6625">
                <a:solidFill>
                  <a:schemeClr val="tx1">
                    <a:tint val="75000"/>
                  </a:schemeClr>
                </a:solidFill>
              </a:defRPr>
            </a:lvl8pPr>
            <a:lvl9pPr marL="15145756" indent="0">
              <a:buNone/>
              <a:defRPr sz="66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12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0890" y="7667625"/>
            <a:ext cx="21456412" cy="182756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58373" y="7667625"/>
            <a:ext cx="21456412" cy="182756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21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466" y="1533527"/>
            <a:ext cx="43543895" cy="556736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7468" y="7060885"/>
            <a:ext cx="21357805" cy="3460430"/>
          </a:xfrm>
        </p:spPr>
        <p:txBody>
          <a:bodyPr anchor="b"/>
          <a:lstStyle>
            <a:lvl1pPr marL="0" indent="0">
              <a:buNone/>
              <a:defRPr sz="9938" b="1"/>
            </a:lvl1pPr>
            <a:lvl2pPr marL="1893219" indent="0">
              <a:buNone/>
              <a:defRPr sz="8282" b="1"/>
            </a:lvl2pPr>
            <a:lvl3pPr marL="3786439" indent="0">
              <a:buNone/>
              <a:defRPr sz="7454" b="1"/>
            </a:lvl3pPr>
            <a:lvl4pPr marL="5679658" indent="0">
              <a:buNone/>
              <a:defRPr sz="6625" b="1"/>
            </a:lvl4pPr>
            <a:lvl5pPr marL="7572878" indent="0">
              <a:buNone/>
              <a:defRPr sz="6625" b="1"/>
            </a:lvl5pPr>
            <a:lvl6pPr marL="9466097" indent="0">
              <a:buNone/>
              <a:defRPr sz="6625" b="1"/>
            </a:lvl6pPr>
            <a:lvl7pPr marL="11359317" indent="0">
              <a:buNone/>
              <a:defRPr sz="6625" b="1"/>
            </a:lvl7pPr>
            <a:lvl8pPr marL="13252536" indent="0">
              <a:buNone/>
              <a:defRPr sz="6625" b="1"/>
            </a:lvl8pPr>
            <a:lvl9pPr marL="15145756" indent="0">
              <a:buNone/>
              <a:defRPr sz="662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7468" y="10521315"/>
            <a:ext cx="21357805" cy="154752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58373" y="7060885"/>
            <a:ext cx="21462988" cy="3460430"/>
          </a:xfrm>
        </p:spPr>
        <p:txBody>
          <a:bodyPr anchor="b"/>
          <a:lstStyle>
            <a:lvl1pPr marL="0" indent="0">
              <a:buNone/>
              <a:defRPr sz="9938" b="1"/>
            </a:lvl1pPr>
            <a:lvl2pPr marL="1893219" indent="0">
              <a:buNone/>
              <a:defRPr sz="8282" b="1"/>
            </a:lvl2pPr>
            <a:lvl3pPr marL="3786439" indent="0">
              <a:buNone/>
              <a:defRPr sz="7454" b="1"/>
            </a:lvl3pPr>
            <a:lvl4pPr marL="5679658" indent="0">
              <a:buNone/>
              <a:defRPr sz="6625" b="1"/>
            </a:lvl4pPr>
            <a:lvl5pPr marL="7572878" indent="0">
              <a:buNone/>
              <a:defRPr sz="6625" b="1"/>
            </a:lvl5pPr>
            <a:lvl6pPr marL="9466097" indent="0">
              <a:buNone/>
              <a:defRPr sz="6625" b="1"/>
            </a:lvl6pPr>
            <a:lvl7pPr marL="11359317" indent="0">
              <a:buNone/>
              <a:defRPr sz="6625" b="1"/>
            </a:lvl7pPr>
            <a:lvl8pPr marL="13252536" indent="0">
              <a:buNone/>
              <a:defRPr sz="6625" b="1"/>
            </a:lvl8pPr>
            <a:lvl9pPr marL="15145756" indent="0">
              <a:buNone/>
              <a:defRPr sz="662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58373" y="10521315"/>
            <a:ext cx="21462988" cy="154752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8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9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1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468" y="1920240"/>
            <a:ext cx="16282943" cy="6720840"/>
          </a:xfrm>
        </p:spPr>
        <p:txBody>
          <a:bodyPr anchor="b"/>
          <a:lstStyle>
            <a:lvl1pPr>
              <a:defRPr sz="1325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988" y="4147187"/>
            <a:ext cx="25558373" cy="20469225"/>
          </a:xfrm>
        </p:spPr>
        <p:txBody>
          <a:bodyPr/>
          <a:lstStyle>
            <a:lvl1pPr>
              <a:defRPr sz="13251"/>
            </a:lvl1pPr>
            <a:lvl2pPr>
              <a:defRPr sz="11595"/>
            </a:lvl2pPr>
            <a:lvl3pPr>
              <a:defRPr sz="9938"/>
            </a:lvl3pPr>
            <a:lvl4pPr>
              <a:defRPr sz="8282"/>
            </a:lvl4pPr>
            <a:lvl5pPr>
              <a:defRPr sz="8282"/>
            </a:lvl5pPr>
            <a:lvl6pPr>
              <a:defRPr sz="8282"/>
            </a:lvl6pPr>
            <a:lvl7pPr>
              <a:defRPr sz="8282"/>
            </a:lvl7pPr>
            <a:lvl8pPr>
              <a:defRPr sz="8282"/>
            </a:lvl8pPr>
            <a:lvl9pPr>
              <a:defRPr sz="828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7468" y="8641080"/>
            <a:ext cx="16282943" cy="16008670"/>
          </a:xfrm>
        </p:spPr>
        <p:txBody>
          <a:bodyPr/>
          <a:lstStyle>
            <a:lvl1pPr marL="0" indent="0">
              <a:buNone/>
              <a:defRPr sz="6625"/>
            </a:lvl1pPr>
            <a:lvl2pPr marL="1893219" indent="0">
              <a:buNone/>
              <a:defRPr sz="5797"/>
            </a:lvl2pPr>
            <a:lvl3pPr marL="3786439" indent="0">
              <a:buNone/>
              <a:defRPr sz="4969"/>
            </a:lvl3pPr>
            <a:lvl4pPr marL="5679658" indent="0">
              <a:buNone/>
              <a:defRPr sz="4141"/>
            </a:lvl4pPr>
            <a:lvl5pPr marL="7572878" indent="0">
              <a:buNone/>
              <a:defRPr sz="4141"/>
            </a:lvl5pPr>
            <a:lvl6pPr marL="9466097" indent="0">
              <a:buNone/>
              <a:defRPr sz="4141"/>
            </a:lvl6pPr>
            <a:lvl7pPr marL="11359317" indent="0">
              <a:buNone/>
              <a:defRPr sz="4141"/>
            </a:lvl7pPr>
            <a:lvl8pPr marL="13252536" indent="0">
              <a:buNone/>
              <a:defRPr sz="4141"/>
            </a:lvl8pPr>
            <a:lvl9pPr marL="15145756" indent="0">
              <a:buNone/>
              <a:defRPr sz="414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1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468" y="1920240"/>
            <a:ext cx="16282943" cy="6720840"/>
          </a:xfrm>
        </p:spPr>
        <p:txBody>
          <a:bodyPr anchor="b"/>
          <a:lstStyle>
            <a:lvl1pPr>
              <a:defRPr sz="1325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62988" y="4147187"/>
            <a:ext cx="25558373" cy="20469225"/>
          </a:xfrm>
        </p:spPr>
        <p:txBody>
          <a:bodyPr anchor="t"/>
          <a:lstStyle>
            <a:lvl1pPr marL="0" indent="0">
              <a:buNone/>
              <a:defRPr sz="13251"/>
            </a:lvl1pPr>
            <a:lvl2pPr marL="1893219" indent="0">
              <a:buNone/>
              <a:defRPr sz="11595"/>
            </a:lvl2pPr>
            <a:lvl3pPr marL="3786439" indent="0">
              <a:buNone/>
              <a:defRPr sz="9938"/>
            </a:lvl3pPr>
            <a:lvl4pPr marL="5679658" indent="0">
              <a:buNone/>
              <a:defRPr sz="8282"/>
            </a:lvl4pPr>
            <a:lvl5pPr marL="7572878" indent="0">
              <a:buNone/>
              <a:defRPr sz="8282"/>
            </a:lvl5pPr>
            <a:lvl6pPr marL="9466097" indent="0">
              <a:buNone/>
              <a:defRPr sz="8282"/>
            </a:lvl6pPr>
            <a:lvl7pPr marL="11359317" indent="0">
              <a:buNone/>
              <a:defRPr sz="8282"/>
            </a:lvl7pPr>
            <a:lvl8pPr marL="13252536" indent="0">
              <a:buNone/>
              <a:defRPr sz="8282"/>
            </a:lvl8pPr>
            <a:lvl9pPr marL="15145756" indent="0">
              <a:buNone/>
              <a:defRPr sz="828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7468" y="8641080"/>
            <a:ext cx="16282943" cy="16008670"/>
          </a:xfrm>
        </p:spPr>
        <p:txBody>
          <a:bodyPr/>
          <a:lstStyle>
            <a:lvl1pPr marL="0" indent="0">
              <a:buNone/>
              <a:defRPr sz="6625"/>
            </a:lvl1pPr>
            <a:lvl2pPr marL="1893219" indent="0">
              <a:buNone/>
              <a:defRPr sz="5797"/>
            </a:lvl2pPr>
            <a:lvl3pPr marL="3786439" indent="0">
              <a:buNone/>
              <a:defRPr sz="4969"/>
            </a:lvl3pPr>
            <a:lvl4pPr marL="5679658" indent="0">
              <a:buNone/>
              <a:defRPr sz="4141"/>
            </a:lvl4pPr>
            <a:lvl5pPr marL="7572878" indent="0">
              <a:buNone/>
              <a:defRPr sz="4141"/>
            </a:lvl5pPr>
            <a:lvl6pPr marL="9466097" indent="0">
              <a:buNone/>
              <a:defRPr sz="4141"/>
            </a:lvl6pPr>
            <a:lvl7pPr marL="11359317" indent="0">
              <a:buNone/>
              <a:defRPr sz="4141"/>
            </a:lvl7pPr>
            <a:lvl8pPr marL="13252536" indent="0">
              <a:buNone/>
              <a:defRPr sz="4141"/>
            </a:lvl8pPr>
            <a:lvl9pPr marL="15145756" indent="0">
              <a:buNone/>
              <a:defRPr sz="414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3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70890" y="1533527"/>
            <a:ext cx="43543895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0890" y="7667625"/>
            <a:ext cx="43543895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70890" y="26696672"/>
            <a:ext cx="11359277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A432B-5AE2-4E63-B2F8-FDABC0C83014}" type="datetimeFigureOut">
              <a:rPr lang="ru-RU" smtClean="0"/>
              <a:t>06.03.2022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23380" y="26696672"/>
            <a:ext cx="1703891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55508" y="26696672"/>
            <a:ext cx="11359277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FDE47-3F67-4AF4-8BBB-F5987C2CE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06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786439" rtl="0" eaLnBrk="1" latinLnBrk="0" hangingPunct="1">
        <a:lnSpc>
          <a:spcPct val="90000"/>
        </a:lnSpc>
        <a:spcBef>
          <a:spcPct val="0"/>
        </a:spcBef>
        <a:buNone/>
        <a:defRPr sz="182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6610" indent="-946610" algn="l" defTabSz="3786439" rtl="0" eaLnBrk="1" latinLnBrk="0" hangingPunct="1">
        <a:lnSpc>
          <a:spcPct val="90000"/>
        </a:lnSpc>
        <a:spcBef>
          <a:spcPts val="4141"/>
        </a:spcBef>
        <a:buFont typeface="Arial" panose="020B0604020202020204" pitchFamily="34" charset="0"/>
        <a:buChar char="•"/>
        <a:defRPr sz="11595" kern="1200">
          <a:solidFill>
            <a:schemeClr val="tx1"/>
          </a:solidFill>
          <a:latin typeface="+mn-lt"/>
          <a:ea typeface="+mn-ea"/>
          <a:cs typeface="+mn-cs"/>
        </a:defRPr>
      </a:lvl1pPr>
      <a:lvl2pPr marL="2839829" indent="-946610" algn="l" defTabSz="3786439" rtl="0" eaLnBrk="1" latinLnBrk="0" hangingPunct="1">
        <a:lnSpc>
          <a:spcPct val="90000"/>
        </a:lnSpc>
        <a:spcBef>
          <a:spcPts val="2070"/>
        </a:spcBef>
        <a:buFont typeface="Arial" panose="020B0604020202020204" pitchFamily="34" charset="0"/>
        <a:buChar char="•"/>
        <a:defRPr sz="9938" kern="1200">
          <a:solidFill>
            <a:schemeClr val="tx1"/>
          </a:solidFill>
          <a:latin typeface="+mn-lt"/>
          <a:ea typeface="+mn-ea"/>
          <a:cs typeface="+mn-cs"/>
        </a:defRPr>
      </a:lvl2pPr>
      <a:lvl3pPr marL="4733049" indent="-946610" algn="l" defTabSz="3786439" rtl="0" eaLnBrk="1" latinLnBrk="0" hangingPunct="1">
        <a:lnSpc>
          <a:spcPct val="90000"/>
        </a:lnSpc>
        <a:spcBef>
          <a:spcPts val="2070"/>
        </a:spcBef>
        <a:buFont typeface="Arial" panose="020B0604020202020204" pitchFamily="34" charset="0"/>
        <a:buChar char="•"/>
        <a:defRPr sz="8282" kern="1200">
          <a:solidFill>
            <a:schemeClr val="tx1"/>
          </a:solidFill>
          <a:latin typeface="+mn-lt"/>
          <a:ea typeface="+mn-ea"/>
          <a:cs typeface="+mn-cs"/>
        </a:defRPr>
      </a:lvl3pPr>
      <a:lvl4pPr marL="6626268" indent="-946610" algn="l" defTabSz="3786439" rtl="0" eaLnBrk="1" latinLnBrk="0" hangingPunct="1">
        <a:lnSpc>
          <a:spcPct val="90000"/>
        </a:lnSpc>
        <a:spcBef>
          <a:spcPts val="2070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4pPr>
      <a:lvl5pPr marL="8519488" indent="-946610" algn="l" defTabSz="3786439" rtl="0" eaLnBrk="1" latinLnBrk="0" hangingPunct="1">
        <a:lnSpc>
          <a:spcPct val="90000"/>
        </a:lnSpc>
        <a:spcBef>
          <a:spcPts val="2070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5pPr>
      <a:lvl6pPr marL="10412707" indent="-946610" algn="l" defTabSz="3786439" rtl="0" eaLnBrk="1" latinLnBrk="0" hangingPunct="1">
        <a:lnSpc>
          <a:spcPct val="90000"/>
        </a:lnSpc>
        <a:spcBef>
          <a:spcPts val="2070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6pPr>
      <a:lvl7pPr marL="12305927" indent="-946610" algn="l" defTabSz="3786439" rtl="0" eaLnBrk="1" latinLnBrk="0" hangingPunct="1">
        <a:lnSpc>
          <a:spcPct val="90000"/>
        </a:lnSpc>
        <a:spcBef>
          <a:spcPts val="2070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7pPr>
      <a:lvl8pPr marL="14199146" indent="-946610" algn="l" defTabSz="3786439" rtl="0" eaLnBrk="1" latinLnBrk="0" hangingPunct="1">
        <a:lnSpc>
          <a:spcPct val="90000"/>
        </a:lnSpc>
        <a:spcBef>
          <a:spcPts val="2070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8pPr>
      <a:lvl9pPr marL="16092366" indent="-946610" algn="l" defTabSz="3786439" rtl="0" eaLnBrk="1" latinLnBrk="0" hangingPunct="1">
        <a:lnSpc>
          <a:spcPct val="90000"/>
        </a:lnSpc>
        <a:spcBef>
          <a:spcPts val="2070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6439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1pPr>
      <a:lvl2pPr marL="1893219" algn="l" defTabSz="3786439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2pPr>
      <a:lvl3pPr marL="3786439" algn="l" defTabSz="3786439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3pPr>
      <a:lvl4pPr marL="5679658" algn="l" defTabSz="3786439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4pPr>
      <a:lvl5pPr marL="7572878" algn="l" defTabSz="3786439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5pPr>
      <a:lvl6pPr marL="9466097" algn="l" defTabSz="3786439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6pPr>
      <a:lvl7pPr marL="11359317" algn="l" defTabSz="3786439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7pPr>
      <a:lvl8pPr marL="13252536" algn="l" defTabSz="3786439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8pPr>
      <a:lvl9pPr marL="15145756" algn="l" defTabSz="3786439" rtl="0" eaLnBrk="1" latinLnBrk="0" hangingPunct="1">
        <a:defRPr sz="74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6" descr="логотип.png">
            <a:extLst>
              <a:ext uri="{FF2B5EF4-FFF2-40B4-BE49-F238E27FC236}">
                <a16:creationId xmlns:a16="http://schemas.microsoft.com/office/drawing/2014/main" id="{19DA2E57-0091-497B-B1C0-7DFB5B6CD5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23" b="8330"/>
          <a:stretch/>
        </p:blipFill>
        <p:spPr bwMode="auto">
          <a:xfrm>
            <a:off x="1728784" y="661296"/>
            <a:ext cx="3096710" cy="427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300E4C-F452-430A-8605-E51DEEB48EBF}"/>
              </a:ext>
            </a:extLst>
          </p:cNvPr>
          <p:cNvSpPr txBox="1"/>
          <p:nvPr/>
        </p:nvSpPr>
        <p:spPr>
          <a:xfrm>
            <a:off x="29188925" y="3725015"/>
            <a:ext cx="20877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А.С. Рудометова, М.В. Никольский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846BC1-E42B-4DDC-86CB-19C82865AEBA}"/>
              </a:ext>
            </a:extLst>
          </p:cNvPr>
          <p:cNvSpPr txBox="1"/>
          <p:nvPr/>
        </p:nvSpPr>
        <p:spPr>
          <a:xfrm>
            <a:off x="33495916" y="4588150"/>
            <a:ext cx="16837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университет, г. Тверь, Россия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B76F0E-0B46-4840-BB0F-51855DED0E99}"/>
              </a:ext>
            </a:extLst>
          </p:cNvPr>
          <p:cNvSpPr txBox="1"/>
          <p:nvPr/>
        </p:nvSpPr>
        <p:spPr>
          <a:xfrm>
            <a:off x="1728784" y="5801966"/>
            <a:ext cx="20665570" cy="51706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rtDeco"/>
            </a:sp3d>
          </a:bodyPr>
          <a:lstStyle/>
          <a:p>
            <a:r>
              <a:rPr lang="ru-RU" sz="6000" b="1" dirty="0">
                <a:ln/>
                <a:solidFill>
                  <a:schemeClr val="accent5">
                    <a:lumMod val="50000"/>
                  </a:schemeClr>
                </a:solidFill>
                <a:latin typeface="Haettenschweiler" panose="020B0706040902060204" pitchFamily="34" charset="0"/>
                <a:cs typeface="Times New Roman" panose="02020603050405020304" pitchFamily="18" charset="0"/>
              </a:rPr>
              <a:t>Цель работы</a:t>
            </a:r>
            <a:r>
              <a:rPr lang="ru-RU" sz="6000" b="1" dirty="0">
                <a:ln/>
                <a:solidFill>
                  <a:schemeClr val="accent5">
                    <a:lumMod val="50000"/>
                  </a:schemeClr>
                </a:solidFill>
              </a:rPr>
              <a:t>: </a:t>
            </a:r>
          </a:p>
          <a:p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влияния центральных ионов 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ru-RU" sz="5400" b="1" baseline="30000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2+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Cu</a:t>
            </a:r>
            <a:r>
              <a:rPr lang="ru-RU" sz="5400" b="1" baseline="30000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2+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Zn</a:t>
            </a:r>
            <a:r>
              <a:rPr lang="ru-RU" sz="5400" b="1" baseline="30000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2+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термические характеристики комплексов с </a:t>
            </a:r>
            <a:r>
              <a:rPr lang="en-US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L-(</a:t>
            </a:r>
            <a:r>
              <a:rPr lang="ru-RU" sz="5400" b="1" dirty="0" err="1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карбоксиметил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аспарагиновой кислотой (</a:t>
            </a:r>
            <a:r>
              <a:rPr lang="en-US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-КМАК)</a:t>
            </a:r>
            <a:r>
              <a:rPr lang="en-US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(рис.1)</a:t>
            </a:r>
            <a:r>
              <a:rPr lang="en-US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[1]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полученной присоединением к соответствующей аминокислоте </a:t>
            </a:r>
            <a:r>
              <a:rPr lang="ru-RU" sz="5400" b="1" dirty="0" err="1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уксуснокислотного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радикала </a:t>
            </a:r>
            <a:r>
              <a:rPr lang="en-US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[2]</a:t>
            </a:r>
            <a:r>
              <a:rPr lang="ru-RU" sz="5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5400" b="1" dirty="0">
              <a:ln/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49">
            <a:extLst>
              <a:ext uri="{FF2B5EF4-FFF2-40B4-BE49-F238E27FC236}">
                <a16:creationId xmlns:a16="http://schemas.microsoft.com/office/drawing/2014/main" id="{AB9B3046-A5F4-4347-9B82-8664DA4E42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985393"/>
              </p:ext>
            </p:extLst>
          </p:nvPr>
        </p:nvGraphicFramePr>
        <p:xfrm>
          <a:off x="7921297" y="11215867"/>
          <a:ext cx="8922914" cy="4334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hemSketch" r:id="rId4" imgW="1712976" imgH="1155192" progId="ACD.ChemSketch.20">
                  <p:embed/>
                </p:oleObj>
              </mc:Choice>
              <mc:Fallback>
                <p:oleObj name="ChemSketch" r:id="rId4" imgW="1712976" imgH="1155192" progId="ACD.ChemSketch.20">
                  <p:embed/>
                  <p:pic>
                    <p:nvPicPr>
                      <p:cNvPr id="2067" name="Object 49">
                        <a:extLst>
                          <a:ext uri="{FF2B5EF4-FFF2-40B4-BE49-F238E27FC236}">
                            <a16:creationId xmlns:a16="http://schemas.microsoft.com/office/drawing/2014/main" id="{5CFA0F91-057B-4809-9037-09E1BE7591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297" y="11215867"/>
                        <a:ext cx="8922914" cy="43346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1792AB3-D101-43FF-91E9-6C033088CB3D}"/>
              </a:ext>
            </a:extLst>
          </p:cNvPr>
          <p:cNvSpPr txBox="1"/>
          <p:nvPr/>
        </p:nvSpPr>
        <p:spPr>
          <a:xfrm>
            <a:off x="8935956" y="16036979"/>
            <a:ext cx="94226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Структурная формула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L-KMAK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EAB56F-C62A-43E8-B4CC-290D836772D1}"/>
              </a:ext>
            </a:extLst>
          </p:cNvPr>
          <p:cNvSpPr txBox="1"/>
          <p:nvPr/>
        </p:nvSpPr>
        <p:spPr>
          <a:xfrm>
            <a:off x="1728784" y="16917181"/>
            <a:ext cx="1963389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5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Комплексонаты</a:t>
            </a:r>
            <a:r>
              <a:rPr lang="ru-RU" sz="5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никеля, меди и цинка твердом виде синтезировали взаимодействием солей этих металлов с комплексоном при рН=4. В результате были выделены и идентифицированы </a:t>
            </a:r>
            <a:r>
              <a:rPr lang="ru-RU" sz="5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монопротонированные</a:t>
            </a:r>
            <a:r>
              <a:rPr lang="ru-RU" sz="5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комплексы никеля, меди и цинка с оптическим изомером 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5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-КМАК.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A9503E-ED85-46B4-8024-6CA80E295569}"/>
              </a:ext>
            </a:extLst>
          </p:cNvPr>
          <p:cNvSpPr txBox="1"/>
          <p:nvPr/>
        </p:nvSpPr>
        <p:spPr>
          <a:xfrm>
            <a:off x="1728783" y="21275259"/>
            <a:ext cx="19633893" cy="5633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Термогравиметрическое исследование синтезированных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комплексонатов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было проведено на дифференциальном сканирующем калориметре STA 449F фирмы «NETZSCH». Для измерения брали навеску 10 мг, нагревание осуществляли со скоростью 10ºС/мин до 500ºС.</a:t>
            </a:r>
          </a:p>
          <a:p>
            <a:pPr algn="just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измерений представлены на рисунках 2-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607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8A7546F-28E0-471A-A902-0A93A01157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1195" y="6412447"/>
            <a:ext cx="11546140" cy="79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FB6A72CF-2416-43DE-A803-2C3E19421F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4715" y="6412447"/>
            <a:ext cx="11544477" cy="7920000"/>
          </a:xfrm>
          <a:prstGeom prst="rect">
            <a:avLst/>
          </a:prstGeom>
          <a:noFill/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B6E3F5B6-C5A5-416D-8FAC-EC6E39B932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2135" y="16722298"/>
            <a:ext cx="11545200" cy="7927390"/>
          </a:xfrm>
          <a:prstGeom prst="rect">
            <a:avLst/>
          </a:prstGeom>
          <a:noFill/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4A84206-46E8-4C25-8CBB-92FFED374C5A}"/>
              </a:ext>
            </a:extLst>
          </p:cNvPr>
          <p:cNvSpPr txBox="1"/>
          <p:nvPr/>
        </p:nvSpPr>
        <p:spPr>
          <a:xfrm>
            <a:off x="23642542" y="14515416"/>
            <a:ext cx="11843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Рис.2. Термогравиметрический анализ комплекса никеля с L-КМАК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161B29-5F61-4027-975A-5D7519A4B5DF}"/>
              </a:ext>
            </a:extLst>
          </p:cNvPr>
          <p:cNvSpPr txBox="1"/>
          <p:nvPr/>
        </p:nvSpPr>
        <p:spPr>
          <a:xfrm>
            <a:off x="37744715" y="14515416"/>
            <a:ext cx="115444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Рис. 3. Термогравиметрический анализ комплекса меди с L-КМАК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24996F-C463-4846-BF10-C8182BAA7296}"/>
              </a:ext>
            </a:extLst>
          </p:cNvPr>
          <p:cNvSpPr txBox="1"/>
          <p:nvPr/>
        </p:nvSpPr>
        <p:spPr>
          <a:xfrm>
            <a:off x="23792859" y="24686745"/>
            <a:ext cx="115444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Franklin Gothic Medium Cond" panose="020B0606030402020204" pitchFamily="34" charset="0"/>
                <a:cs typeface="Times New Roman" panose="02020603050405020304" pitchFamily="18" charset="0"/>
              </a:rPr>
              <a:t>Рис. 4. Термогравиметрический анализ комплекса цинка с L-КМАК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5BD147-F576-4741-9BAA-363198ED78F5}"/>
              </a:ext>
            </a:extLst>
          </p:cNvPr>
          <p:cNvSpPr txBox="1"/>
          <p:nvPr/>
        </p:nvSpPr>
        <p:spPr>
          <a:xfrm>
            <a:off x="36434162" y="16440908"/>
            <a:ext cx="12855029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n/>
                <a:solidFill>
                  <a:schemeClr val="accent5">
                    <a:lumMod val="50000"/>
                  </a:schemeClr>
                </a:solidFill>
                <a:latin typeface="Haettenschweiler" panose="020B0706040902060204" pitchFamily="34" charset="0"/>
                <a:cs typeface="Times New Roman" panose="02020603050405020304" pitchFamily="18" charset="0"/>
              </a:rPr>
              <a:t>Вывод: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Термическая устойчивость комплексов Ni2+, Cu2+ и Zn2+, с оптическим изомером L-КМАК имеет обратно пропорциональную зависимость от ионного радиуса металла-комплексообразователя, что практически согласуется с рядом </a:t>
            </a:r>
            <a:r>
              <a:rPr lang="ru-RU" sz="4400" b="1" dirty="0" err="1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Ирвинга</a:t>
            </a:r>
            <a:r>
              <a:rPr lang="ru-RU" sz="4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Вильямса по термодинамической устойчивости комплексов Ni2+ &lt; Cu2+ &gt; Zn2+ 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2B2C4E-9048-4421-8D5F-A01576544FB3}"/>
              </a:ext>
            </a:extLst>
          </p:cNvPr>
          <p:cNvSpPr txBox="1"/>
          <p:nvPr/>
        </p:nvSpPr>
        <p:spPr>
          <a:xfrm>
            <a:off x="36434162" y="23050273"/>
            <a:ext cx="132709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en-US" sz="4400" b="1" dirty="0">
              <a:ln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Loginova E.S.,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Nikol’skii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M. // Russ. J. Phys. Chem. B. 2017. V. 11. No. 4. P. 708; DOI: 10.1134/S1990793117040200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Biberina E.S.,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Nikol’skii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M.,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Feofanova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M.A.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// Russ. Chem. Bull. 2020. V. 69. No. 10. P. 1916; https://doi.org/10.1007/s11172-020-2978-71 </a:t>
            </a:r>
            <a:endParaRPr lang="ru-RU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4400" dirty="0">
              <a:ln/>
              <a:solidFill>
                <a:schemeClr val="accent5">
                  <a:lumMod val="50000"/>
                </a:schemeClr>
              </a:solidFill>
              <a:latin typeface="Haettenschweiler" panose="020B070604090206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4400" dirty="0">
              <a:ln/>
              <a:solidFill>
                <a:schemeClr val="accent5">
                  <a:lumMod val="50000"/>
                </a:schemeClr>
              </a:solidFill>
              <a:latin typeface="Haettenschweiler" panose="020B070604090206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4739BA-92FC-4787-89EE-51C6AF4EC48F}"/>
              </a:ext>
            </a:extLst>
          </p:cNvPr>
          <p:cNvSpPr txBox="1"/>
          <p:nvPr/>
        </p:nvSpPr>
        <p:spPr>
          <a:xfrm>
            <a:off x="9692640" y="1589419"/>
            <a:ext cx="238032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ФИЗИКО-ХИМИЧЕСКИХ И ТЕРМИЧЕСКИХ СВОЙСТВ КОМПЛЕКСОНОВ, ПРОИЗВОДНЫХ </a:t>
            </a:r>
            <a:r>
              <a:rPr lang="en-US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-АСПАРАГИНОВОЙ КИСЛОТЫ</a:t>
            </a:r>
            <a:endParaRPr lang="ru-RU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725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329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Franklin Gothic Medium Cond</vt:lpstr>
      <vt:lpstr>Haettenschweiler</vt:lpstr>
      <vt:lpstr>Times New Roman</vt:lpstr>
      <vt:lpstr>Тема Office</vt:lpstr>
      <vt:lpstr>ChemSketch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Anastasia</dc:creator>
  <cp:lastModifiedBy>Русакова Наталья Петровна</cp:lastModifiedBy>
  <cp:revision>10</cp:revision>
  <dcterms:created xsi:type="dcterms:W3CDTF">2022-03-02T18:39:11Z</dcterms:created>
  <dcterms:modified xsi:type="dcterms:W3CDTF">2022-03-06T10:49:49Z</dcterms:modified>
</cp:coreProperties>
</file>