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26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471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ПРИМЕНЕНИЕ ИМИДАЗОЛИНИЕВОЙ СОЛИ ДЛЯ РАЗДЕЛЕНИЯ</a:t>
            </a:r>
            <a:endParaRPr lang="ru-RU" dirty="0"/>
          </a:p>
          <a:p>
            <a:pPr algn="ctr"/>
            <a:r>
              <a:rPr lang="ru-RU" b="1" dirty="0"/>
              <a:t>АЗЕОТРОПНОЙ СИСТЕМЫ АЦЕТОН–МЕТАНОЛ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657720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Выполнила: аспирантка 4 курса Софронова Юлия Ивановна 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Руководители: М.А. Феофанова, А.Н. Евдокимов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862" y="1150163"/>
            <a:ext cx="885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данной работе впервые рассматривается возможность применения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имидазолиниевой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соли (на примере хлорида 1,3-бис(2,4,6-триметилфенил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имидазолиния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) для разделения азеотропной смеси (на примере системы ацетон–метанол). Выбор указанной соли объясняется тем, что она является товарным реактивом одной из немногих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имидазолиниевых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солей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521264"/>
              </p:ext>
            </p:extLst>
          </p:nvPr>
        </p:nvGraphicFramePr>
        <p:xfrm>
          <a:off x="197251" y="2348880"/>
          <a:ext cx="4268666" cy="2366772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711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13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13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18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x</a:t>
                      </a:r>
                      <a:r>
                        <a:rPr lang="ru-RU" sz="1200" baseline="-250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y</a:t>
                      </a:r>
                      <a:r>
                        <a:rPr lang="ru-RU" sz="1200" baseline="-250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T, K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x</a:t>
                      </a:r>
                      <a:r>
                        <a:rPr lang="ru-RU" sz="1200" baseline="-250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y</a:t>
                      </a:r>
                      <a:r>
                        <a:rPr lang="ru-RU" sz="1200" baseline="-25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T, K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42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m</a:t>
                      </a:r>
                      <a:r>
                        <a:rPr lang="ru-RU" sz="1200" baseline="-25000">
                          <a:effectLst/>
                        </a:rPr>
                        <a:t>3</a:t>
                      </a:r>
                      <a:r>
                        <a:rPr lang="ru-RU" sz="1200">
                          <a:effectLst/>
                        </a:rPr>
                        <a:t> = 0.000 моль кг</a:t>
                      </a:r>
                      <a:r>
                        <a:rPr lang="ru-RU" sz="1200" baseline="30000">
                          <a:effectLst/>
                        </a:rPr>
                        <a:t>–1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m</a:t>
                      </a:r>
                      <a:r>
                        <a:rPr lang="ru-RU" sz="1200" b="1" baseline="-25000" dirty="0">
                          <a:effectLst/>
                        </a:rPr>
                        <a:t>3</a:t>
                      </a:r>
                      <a:r>
                        <a:rPr lang="ru-RU" sz="1200" b="1" dirty="0">
                          <a:effectLst/>
                        </a:rPr>
                        <a:t> = 0.100 моль кг</a:t>
                      </a:r>
                      <a:r>
                        <a:rPr lang="ru-RU" sz="1200" b="1" baseline="30000" dirty="0">
                          <a:effectLst/>
                        </a:rPr>
                        <a:t>–1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337,95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0,093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0,226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334,45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0,093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0,186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334,85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0,190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0,372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332,15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0,190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0,320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332,80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0,287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0,462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330,90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0,287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0,415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331,25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0,406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0,592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329,90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0,406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0,510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330,05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0,502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0,630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329,30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0,502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0,583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329,5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0,566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0,690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328,85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7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0,566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0,625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329,10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0,685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0,801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328,55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7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0,685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0,707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328,62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0,759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0,810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328,40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7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0,759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0,763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328,60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0,895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0,902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328,75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7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1,000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1,000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329,35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55576" y="1916832"/>
            <a:ext cx="763284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1. 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Newton-Regular"/>
                <a:cs typeface="Times New Roman" pitchFamily="18" charset="0"/>
              </a:rPr>
              <a:t>Равновесие жидкость–пар в системе ацетон (1)–метанол (2)–хлорид 1,3-бис(2,4,6-триметил-фенил) </a:t>
            </a:r>
            <a:r>
              <a:rPr kumimoji="0" lang="ru-RU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Newton-Regular"/>
                <a:cs typeface="Times New Roman" pitchFamily="18" charset="0"/>
              </a:rPr>
              <a:t>имидазолиния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Newton-Regular"/>
                <a:cs typeface="Times New Roman" pitchFamily="18" charset="0"/>
              </a:rPr>
              <a:t> (3) при 101.3 кПа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5069878"/>
            <a:ext cx="849694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Результаты</a:t>
            </a:r>
          </a:p>
          <a:p>
            <a:pPr indent="457200"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Экспериментальные данные о парожидкостном равновесии в системах ацетон–метанол и ацетон–метанол–хлорид 1,3-бис(2,4,6-триметилфенил)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имидазолиния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при 101.3 кПа и трех различных моляльных концентрациях соли приведены в табл. 1. Установлено, что при концентрации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имидазолиниевой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соли 0.100 моль кг</a:t>
            </a:r>
            <a:r>
              <a:rPr lang="ru-RU" sz="1400" baseline="30000" dirty="0">
                <a:latin typeface="Times New Roman" pitchFamily="18" charset="0"/>
                <a:cs typeface="Times New Roman" pitchFamily="18" charset="0"/>
              </a:rPr>
              <a:t>–1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происходит разрушение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азеотропа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051934"/>
              </p:ext>
            </p:extLst>
          </p:nvPr>
        </p:nvGraphicFramePr>
        <p:xfrm>
          <a:off x="4474098" y="2348880"/>
          <a:ext cx="4268666" cy="2376389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711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13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13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18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x</a:t>
                      </a:r>
                      <a:r>
                        <a:rPr lang="ru-RU" sz="1200" baseline="-250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y</a:t>
                      </a:r>
                      <a:r>
                        <a:rPr lang="ru-RU" sz="1200" baseline="-250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T, K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x</a:t>
                      </a:r>
                      <a:r>
                        <a:rPr lang="ru-RU" sz="1200" baseline="-250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y</a:t>
                      </a:r>
                      <a:r>
                        <a:rPr lang="ru-RU" sz="1200" baseline="-25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T, K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42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m</a:t>
                      </a:r>
                      <a:r>
                        <a:rPr lang="ru-RU" sz="1200" baseline="-25000" dirty="0">
                          <a:effectLst/>
                        </a:rPr>
                        <a:t>3</a:t>
                      </a:r>
                      <a:r>
                        <a:rPr lang="ru-RU" sz="1200" dirty="0">
                          <a:effectLst/>
                        </a:rPr>
                        <a:t> = 0.300 моль кг</a:t>
                      </a:r>
                      <a:r>
                        <a:rPr lang="ru-RU" sz="1200" baseline="30000" dirty="0">
                          <a:effectLst/>
                        </a:rPr>
                        <a:t>–1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m</a:t>
                      </a:r>
                      <a:r>
                        <a:rPr lang="ru-RU" sz="1200" b="1" baseline="-25000" dirty="0">
                          <a:effectLst/>
                        </a:rPr>
                        <a:t>3</a:t>
                      </a:r>
                      <a:r>
                        <a:rPr lang="ru-RU" sz="1200" b="1" dirty="0">
                          <a:effectLst/>
                        </a:rPr>
                        <a:t> = 0.500 моль кг</a:t>
                      </a:r>
                      <a:r>
                        <a:rPr lang="ru-RU" sz="1200" b="1" baseline="30000" dirty="0">
                          <a:effectLst/>
                        </a:rPr>
                        <a:t>–1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0,093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0,301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335,50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0,093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0,511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336,80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0,190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0,508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332,85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0,190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0,602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334,95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0,287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0,610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331,55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0,287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0,699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333,05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0,406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0,703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330,30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0,406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0,811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331,15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0,502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0,784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329,70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0,502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0,825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330,45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0,566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0,902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329,35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0,566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0,916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330,05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7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0,682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0,927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328,95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0,685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0,935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329,50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7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0,759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0,958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328,85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0,759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0,970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328,98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7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0,895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0,975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329,50</a:t>
                      </a:r>
                      <a:endParaRPr lang="ru-RU" sz="11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0,895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0,984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329,15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684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84" marR="6708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34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</TotalTime>
  <Words>321</Words>
  <Application>Microsoft Office PowerPoint</Application>
  <PresentationFormat>Экран (4:3)</PresentationFormat>
  <Paragraphs>138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Century Gothic</vt:lpstr>
      <vt:lpstr>Courier New</vt:lpstr>
      <vt:lpstr>Newton-Regular</vt:lpstr>
      <vt:lpstr>Palatino Linotype</vt:lpstr>
      <vt:lpstr>Times New Roman</vt:lpstr>
      <vt:lpstr>Исполнительная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софронова</dc:creator>
  <cp:lastModifiedBy>Русакова Наталья Петровна</cp:lastModifiedBy>
  <cp:revision>2</cp:revision>
  <dcterms:created xsi:type="dcterms:W3CDTF">2022-03-08T08:27:43Z</dcterms:created>
  <dcterms:modified xsi:type="dcterms:W3CDTF">2022-03-09T11:57:17Z</dcterms:modified>
</cp:coreProperties>
</file>