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</a:t>
            </a:r>
            <a:r>
              <a:rPr lang="en-US" baseline="0"/>
              <a:t>, Si, Ge+Si</a:t>
            </a:r>
            <a:endParaRPr lang="ru-RU"/>
          </a:p>
        </c:rich>
      </c:tx>
      <c:layout>
        <c:manualLayout>
          <c:xMode val="edge"/>
          <c:yMode val="edge"/>
          <c:x val="0.378869024081616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8546666111172833"/>
          <c:y val="0.24838679072760447"/>
          <c:w val="0.63397759045291269"/>
          <c:h val="0.5769115481446546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Si (111)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1807.7331819999999</c:v>
                </c:pt>
                <c:pt idx="1">
                  <c:v>1764.077718</c:v>
                </c:pt>
                <c:pt idx="2">
                  <c:v>1717.2066319999999</c:v>
                </c:pt>
                <c:pt idx="3">
                  <c:v>1769.3267619999999</c:v>
                </c:pt>
                <c:pt idx="4">
                  <c:v>1485.5709549999999</c:v>
                </c:pt>
                <c:pt idx="5">
                  <c:v>1250.397937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8A-42AF-8F1A-BF1867BB1234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Ge+Si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1130.9927970000001</c:v>
                </c:pt>
                <c:pt idx="1">
                  <c:v>1100.3693270000001</c:v>
                </c:pt>
                <c:pt idx="2">
                  <c:v>1093.307783</c:v>
                </c:pt>
                <c:pt idx="3">
                  <c:v>1149.9100579999999</c:v>
                </c:pt>
                <c:pt idx="4">
                  <c:v>1119.144675</c:v>
                </c:pt>
                <c:pt idx="5">
                  <c:v>1000.945163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8A-42AF-8F1A-BF1867BB1234}"/>
            </c:ext>
          </c:extLst>
        </c:ser>
        <c:ser>
          <c:idx val="0"/>
          <c:order val="2"/>
          <c:tx>
            <c:strRef>
              <c:f>Лист1!$B$1</c:f>
              <c:strCache>
                <c:ptCount val="1"/>
                <c:pt idx="0">
                  <c:v>Ge (111)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745.52543070000002</c:v>
                </c:pt>
                <c:pt idx="1">
                  <c:v>714.29523510000001</c:v>
                </c:pt>
                <c:pt idx="2">
                  <c:v>727.65707640000005</c:v>
                </c:pt>
                <c:pt idx="3">
                  <c:v>710.53420530000005</c:v>
                </c:pt>
                <c:pt idx="4">
                  <c:v>618.82088950000002</c:v>
                </c:pt>
                <c:pt idx="5">
                  <c:v>600.53088639999999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8A-42AF-8F1A-BF1867BB1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692352"/>
        <c:axId val="202693184"/>
      </c:lineChart>
      <c:catAx>
        <c:axId val="20269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    </a:t>
                </a:r>
              </a:p>
            </c:rich>
          </c:tx>
          <c:layout>
            <c:manualLayout>
              <c:xMode val="edge"/>
              <c:yMode val="edge"/>
              <c:x val="0.59903834937299505"/>
              <c:y val="0.817142232220972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693184"/>
        <c:crosses val="autoZero"/>
        <c:auto val="1"/>
        <c:lblAlgn val="ctr"/>
        <c:lblOffset val="100"/>
        <c:noMultiLvlLbl val="0"/>
      </c:catAx>
      <c:valAx>
        <c:axId val="202693184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u="none" strike="noStrike" baseline="0" dirty="0">
                    <a:effectLst/>
                  </a:rPr>
                  <a:t>H [Кг/Мм^2]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692352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11486686664445"/>
          <c:y val="0.15716157667573702"/>
          <c:w val="0.19251329629483174"/>
          <c:h val="0.732322765130122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6508749027885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79416940171616"/>
          <c:y val="0.21618250627126642"/>
          <c:w val="0.63129275574360388"/>
          <c:h val="0.6009867930854632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Ge (111)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745.52543070000002</c:v>
                </c:pt>
                <c:pt idx="1">
                  <c:v>714.29523510000001</c:v>
                </c:pt>
                <c:pt idx="2">
                  <c:v>727.65707640000005</c:v>
                </c:pt>
                <c:pt idx="3">
                  <c:v>710.53420530000005</c:v>
                </c:pt>
                <c:pt idx="4">
                  <c:v>678.82088950000002</c:v>
                </c:pt>
                <c:pt idx="5">
                  <c:v>720.53088639999999</c:v>
                </c:pt>
                <c:pt idx="6">
                  <c:v>699.54406879999999</c:v>
                </c:pt>
                <c:pt idx="7">
                  <c:v>704.05718469999999</c:v>
                </c:pt>
                <c:pt idx="8">
                  <c:v>673.59885269999995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04-4580-AE7E-309BCD490C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Ge (110)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672.83506290000003</c:v>
                </c:pt>
                <c:pt idx="1">
                  <c:v>561.39723760000004</c:v>
                </c:pt>
                <c:pt idx="2">
                  <c:v>569.34896209999999</c:v>
                </c:pt>
                <c:pt idx="3">
                  <c:v>590.20587360000002</c:v>
                </c:pt>
                <c:pt idx="4">
                  <c:v>565.11404359999995</c:v>
                </c:pt>
                <c:pt idx="5">
                  <c:v>610.84884320000003</c:v>
                </c:pt>
                <c:pt idx="6">
                  <c:v>588.68683780000003</c:v>
                </c:pt>
                <c:pt idx="7">
                  <c:v>577.58669999999995</c:v>
                </c:pt>
                <c:pt idx="8">
                  <c:v>549.88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04-4580-AE7E-309BCD490C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Ge (100)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647.34422529999995</c:v>
                </c:pt>
                <c:pt idx="1">
                  <c:v>599.42912320000005</c:v>
                </c:pt>
                <c:pt idx="2">
                  <c:v>643.78206079999995</c:v>
                </c:pt>
                <c:pt idx="3">
                  <c:v>620.35198560000003</c:v>
                </c:pt>
                <c:pt idx="4">
                  <c:v>646.48182840000004</c:v>
                </c:pt>
                <c:pt idx="5">
                  <c:v>654.38449490000005</c:v>
                </c:pt>
                <c:pt idx="6">
                  <c:v>610.38015659999996</c:v>
                </c:pt>
                <c:pt idx="7">
                  <c:v>598.4414577</c:v>
                </c:pt>
                <c:pt idx="8">
                  <c:v>562.37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04-4580-AE7E-309BCD490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742592"/>
        <c:axId val="338606048"/>
      </c:lineChart>
      <c:catAx>
        <c:axId val="2797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606048"/>
        <c:crosses val="autoZero"/>
        <c:auto val="1"/>
        <c:lblAlgn val="ctr"/>
        <c:lblOffset val="100"/>
        <c:noMultiLvlLbl val="0"/>
      </c:catAx>
      <c:valAx>
        <c:axId val="338606048"/>
        <c:scaling>
          <c:orientation val="minMax"/>
          <c:max val="900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 dirty="0">
                    <a:effectLst/>
                  </a:rPr>
                  <a:t>H [Кг/Мм^2]</a:t>
                </a:r>
                <a:endParaRPr lang="ru-RU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164740093229822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74259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54962983334869"/>
          <c:y val="0.16719910339517671"/>
          <c:w val="0.18944868714642571"/>
          <c:h val="0.72572988848322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4418588432720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947618214749062"/>
          <c:y val="0.23290898284726291"/>
          <c:w val="0.61974895778071459"/>
          <c:h val="0.57497537437189061"/>
        </c:manualLayout>
      </c:layout>
      <c:lineChart>
        <c:grouping val="standar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Si (111)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535D-4412-A993-6FCE1B4CC7AB}"/>
              </c:ext>
            </c:extLst>
          </c:dPt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1807.7331819999999</c:v>
                </c:pt>
                <c:pt idx="1">
                  <c:v>1764.077718</c:v>
                </c:pt>
                <c:pt idx="2">
                  <c:v>1817.2066319999999</c:v>
                </c:pt>
                <c:pt idx="3">
                  <c:v>1769.3267619999999</c:v>
                </c:pt>
                <c:pt idx="4">
                  <c:v>1685.5709549999999</c:v>
                </c:pt>
                <c:pt idx="5">
                  <c:v>1670.397937</c:v>
                </c:pt>
                <c:pt idx="6">
                  <c:v>1650</c:v>
                </c:pt>
                <c:pt idx="7">
                  <c:v>1620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B0-4E97-ADF5-875BD6AA5E43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Si (100)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1761.003989</c:v>
                </c:pt>
                <c:pt idx="1">
                  <c:v>1691.9136779999999</c:v>
                </c:pt>
                <c:pt idx="2">
                  <c:v>1599.899846</c:v>
                </c:pt>
                <c:pt idx="3">
                  <c:v>1627.3057779999999</c:v>
                </c:pt>
                <c:pt idx="4">
                  <c:v>1515.5896299999999</c:v>
                </c:pt>
                <c:pt idx="5">
                  <c:v>1554.5816090000001</c:v>
                </c:pt>
                <c:pt idx="6">
                  <c:v>1448.79413</c:v>
                </c:pt>
                <c:pt idx="7">
                  <c:v>1363.1911359999999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B0-4E97-ADF5-875BD6AA5E43}"/>
            </c:ext>
          </c:extLst>
        </c:ser>
        <c:ser>
          <c:idx val="1"/>
          <c:order val="2"/>
          <c:tx>
            <c:strRef>
              <c:f>Лист1!$C$1</c:f>
              <c:strCache>
                <c:ptCount val="1"/>
                <c:pt idx="0">
                  <c:v>Si (110)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1484.319452</c:v>
                </c:pt>
                <c:pt idx="1">
                  <c:v>1438.3832150000001</c:v>
                </c:pt>
                <c:pt idx="2">
                  <c:v>1327.21388</c:v>
                </c:pt>
                <c:pt idx="3">
                  <c:v>1357.533541</c:v>
                </c:pt>
                <c:pt idx="4">
                  <c:v>1403.635935</c:v>
                </c:pt>
                <c:pt idx="5">
                  <c:v>1319.697613</c:v>
                </c:pt>
                <c:pt idx="6">
                  <c:v>1285.881862</c:v>
                </c:pt>
                <c:pt idx="7">
                  <c:v>1267.8800000000001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B0-4E97-ADF5-875BD6AA5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641552"/>
        <c:axId val="192660720"/>
      </c:lineChart>
      <c:catAx>
        <c:axId val="23764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60720"/>
        <c:crosses val="autoZero"/>
        <c:auto val="1"/>
        <c:lblAlgn val="ctr"/>
        <c:lblOffset val="100"/>
        <c:noMultiLvlLbl val="0"/>
      </c:catAx>
      <c:valAx>
        <c:axId val="192660720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>
                    <a:effectLst/>
                  </a:rPr>
                  <a:t>H [Кг/Мм^2]</a:t>
                </a:r>
                <a:endParaRPr lang="ru-RU" sz="10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641552"/>
        <c:crosses val="autoZero"/>
        <c:crossBetween val="between"/>
        <c:majorUnit val="25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83318860262691896"/>
          <c:y val="5.7551235853252038E-2"/>
          <c:w val="0.1628397093716176"/>
          <c:h val="0.87910790804769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полировка)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5005554938340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912044860512574"/>
          <c:y val="0.29165872182849484"/>
          <c:w val="0.52631189127134026"/>
          <c:h val="0.4864860530222164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Si (хп)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1730</c:v>
                </c:pt>
                <c:pt idx="1">
                  <c:v>1691.2465999999999</c:v>
                </c:pt>
                <c:pt idx="2">
                  <c:v>1766.8071</c:v>
                </c:pt>
                <c:pt idx="3">
                  <c:v>1778.3974000000001</c:v>
                </c:pt>
                <c:pt idx="4">
                  <c:v>1615.7431999999999</c:v>
                </c:pt>
                <c:pt idx="5">
                  <c:v>1415.5715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C8-46AB-B2A5-FBDD0DFB41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1580.7331819999999</c:v>
                </c:pt>
                <c:pt idx="1">
                  <c:v>1544.077718</c:v>
                </c:pt>
                <c:pt idx="2">
                  <c:v>1570.2066319999999</c:v>
                </c:pt>
                <c:pt idx="3">
                  <c:v>1719.3267619999999</c:v>
                </c:pt>
                <c:pt idx="4">
                  <c:v>1305.57</c:v>
                </c:pt>
                <c:pt idx="5">
                  <c:v>1250.397937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C8-46AB-B2A5-FBDD0DFB41F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C8-46AB-B2A5-FBDD0DFB4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522640"/>
        <c:axId val="377110496"/>
      </c:lineChart>
      <c:catAx>
        <c:axId val="38052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 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110496"/>
        <c:crosses val="autoZero"/>
        <c:auto val="1"/>
        <c:lblAlgn val="ctr"/>
        <c:lblOffset val="100"/>
        <c:noMultiLvlLbl val="0"/>
      </c:catAx>
      <c:valAx>
        <c:axId val="377110496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 dirty="0" smtClean="0">
                    <a:effectLst/>
                  </a:rPr>
                  <a:t>H [Кг/Мм^2]</a:t>
                </a:r>
                <a:endParaRPr lang="ru-RU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1226689098036715E-3"/>
              <c:y val="0.26948530937868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522640"/>
        <c:crosses val="autoZero"/>
        <c:crossBetween val="between"/>
        <c:majorUnit val="25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79243543304564323"/>
          <c:y val="0.25788766503730653"/>
          <c:w val="0.17166873834484742"/>
          <c:h val="0.64358891654979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полировка)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0113402750843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391724163931036"/>
          <c:y val="0.256371557872909"/>
          <c:w val="0.56575394579082317"/>
          <c:h val="0.494283871564676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Ge (хп)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950.53009999999995</c:v>
                </c:pt>
                <c:pt idx="1">
                  <c:v>845.91480000000001</c:v>
                </c:pt>
                <c:pt idx="2">
                  <c:v>912.89949999999999</c:v>
                </c:pt>
                <c:pt idx="3">
                  <c:v>878.90989999999999</c:v>
                </c:pt>
                <c:pt idx="4">
                  <c:v>851.08339999999998</c:v>
                </c:pt>
                <c:pt idx="5">
                  <c:v>843.64449999999999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41-42EA-AA23-36CD6E1382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Ge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795.52543070000002</c:v>
                </c:pt>
                <c:pt idx="1">
                  <c:v>714.29523510000001</c:v>
                </c:pt>
                <c:pt idx="2">
                  <c:v>757.65707640000005</c:v>
                </c:pt>
                <c:pt idx="3">
                  <c:v>710.53420530000005</c:v>
                </c:pt>
                <c:pt idx="4">
                  <c:v>670.82088950000002</c:v>
                </c:pt>
                <c:pt idx="5">
                  <c:v>740.53088639999999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41-42EA-AA23-36CD6E1382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41-42EA-AA23-36CD6E138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611120"/>
        <c:axId val="358177136"/>
      </c:lineChart>
      <c:catAx>
        <c:axId val="38061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177136"/>
        <c:crosses val="autoZero"/>
        <c:auto val="1"/>
        <c:lblAlgn val="ctr"/>
        <c:lblOffset val="100"/>
        <c:noMultiLvlLbl val="0"/>
      </c:catAx>
      <c:valAx>
        <c:axId val="358177136"/>
        <c:scaling>
          <c:orientation val="minMax"/>
          <c:max val="1000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 dirty="0" smtClean="0">
                    <a:effectLst/>
                  </a:rPr>
                  <a:t>H [Кг/Мм^2]</a:t>
                </a:r>
                <a:endParaRPr lang="ru-RU" sz="10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611120"/>
        <c:crosses val="autoZero"/>
        <c:crossBetween val="between"/>
        <c:majorUnit val="10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82758817659366768"/>
          <c:y val="0.28199984216355667"/>
          <c:w val="0.16878462616734347"/>
          <c:h val="0.5983256142176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62DED-9BFE-4091-A581-6A33123A17B4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C399-75C7-4F10-8634-BA4352C2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75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C399-75C7-4F10-8634-BA4352C2A5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1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2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4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37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5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7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0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8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5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9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4003-15AC-4B0C-B06D-A587CA4F3646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8EC8-2BC7-428B-A4D9-EBE6C5AB8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4708" y="38351"/>
            <a:ext cx="831929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МИКРОТВЕРДОСТИ МОНОКРИСТАЛЛОВ ГЕРМАНИЯ И КРЕМНИЯ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Свешников Павел Александрович</a:t>
            </a:r>
            <a:endParaRPr lang="en-US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Физико-технический факультет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physt.tversu.ru/wp-content/uploads/2021/03/logo_new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" y="73293"/>
            <a:ext cx="779766" cy="87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256954229"/>
              </p:ext>
            </p:extLst>
          </p:nvPr>
        </p:nvGraphicFramePr>
        <p:xfrm>
          <a:off x="182062" y="4509120"/>
          <a:ext cx="3456384" cy="145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154943442"/>
              </p:ext>
            </p:extLst>
          </p:nvPr>
        </p:nvGraphicFramePr>
        <p:xfrm>
          <a:off x="370913" y="1848647"/>
          <a:ext cx="3501326" cy="128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361465806"/>
              </p:ext>
            </p:extLst>
          </p:nvPr>
        </p:nvGraphicFramePr>
        <p:xfrm>
          <a:off x="4427984" y="1848647"/>
          <a:ext cx="3528392" cy="120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32455395"/>
              </p:ext>
            </p:extLst>
          </p:nvPr>
        </p:nvGraphicFramePr>
        <p:xfrm>
          <a:off x="4427984" y="3137062"/>
          <a:ext cx="3600400" cy="122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93701495"/>
              </p:ext>
            </p:extLst>
          </p:nvPr>
        </p:nvGraphicFramePr>
        <p:xfrm>
          <a:off x="44942" y="3272116"/>
          <a:ext cx="3827297" cy="11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9419" y="894540"/>
            <a:ext cx="8654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Монокристаллы германия и кремния активно применяются в инфракрасной оптике, фотопреобразователях, твердотельной электронике. Одним из важных структурно-чувствительных свойств кристаллических материалов является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микротвердость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настоящей работе проведены сравнительные испытания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микротвердости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монокристаллов германия, кремния и германия, легированного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кремнием.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4458718"/>
            <a:ext cx="5364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(111)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(110)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монокристаллов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германия и кремния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Монокристаллы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легированные кремнием, обладают большей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микротвердостью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монокристаллы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легированные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поврежденного при механической обработке слоя с поверхности кристаллов методом химической полировки приводит к увеличению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монокристаллов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51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156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locuser</dc:creator>
  <cp:lastModifiedBy>Иванова Александра Ивановна</cp:lastModifiedBy>
  <cp:revision>39</cp:revision>
  <dcterms:created xsi:type="dcterms:W3CDTF">2021-03-26T07:40:18Z</dcterms:created>
  <dcterms:modified xsi:type="dcterms:W3CDTF">2022-03-22T14:44:43Z</dcterms:modified>
</cp:coreProperties>
</file>