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00B9AE-BE71-404E-A9FA-70760F2D0D72}" v="7" dt="2022-03-08T18:57:08.436"/>
  </p1510:revLst>
</p1510:revInfo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B2F21-AAAC-447B-A334-CB98E9CE2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5E32A7-940F-4F24-86B2-19033968A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00FAED-F73F-497B-AEBD-2B92F836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BD9-BBBA-4671-8B7D-904E398026B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25938C-D713-404B-B98C-F8908C824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43EC2D-0EB2-4B5B-B700-C777B373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2812-2322-4F86-A2F4-E1A345130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0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475B27-0B0B-4175-94F5-C5F965EA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FAAB61-5B71-4275-BF68-A3F40960E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15405F-58DE-49A0-B455-2D790769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BD9-BBBA-4671-8B7D-904E398026B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66550C-875E-47A7-B725-40167182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722F1D-C46D-4407-B76F-1484434E8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2812-2322-4F86-A2F4-E1A345130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44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250177-6219-4F1A-840A-C1C68EBB2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C57B82-E3FF-475E-B27D-FA5D418A6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626B54-2124-4E23-AB80-745B542C9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BD9-BBBA-4671-8B7D-904E398026B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1B05CB-0D29-4A47-A654-B00AA790E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06846A-51BE-4DA7-99A7-A584629B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2812-2322-4F86-A2F4-E1A345130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37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DD291-02B6-46C9-939E-46EC9D005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5BCEF9-8D37-44BD-8CE1-90C5480BC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434715-2FF3-421F-83FA-3BF68E92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BD9-BBBA-4671-8B7D-904E398026B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1BFF7B-B62A-4324-AB9B-D73AAC0A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BF196C-3817-4D43-AF3F-73F98605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2812-2322-4F86-A2F4-E1A345130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57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EAEB1-B91D-4D73-B6EE-B978CDFE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CCE39C-109D-4D0D-9B20-C905FB236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B8FA91-0C44-469D-BF54-B8C4D12C1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BD9-BBBA-4671-8B7D-904E398026B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B05AF1-1339-467D-8261-A83472345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F640CC-9E65-4E0A-9698-912B31F3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2812-2322-4F86-A2F4-E1A345130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90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62ABE-D6D8-46AF-9A2E-0B9548377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B2D587-F392-409F-BB69-03DA3E700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4493CA-E254-4DE9-A478-96072DD24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B2DC29-89E5-44FA-91E9-87CEEAD7B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BD9-BBBA-4671-8B7D-904E398026B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09C62C-E3CD-422A-9A70-DA08FDB2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CB70BD-A26F-4061-94AF-4DDB9E75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2812-2322-4F86-A2F4-E1A345130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9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61604E-95D5-4B89-A1C4-A723F33CD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912C62-A777-4D7A-94AD-07ECC626F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C5F6A2-83F3-411E-8D87-672808A09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BB5D26F-2BCA-4963-ACF4-6F774FA26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CD02D5-07AA-4727-80BF-951A0E920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D35A81C-B90D-4D86-BC94-9E25E4B9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BD9-BBBA-4671-8B7D-904E398026B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400BD3E-FF28-444F-8E40-86CE9EC7C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C991D65-2466-4F15-BEF8-9E8784CD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2812-2322-4F86-A2F4-E1A345130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52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B0BBE-054C-49F1-A794-F09BDC5E5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8B17BC4-86CC-400F-AFB4-ADF126D8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BD9-BBBA-4671-8B7D-904E398026B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85ABD59-5ADB-4D5B-9CF0-BD5D3184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2369C4-62EC-4BEB-AE6F-FB585443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2812-2322-4F86-A2F4-E1A345130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52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96FD96-2082-4A3A-98CB-CBF05613D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BD9-BBBA-4671-8B7D-904E398026B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B5F5DA3-7534-4B54-B01C-57828E3EE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9E3302-4228-46F6-B746-024CD200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2812-2322-4F86-A2F4-E1A345130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9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CB4A43-11D2-4409-B833-CB6E598B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FDCC90-A1A5-4555-86C7-ABEF232D6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B5F731-FDE0-4A79-82BD-B11C4395A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AEB7FA-A51C-434B-842C-216B8ADF5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BD9-BBBA-4671-8B7D-904E398026B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E19A44-8A8A-4BFA-B722-2B9296C85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B914C8-AF7A-42EA-B96B-5BB47CF0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2812-2322-4F86-A2F4-E1A345130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61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FAADB-F421-4C96-A2EF-C6C977EB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9B8C51F-C3EF-4F2B-9972-950E8A90D9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67A8E2-53C5-4367-8B69-60647F43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B6D1B5-D76F-4441-B86F-589B45797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BD9-BBBA-4671-8B7D-904E398026B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538B6B-2EFF-439A-95FB-0D89714E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C6CD52-96A5-4350-8F7D-BF9F365B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2812-2322-4F86-A2F4-E1A345130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6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8EB23F-9A83-406E-9207-8789111D8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050E2D-A645-4D74-B2B2-7DA3179F5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E56EA3-1EBA-45C7-8FBC-D928DCA2A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DBD9-BBBA-4671-8B7D-904E398026B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F43890-8932-4BE1-B786-5642F3F3E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0468F7-B8AB-402E-ACF8-B05FEBF4F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2812-2322-4F86-A2F4-E1A345130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42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CB935B-7412-4A9D-B719-E2AB05ED09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0116" y="4597774"/>
            <a:ext cx="7992376" cy="22695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450215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Вывод: В результате проведенного физико-химического анализа установлено, что все исследуемые образцы масла сладко-сливочного несоленого соответствуют требованиям ГОСТа 32261-2013 «Масло сливочное. Технические условия». Наилучшие значения показал образец №1. </a:t>
            </a:r>
          </a:p>
          <a:p>
            <a:pPr indent="450215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СПИСОК ЛИТЕРАТУРЫ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Технический регламент Таможенного союза «О безопасности молока и молочной продукции» (ТР ТС 033/2013).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ГОСТ 32261-2013 «Масло сливочное. Технические условия».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37B2BA-9E8A-415B-9617-C36C8B9091E4}"/>
              </a:ext>
            </a:extLst>
          </p:cNvPr>
          <p:cNvSpPr txBox="1"/>
          <p:nvPr/>
        </p:nvSpPr>
        <p:spPr>
          <a:xfrm>
            <a:off x="872198" y="112899"/>
            <a:ext cx="10396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ФИЗИКО-ХИМИЧЕСКИЙ АНАЛИЗ МАСЛА СЛАДКО-СЛИВОЧНОГО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Авторы: Смирнова И.В.,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Кудряшова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Н.А.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Тверской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университет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биохимии и биотехнологии</a:t>
            </a: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78C9AD9-97AC-4221-8198-D82AC2FA2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616329"/>
              </p:ext>
            </p:extLst>
          </p:nvPr>
        </p:nvGraphicFramePr>
        <p:xfrm>
          <a:off x="4266533" y="2074252"/>
          <a:ext cx="7875814" cy="235382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331949">
                  <a:extLst>
                    <a:ext uri="{9D8B030D-6E8A-4147-A177-3AD203B41FA5}">
                      <a16:colId xmlns:a16="http://schemas.microsoft.com/office/drawing/2014/main" val="3867655917"/>
                    </a:ext>
                  </a:extLst>
                </a:gridCol>
                <a:gridCol w="1006369">
                  <a:extLst>
                    <a:ext uri="{9D8B030D-6E8A-4147-A177-3AD203B41FA5}">
                      <a16:colId xmlns:a16="http://schemas.microsoft.com/office/drawing/2014/main" val="2160149484"/>
                    </a:ext>
                  </a:extLst>
                </a:gridCol>
                <a:gridCol w="597348">
                  <a:extLst>
                    <a:ext uri="{9D8B030D-6E8A-4147-A177-3AD203B41FA5}">
                      <a16:colId xmlns:a16="http://schemas.microsoft.com/office/drawing/2014/main" val="2266811414"/>
                    </a:ext>
                  </a:extLst>
                </a:gridCol>
                <a:gridCol w="912472">
                  <a:extLst>
                    <a:ext uri="{9D8B030D-6E8A-4147-A177-3AD203B41FA5}">
                      <a16:colId xmlns:a16="http://schemas.microsoft.com/office/drawing/2014/main" val="3974197597"/>
                    </a:ext>
                  </a:extLst>
                </a:gridCol>
                <a:gridCol w="564078">
                  <a:extLst>
                    <a:ext uri="{9D8B030D-6E8A-4147-A177-3AD203B41FA5}">
                      <a16:colId xmlns:a16="http://schemas.microsoft.com/office/drawing/2014/main" val="3127287814"/>
                    </a:ext>
                  </a:extLst>
                </a:gridCol>
                <a:gridCol w="913029">
                  <a:extLst>
                    <a:ext uri="{9D8B030D-6E8A-4147-A177-3AD203B41FA5}">
                      <a16:colId xmlns:a16="http://schemas.microsoft.com/office/drawing/2014/main" val="3598768820"/>
                    </a:ext>
                  </a:extLst>
                </a:gridCol>
                <a:gridCol w="550569">
                  <a:extLst>
                    <a:ext uri="{9D8B030D-6E8A-4147-A177-3AD203B41FA5}">
                      <a16:colId xmlns:a16="http://schemas.microsoft.com/office/drawing/2014/main" val="782949002"/>
                    </a:ext>
                  </a:extLst>
                </a:gridCol>
              </a:tblGrid>
              <a:tr h="287885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431109"/>
                  </a:ext>
                </a:extLst>
              </a:tr>
              <a:tr h="287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Образец №1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Образец №2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Образец №3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06101"/>
                  </a:ext>
                </a:extLst>
              </a:tr>
              <a:tr h="287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1104277"/>
                  </a:ext>
                </a:extLst>
              </a:tr>
              <a:tr h="57577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Титруемая кислотность молочной плазмы,</a:t>
                      </a: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более, °Т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более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более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более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5333897"/>
                  </a:ext>
                </a:extLst>
              </a:tr>
              <a:tr h="287885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Массовая доля жира, не менее, 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9404030"/>
                  </a:ext>
                </a:extLst>
              </a:tr>
              <a:tr h="287885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Массовая доля влаги, не более, 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более </a:t>
                      </a:r>
                    </a:p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более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более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3469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C7EEB43-6103-4F2F-9D64-50D4664445B1}"/>
              </a:ext>
            </a:extLst>
          </p:cNvPr>
          <p:cNvSpPr txBox="1"/>
          <p:nvPr/>
        </p:nvSpPr>
        <p:spPr>
          <a:xfrm>
            <a:off x="4266533" y="1633823"/>
            <a:ext cx="8005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1 – Физико-химические показатели образцов масла сладко-сливочного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659A80-EBC3-4165-9DB6-82BE6C9080EF}"/>
              </a:ext>
            </a:extLst>
          </p:cNvPr>
          <p:cNvSpPr txBox="1"/>
          <p:nvPr/>
        </p:nvSpPr>
        <p:spPr>
          <a:xfrm>
            <a:off x="138662" y="1519887"/>
            <a:ext cx="385857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– физико-химический анализ масла сладко-сливочного несоленого.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исследования явились образцы масла Традиционного сладко-сливочного несоленого трех производителей: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№1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«Из Вологды» жирность 82,5%, ГОСТ 32261-2013, производитель АО «Учебно-опытный молочный завод»;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№2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«Простоквашино» жирность 82,5%, ТУ 10.51.30-058.13605199, производитель ОАО «Компания ЮНИМИЛК»;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№3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«Тысяча Озер» жирность 82,5%, ГОСТ Р 52253-2004, производитель ООО «Невские Сыры». </a:t>
            </a:r>
          </a:p>
        </p:txBody>
      </p:sp>
    </p:spTree>
    <p:extLst>
      <p:ext uri="{BB962C8B-B14F-4D97-AF65-F5344CB8AC3E}">
        <p14:creationId xmlns:p14="http://schemas.microsoft.com/office/powerpoint/2010/main" val="4324667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254</Words>
  <Application>Microsoft Office PowerPoint</Application>
  <PresentationFormat>Широкоэкранный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работы – физико-химический анализ масла сладко-сливочного несоленого.   Объектами исследования явились образцы масла Традиционного сладко-сливочного несоленого трех производителей:  Образец №1 –"Из Вологды" жирность 82,5%, ГОСТ 32261-2013, производитель АО «Учебно-опытный молочный завод»;  Образец №2 – «Простоквашино» жирность 82,5%, ТУ 10.51.30-058.13605199, производитель ОАО «Компания ЮНИМИЛК»;  Образец №3 – «Тысяча Озер» жирность 82,5%, ГОСТ Р 52253-2004, производитель ООО «Невские Сыры».</dc:title>
  <dc:creator>irina99smirnova@gmail.com</dc:creator>
  <cp:lastModifiedBy>Русакова Наталья Петровна</cp:lastModifiedBy>
  <cp:revision>12</cp:revision>
  <dcterms:created xsi:type="dcterms:W3CDTF">2022-03-08T15:44:14Z</dcterms:created>
  <dcterms:modified xsi:type="dcterms:W3CDTF">2022-03-22T19:00:24Z</dcterms:modified>
</cp:coreProperties>
</file>