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851" r:id="rId2"/>
  </p:sldMasterIdLst>
  <p:sldIdLst>
    <p:sldId id="256" r:id="rId3"/>
  </p:sldIdLst>
  <p:sldSz cx="30275213" cy="21383625"/>
  <p:notesSz cx="6858000" cy="9144000"/>
  <p:defaultTextStyle>
    <a:defPPr>
      <a:defRPr lang="en-US"/>
    </a:defPPr>
    <a:lvl1pPr marL="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806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613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421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228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034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884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8647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8455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332" autoAdjust="0"/>
  </p:normalViewPr>
  <p:slideViewPr>
    <p:cSldViewPr snapToGrid="0">
      <p:cViewPr varScale="1">
        <p:scale>
          <a:sx n="19" d="100"/>
          <a:sy n="19" d="100"/>
        </p:scale>
        <p:origin x="42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3506348"/>
            <a:ext cx="22706410" cy="7444669"/>
          </a:xfrm>
        </p:spPr>
        <p:txBody>
          <a:bodyPr anchor="b">
            <a:normAutofit/>
          </a:bodyPr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7"/>
            <a:ext cx="22706410" cy="5162758"/>
          </a:xfrm>
        </p:spPr>
        <p:txBody>
          <a:bodyPr>
            <a:normAutofit/>
          </a:bodyPr>
          <a:lstStyle>
            <a:lvl1pPr marL="0" indent="0" algn="ctr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 algn="ctr">
              <a:buNone/>
              <a:defRPr sz="9271"/>
            </a:lvl2pPr>
            <a:lvl3pPr marL="3027442" indent="0" algn="ctr">
              <a:buNone/>
              <a:defRPr sz="7947"/>
            </a:lvl3pPr>
            <a:lvl4pPr marL="4541163" indent="0" algn="ctr">
              <a:buNone/>
              <a:defRPr sz="6622"/>
            </a:lvl4pPr>
            <a:lvl5pPr marL="6054884" indent="0" algn="ctr">
              <a:buNone/>
              <a:defRPr sz="6622"/>
            </a:lvl5pPr>
            <a:lvl6pPr marL="7568605" indent="0" algn="ctr">
              <a:buNone/>
              <a:defRPr sz="6622"/>
            </a:lvl6pPr>
            <a:lvl7pPr marL="9082324" indent="0" algn="ctr">
              <a:buNone/>
              <a:defRPr sz="6622"/>
            </a:lvl7pPr>
            <a:lvl8pPr marL="10596045" indent="0" algn="ctr">
              <a:buNone/>
              <a:defRPr sz="6622"/>
            </a:lvl8pPr>
            <a:lvl9pPr marL="12109766" indent="0" algn="ctr">
              <a:buNone/>
              <a:defRPr sz="66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2" y="1123636"/>
            <a:ext cx="6528093" cy="181216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6" y="1123629"/>
            <a:ext cx="19205838" cy="1812163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88" y="19958050"/>
            <a:ext cx="30267330" cy="14255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1" y="19750749"/>
            <a:ext cx="30267330" cy="199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769" y="2366454"/>
            <a:ext cx="24977051" cy="11119485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4945" spc="-156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649" y="13892874"/>
            <a:ext cx="24977051" cy="3563938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7483" cap="all" spc="624" baseline="0">
                <a:solidFill>
                  <a:schemeClr val="tx2"/>
                </a:solidFill>
                <a:latin typeface="+mj-lt"/>
              </a:defRPr>
            </a:lvl1pPr>
            <a:lvl2pPr marL="1425595" indent="0" algn="ctr">
              <a:buNone/>
              <a:defRPr sz="7483"/>
            </a:lvl2pPr>
            <a:lvl3pPr marL="2851191" indent="0" algn="ctr">
              <a:buNone/>
              <a:defRPr sz="7483"/>
            </a:lvl3pPr>
            <a:lvl4pPr marL="4276786" indent="0" algn="ctr">
              <a:buNone/>
              <a:defRPr sz="6236"/>
            </a:lvl4pPr>
            <a:lvl5pPr marL="5702381" indent="0" algn="ctr">
              <a:buNone/>
              <a:defRPr sz="6236"/>
            </a:lvl5pPr>
            <a:lvl6pPr marL="7127977" indent="0" algn="ctr">
              <a:buNone/>
              <a:defRPr sz="6236"/>
            </a:lvl6pPr>
            <a:lvl7pPr marL="8553572" indent="0" algn="ctr">
              <a:buNone/>
              <a:defRPr sz="6236"/>
            </a:lvl7pPr>
            <a:lvl8pPr marL="9979167" indent="0" algn="ctr">
              <a:buNone/>
              <a:defRPr sz="6236"/>
            </a:lvl8pPr>
            <a:lvl9pPr marL="11404763" indent="0" algn="ctr">
              <a:buNone/>
              <a:defRPr sz="623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2998862" y="13542963"/>
            <a:ext cx="2452292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264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909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88" y="19958050"/>
            <a:ext cx="30267330" cy="14255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1" y="19750749"/>
            <a:ext cx="30267330" cy="199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769" y="2366454"/>
            <a:ext cx="24977051" cy="11119485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4945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4769" y="13885100"/>
            <a:ext cx="24977051" cy="3563938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7483" cap="all" spc="624" baseline="0">
                <a:solidFill>
                  <a:schemeClr val="tx2"/>
                </a:solidFill>
                <a:latin typeface="+mj-lt"/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2998862" y="13542963"/>
            <a:ext cx="2452292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388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24769" y="893649"/>
            <a:ext cx="24977051" cy="452354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4769" y="5755101"/>
            <a:ext cx="12261461" cy="12545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40359" y="5755109"/>
            <a:ext cx="12261461" cy="125450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012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724769" y="893649"/>
            <a:ext cx="24977051" cy="452354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4769" y="5756093"/>
            <a:ext cx="12261461" cy="229576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6236" b="0" cap="all" baseline="0">
                <a:solidFill>
                  <a:schemeClr val="tx2"/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4769" y="8051861"/>
            <a:ext cx="12261461" cy="10248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40359" y="5756093"/>
            <a:ext cx="12261461" cy="229576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6236" b="0" cap="all" baseline="0">
                <a:solidFill>
                  <a:schemeClr val="tx2"/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40359" y="8051861"/>
            <a:ext cx="12261461" cy="10248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07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946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88" y="19958050"/>
            <a:ext cx="30267330" cy="14255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1" y="19750749"/>
            <a:ext cx="30267330" cy="199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9786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" y="0"/>
            <a:ext cx="10058936" cy="21383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032316" y="0"/>
            <a:ext cx="158945" cy="21383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321" y="1853244"/>
            <a:ext cx="7947243" cy="7127875"/>
          </a:xfrm>
        </p:spPr>
        <p:txBody>
          <a:bodyPr anchor="b">
            <a:normAutofit/>
          </a:bodyPr>
          <a:lstStyle>
            <a:lvl1pPr>
              <a:defRPr sz="11225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6630" y="2280920"/>
            <a:ext cx="16585787" cy="163941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5321" y="9123680"/>
            <a:ext cx="7947243" cy="10536296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4677">
                <a:solidFill>
                  <a:srgbClr val="FFFFFF"/>
                </a:solidFill>
              </a:defRPr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55963" y="20141973"/>
            <a:ext cx="6502294" cy="1138480"/>
          </a:xfrm>
        </p:spPr>
        <p:txBody>
          <a:bodyPr/>
          <a:lstStyle>
            <a:lvl1pPr algn="l">
              <a:defRPr/>
            </a:lvl1pPr>
          </a:lstStyle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20865" y="20141973"/>
            <a:ext cx="11542425" cy="113848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01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382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15443729"/>
            <a:ext cx="30267330" cy="59398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1" y="15325480"/>
            <a:ext cx="30267330" cy="199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769" y="15823883"/>
            <a:ext cx="25128427" cy="2566035"/>
          </a:xfrm>
        </p:spPr>
        <p:txBody>
          <a:bodyPr tIns="0" bIns="0" anchor="b">
            <a:noAutofit/>
          </a:bodyPr>
          <a:lstStyle>
            <a:lvl1pPr>
              <a:defRPr sz="11225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" y="0"/>
            <a:ext cx="30275177" cy="15325480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9978">
                <a:solidFill>
                  <a:schemeClr val="bg1"/>
                </a:solidFill>
              </a:defRPr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4766" y="18418429"/>
            <a:ext cx="25128427" cy="1853248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1871"/>
              </a:spcAft>
              <a:buNone/>
              <a:defRPr sz="4677">
                <a:solidFill>
                  <a:srgbClr val="FFFFFF"/>
                </a:solidFill>
              </a:defRPr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140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603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88" y="19958050"/>
            <a:ext cx="30267330" cy="14255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1" y="19750749"/>
            <a:ext cx="30267330" cy="199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293305"/>
            <a:ext cx="6528093" cy="1795195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293304"/>
            <a:ext cx="19205838" cy="17951955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98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5" y="5339435"/>
            <a:ext cx="26112372" cy="8890225"/>
          </a:xfrm>
        </p:spPr>
        <p:txBody>
          <a:bodyPr anchor="b">
            <a:normAutofit/>
          </a:bodyPr>
          <a:lstStyle>
            <a:lvl1pPr>
              <a:defRPr sz="1986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5" y="14195365"/>
            <a:ext cx="26112372" cy="4677667"/>
          </a:xfrm>
        </p:spPr>
        <p:txBody>
          <a:bodyPr anchor="t">
            <a:normAutofit/>
          </a:bodyPr>
          <a:lstStyle>
            <a:lvl1pPr marL="0" indent="0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>
              <a:buNone/>
              <a:defRPr sz="5959">
                <a:solidFill>
                  <a:schemeClr val="tx1">
                    <a:tint val="75000"/>
                  </a:schemeClr>
                </a:solidFill>
              </a:defRPr>
            </a:lvl2pPr>
            <a:lvl3pPr marL="30274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3pPr>
            <a:lvl4pPr marL="4541163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4pPr>
            <a:lvl5pPr marL="605488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5pPr>
            <a:lvl6pPr marL="756860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6pPr>
            <a:lvl7pPr marL="908232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7pPr>
            <a:lvl8pPr marL="1059604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8pPr>
            <a:lvl9pPr marL="12109766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8622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7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244109"/>
            <a:ext cx="12803892" cy="25745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8622" y="7818688"/>
            <a:ext cx="12803892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32" y="5244111"/>
            <a:ext cx="12866967" cy="257457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32" y="7818688"/>
            <a:ext cx="12866967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7"/>
            <a:ext cx="9763756" cy="4989504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>
              <a:defRPr sz="10594"/>
            </a:lvl1pPr>
            <a:lvl2pPr>
              <a:defRPr sz="9271"/>
            </a:lvl2pPr>
            <a:lvl3pPr>
              <a:defRPr sz="7947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6"/>
            <a:ext cx="9763756" cy="1187979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5"/>
            <a:ext cx="9763756" cy="4989512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 marL="0" indent="0">
              <a:buNone/>
              <a:defRPr sz="10594"/>
            </a:lvl1pPr>
            <a:lvl2pPr marL="1513721" indent="0">
              <a:buNone/>
              <a:defRPr sz="9271"/>
            </a:lvl2pPr>
            <a:lvl3pPr marL="3027442" indent="0">
              <a:buNone/>
              <a:defRPr sz="7947"/>
            </a:lvl3pPr>
            <a:lvl4pPr marL="4541163" indent="0">
              <a:buNone/>
              <a:defRPr sz="6622"/>
            </a:lvl4pPr>
            <a:lvl5pPr marL="6054884" indent="0">
              <a:buNone/>
              <a:defRPr sz="6622"/>
            </a:lvl5pPr>
            <a:lvl6pPr marL="7568605" indent="0">
              <a:buNone/>
              <a:defRPr sz="6622"/>
            </a:lvl6pPr>
            <a:lvl7pPr marL="9082324" indent="0">
              <a:buNone/>
              <a:defRPr sz="6622"/>
            </a:lvl7pPr>
            <a:lvl8pPr marL="10596045" indent="0">
              <a:buNone/>
              <a:defRPr sz="6622"/>
            </a:lvl8pPr>
            <a:lvl9pPr marL="12109766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8"/>
            <a:ext cx="9763756" cy="1187979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8622" y="1140461"/>
            <a:ext cx="26112372" cy="4133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702302"/>
            <a:ext cx="26112372" cy="135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60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99070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42" rtl="0" eaLnBrk="1" latinLnBrk="0" hangingPunct="1">
        <a:lnSpc>
          <a:spcPct val="90000"/>
        </a:lnSpc>
        <a:spcBef>
          <a:spcPct val="0"/>
        </a:spcBef>
        <a:buNone/>
        <a:defRPr sz="145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60" indent="-756860" algn="l" defTabSz="3027442" rtl="0" eaLnBrk="1" latinLnBrk="0" hangingPunct="1">
        <a:lnSpc>
          <a:spcPct val="90000"/>
        </a:lnSpc>
        <a:spcBef>
          <a:spcPts val="3312"/>
        </a:spcBef>
        <a:buFont typeface="Wingdings 2" pitchFamily="18" charset="2"/>
        <a:buChar char="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581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7947" kern="1200">
          <a:solidFill>
            <a:schemeClr val="tx1"/>
          </a:solidFill>
          <a:latin typeface="+mn-lt"/>
          <a:ea typeface="+mn-ea"/>
          <a:cs typeface="+mn-cs"/>
        </a:defRPr>
      </a:lvl2pPr>
      <a:lvl3pPr marL="3784302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023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811744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8325465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839186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1352907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866628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1pPr>
      <a:lvl2pPr marL="1513721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3027442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3pPr>
      <a:lvl4pPr marL="4541163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05488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756860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08232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059604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109766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19958050"/>
            <a:ext cx="30275216" cy="14255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19750747"/>
            <a:ext cx="30275216" cy="2057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4769" y="893649"/>
            <a:ext cx="24977051" cy="45235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4768" y="5755101"/>
            <a:ext cx="24977054" cy="125450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4774" y="20141973"/>
            <a:ext cx="6139150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rgbClr val="FFFFFF"/>
                </a:solidFill>
              </a:defRPr>
            </a:lvl1pPr>
          </a:lstStyle>
          <a:p>
            <a:fld id="{0057592E-0C21-4F4D-BDD6-4B8FDF93DDFF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53549" y="20141973"/>
            <a:ext cx="11976002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84852" y="20141973"/>
            <a:ext cx="3258025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74">
                <a:solidFill>
                  <a:srgbClr val="FFFFFF"/>
                </a:solidFill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2963782" y="5418697"/>
            <a:ext cx="247499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68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2851191" rtl="0" eaLnBrk="1" latinLnBrk="0" hangingPunct="1">
        <a:lnSpc>
          <a:spcPct val="85000"/>
        </a:lnSpc>
        <a:spcBef>
          <a:spcPct val="0"/>
        </a:spcBef>
        <a:buNone/>
        <a:defRPr sz="14967" kern="1200" spc="-156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85119" indent="-285119" algn="l" defTabSz="2851191" rtl="0" eaLnBrk="1" latinLnBrk="0" hangingPunct="1">
        <a:lnSpc>
          <a:spcPct val="90000"/>
        </a:lnSpc>
        <a:spcBef>
          <a:spcPts val="3742"/>
        </a:spcBef>
        <a:spcAft>
          <a:spcPts val="624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623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197500" indent="-57023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56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767738" indent="-57023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337976" indent="-57023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08214" indent="-57023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429910" indent="-71279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053530" indent="-71279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677150" indent="-71279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300770" indent="-71279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122">
            <a:extLst>
              <a:ext uri="{FF2B5EF4-FFF2-40B4-BE49-F238E27FC236}">
                <a16:creationId xmlns:a16="http://schemas.microsoft.com/office/drawing/2014/main" id="{3EE68883-82DA-46FF-9B23-5441C1D2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7906" y="289641"/>
            <a:ext cx="22913788" cy="272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66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Метатектическое</a:t>
            </a:r>
            <a:r>
              <a:rPr lang="ru-RU" sz="6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и </a:t>
            </a:r>
            <a:r>
              <a:rPr lang="ru-RU" sz="66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перитектическое</a:t>
            </a:r>
            <a:r>
              <a:rPr lang="ru-RU" sz="6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превращения марганца в тройной системе </a:t>
            </a:r>
            <a:r>
              <a:rPr lang="en-US" sz="6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Cu-</a:t>
            </a:r>
            <a:r>
              <a:rPr lang="en-US" sz="66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Mn</a:t>
            </a:r>
            <a:r>
              <a:rPr lang="en-US" sz="6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-Ni</a:t>
            </a:r>
          </a:p>
        </p:txBody>
      </p:sp>
      <p:sp>
        <p:nvSpPr>
          <p:cNvPr id="61" name="Text Box 123">
            <a:extLst>
              <a:ext uri="{FF2B5EF4-FFF2-40B4-BE49-F238E27FC236}">
                <a16:creationId xmlns:a16="http://schemas.microsoft.com/office/drawing/2014/main" id="{6A743CFB-1E9E-4A37-B8A4-46DF96244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723" y="3077024"/>
            <a:ext cx="25485162" cy="197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1200"/>
              </a:spcAft>
            </a:pPr>
            <a:r>
              <a:rPr lang="ru-RU" sz="4400" b="1" u="sng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Фомина Елена Александровна</a:t>
            </a:r>
          </a:p>
          <a:p>
            <a:pPr algn="r" eaLnBrk="1" hangingPunct="1">
              <a:spcAft>
                <a:spcPts val="1200"/>
              </a:spcAft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Руководители: Балданов В.Д., Зеленая А.Э.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just" eaLnBrk="1" hangingPunct="1">
              <a:spcAft>
                <a:spcPts val="1200"/>
              </a:spcAft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Институт физического материаловедения СО РАН, Сектор компьютерного конструирования материалов. г. Улан-Удэ </a:t>
            </a:r>
          </a:p>
        </p:txBody>
      </p:sp>
      <p:sp>
        <p:nvSpPr>
          <p:cNvPr id="66" name="Text Box 189">
            <a:extLst>
              <a:ext uri="{FF2B5EF4-FFF2-40B4-BE49-F238E27FC236}">
                <a16:creationId xmlns:a16="http://schemas.microsoft.com/office/drawing/2014/main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75071" y="5606790"/>
            <a:ext cx="12996000" cy="670948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/>
            <a:r>
              <a:rPr lang="ru-RU" sz="3800" dirty="0">
                <a:latin typeface="Calibri" pitchFamily="34" charset="0"/>
              </a:rPr>
              <a:t>Аллотропия марганца проявляется в виде перитектической реакции B+L→B1 в системе с никелем, и метатектической реакции B→L+B1 в системе с медью. Поскольку точки на границе трехфазной области L+B+B1 расположены очень близко как по составу, так и по температуре, то имеется наложение линий фазовой диаграммы, что усложняет понимание ее геометрического строения (рис. 1 а). Фазовые области, связанные с полиморфизмом Mn значительно усложняют строение фазовой диаграммы, а использование прототипа (рис. 1 б) дает возможность отобразить их более наглядно. </a:t>
            </a:r>
            <a:endParaRPr lang="en-US" sz="3800" dirty="0">
              <a:latin typeface="Calibri" pitchFamily="34" charset="0"/>
            </a:endParaRPr>
          </a:p>
        </p:txBody>
      </p:sp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29979" y="183049"/>
            <a:ext cx="2441881" cy="1811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937" y="229292"/>
            <a:ext cx="2283786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 Box 193">
            <a:extLst>
              <a:ext uri="{FF2B5EF4-FFF2-40B4-BE49-F238E27FC236}">
                <a16:creationId xmlns:a16="http://schemas.microsoft.com/office/drawing/2014/main" id="{5C20D65C-5B59-470C-B40D-FF95562C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799" y="17081413"/>
            <a:ext cx="13186610" cy="138494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dirty="0">
                <a:latin typeface="Calibri" pitchFamily="34" charset="0"/>
              </a:rPr>
              <a:t>Исследование выполнено в соответствии с госзаданием ФГБУН ИФМ СО РАН на 2021-2023 гг. (проект № 0270-2021-0002).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5473566" y="19926684"/>
            <a:ext cx="7836772" cy="144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ru-RU" sz="3200" dirty="0"/>
              <a:t>vluts@ipms.bscnet.ru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ru-RU" sz="3200" dirty="0"/>
              <a:t>http://ipms.bscnet.ru/labs/skkm.html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3200" i="1" dirty="0"/>
              <a:t>+ 7 (3012) 41-58-63</a:t>
            </a:r>
            <a:endParaRPr lang="en-US" altLang="ru-RU" sz="3200" dirty="0"/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a-DK" alt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1600798" y="20279660"/>
            <a:ext cx="3472876" cy="59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sz="4000" dirty="0"/>
              <a:t>Контакты</a:t>
            </a:r>
            <a:r>
              <a:rPr lang="en-US" altLang="ru-RU" sz="3200" dirty="0"/>
              <a:t> </a:t>
            </a:r>
            <a:endParaRPr lang="da-DK" alt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90754" y="20038030"/>
            <a:ext cx="404252" cy="25788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90550" y="20414407"/>
            <a:ext cx="404456" cy="40445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75782" y="20951067"/>
            <a:ext cx="272336" cy="337543"/>
          </a:xfrm>
          <a:prstGeom prst="rect">
            <a:avLst/>
          </a:prstGeom>
        </p:spPr>
      </p:pic>
      <p:sp>
        <p:nvSpPr>
          <p:cNvPr id="41" name="Text Box 180">
            <a:extLst>
              <a:ext uri="{FF2B5EF4-FFF2-40B4-BE49-F238E27FC236}">
                <a16:creationId xmlns:a16="http://schemas.microsoft.com/office/drawing/2014/main" id="{0EF553AE-2F9D-4C67-BDBF-729D45C15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603" y="15760328"/>
            <a:ext cx="14761082" cy="11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600" b="1" dirty="0">
                <a:latin typeface="Calibri" pitchFamily="34" charset="0"/>
              </a:rPr>
              <a:t>Рис. 1. T-x-y диаграмма тройной системы Cu-Mn-Ni: реальная модель (а) и прототип (б)</a:t>
            </a:r>
          </a:p>
          <a:p>
            <a:pPr algn="ctr" eaLnBrk="1" hangingPunct="1"/>
            <a:endParaRPr lang="ru-RU" sz="3600" b="1" dirty="0">
              <a:latin typeface="Calibri" pitchFamily="34" charset="0"/>
            </a:endParaRPr>
          </a:p>
        </p:txBody>
      </p:sp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25" y="5630779"/>
            <a:ext cx="15698591" cy="962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189">
            <a:extLst>
              <a:ext uri="{FF2B5EF4-FFF2-40B4-BE49-F238E27FC236}">
                <a16:creationId xmlns:a16="http://schemas.microsoft.com/office/drawing/2014/main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23887" y="12593128"/>
            <a:ext cx="13104000" cy="694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/>
            <a:r>
              <a:rPr lang="ru-RU" sz="4000" b="1" dirty="0">
                <a:latin typeface="Calibri" pitchFamily="34" charset="0"/>
              </a:rPr>
              <a:t>Список литературы:</a:t>
            </a:r>
          </a:p>
          <a:p>
            <a:pPr algn="just" fontAlgn="base"/>
            <a:r>
              <a:rPr lang="ru-RU" sz="3600" dirty="0">
                <a:latin typeface="Calibri" pitchFamily="34" charset="0"/>
              </a:rPr>
              <a:t>1. </a:t>
            </a:r>
            <a:r>
              <a:rPr lang="ru-RU" sz="3600" dirty="0" err="1">
                <a:latin typeface="Calibri" pitchFamily="34" charset="0"/>
              </a:rPr>
              <a:t>Насрулин</a:t>
            </a:r>
            <a:r>
              <a:rPr lang="ru-RU" sz="3600" dirty="0">
                <a:latin typeface="Calibri" pitchFamily="34" charset="0"/>
              </a:rPr>
              <a:t> Э.Р., </a:t>
            </a:r>
            <a:r>
              <a:rPr lang="ru-RU" sz="3600" dirty="0" err="1">
                <a:latin typeface="Calibri" pitchFamily="34" charset="0"/>
              </a:rPr>
              <a:t>Луцык</a:t>
            </a:r>
            <a:r>
              <a:rPr lang="ru-RU" sz="3600" dirty="0">
                <a:latin typeface="Calibri" pitchFamily="34" charset="0"/>
              </a:rPr>
              <a:t> В.И. Компьютерная программа "Редактор тройных фазовых диаграмм, состоящих из произвольного числа поверхностей с выпуклым прямолинейным контуром" // Свидетельство отраслевого фонда алгоритмов и программ № 6596. Инновации в науке и образовании. – 2006, №7, </a:t>
            </a:r>
            <a:r>
              <a:rPr lang="ru-RU" sz="3600" dirty="0" err="1">
                <a:latin typeface="Calibri" pitchFamily="34" charset="0"/>
              </a:rPr>
              <a:t>реф</a:t>
            </a:r>
            <a:r>
              <a:rPr lang="ru-RU" sz="3600" dirty="0">
                <a:latin typeface="Calibri" pitchFamily="34" charset="0"/>
              </a:rPr>
              <a:t>. 6596. </a:t>
            </a:r>
          </a:p>
          <a:p>
            <a:pPr algn="just" fontAlgn="base"/>
            <a:r>
              <a:rPr lang="ru-RU" sz="3600" dirty="0">
                <a:latin typeface="Calibri" pitchFamily="34" charset="0"/>
              </a:rPr>
              <a:t>2. </a:t>
            </a:r>
            <a:r>
              <a:rPr lang="ru-RU" sz="3600" dirty="0" err="1">
                <a:latin typeface="Calibri" pitchFamily="34" charset="0"/>
              </a:rPr>
              <a:t>Луцык</a:t>
            </a:r>
            <a:r>
              <a:rPr lang="ru-RU" sz="3600" dirty="0">
                <a:latin typeface="Calibri" pitchFamily="34" charset="0"/>
              </a:rPr>
              <a:t> В.И., Воробьева В.П., Зеленая А.Э., Зырянов А.М. Компьютерная программа " Трехмерные компьютерные модели фазовых диаграмм тройных систем с одним разрывом растворимости" // Свидетельство отраслевого фонда алгоритмов и программ № 24084. Инновации в науке и образовании. – 2019, </a:t>
            </a:r>
            <a:r>
              <a:rPr lang="ru-RU" sz="3600" dirty="0" err="1">
                <a:latin typeface="Calibri" pitchFamily="34" charset="0"/>
              </a:rPr>
              <a:t>реф</a:t>
            </a:r>
            <a:r>
              <a:rPr lang="ru-RU" sz="3600" dirty="0">
                <a:latin typeface="Calibri" pitchFamily="34" charset="0"/>
              </a:rPr>
              <a:t>. 24084.</a:t>
            </a:r>
          </a:p>
        </p:txBody>
      </p:sp>
    </p:spTree>
    <p:extLst>
      <p:ext uri="{BB962C8B-B14F-4D97-AF65-F5344CB8AC3E}">
        <p14:creationId xmlns:p14="http://schemas.microsoft.com/office/powerpoint/2010/main" val="173555720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етр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4556</TotalTime>
  <Words>324</Words>
  <Application>Microsoft Office PowerPoint</Application>
  <PresentationFormat>Произвольный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Wingdings 2</vt:lpstr>
      <vt:lpstr>HDOfficeLightV0</vt:lpstr>
      <vt:lpstr>Ретро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 Baklanova</dc:creator>
  <cp:lastModifiedBy>Русакова Наталья Петровна</cp:lastModifiedBy>
  <cp:revision>81</cp:revision>
  <dcterms:created xsi:type="dcterms:W3CDTF">2017-10-02T13:44:20Z</dcterms:created>
  <dcterms:modified xsi:type="dcterms:W3CDTF">2022-03-26T15:42:03Z</dcterms:modified>
</cp:coreProperties>
</file>