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1386800" cy="30279975"/>
  <p:notesSz cx="6858000" cy="9144000"/>
  <p:defaultTextStyle>
    <a:defPPr>
      <a:defRPr lang="ru-RU"/>
    </a:defPPr>
    <a:lvl1pPr marL="0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76361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52723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829090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105451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381813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658174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934541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210903" algn="l" defTabSz="255272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истина Шкерина" initials="КШ" lastIdx="1" clrIdx="0">
    <p:extLst>
      <p:ext uri="{19B8F6BF-5375-455C-9EA6-DF929625EA0E}">
        <p15:presenceInfo xmlns:p15="http://schemas.microsoft.com/office/powerpoint/2012/main" userId="8a031b59e5eeb5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1428" y="-232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3DEE-DBCE-4D4A-8ACA-2D1A53259A6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9A8F-AAC0-45FD-BAD8-FE46A952F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4604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9209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3813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18417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73022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27626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82230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36835" algn="l" defTabSz="7092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1" y="9406445"/>
            <a:ext cx="18178780" cy="649055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7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5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2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0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8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5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93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21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2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405089" y="161203"/>
            <a:ext cx="3850367" cy="344855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3991" y="161203"/>
            <a:ext cx="11194653" cy="344855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4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09" y="19457698"/>
            <a:ext cx="18178780" cy="601394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09" y="12833971"/>
            <a:ext cx="18178780" cy="6623744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76361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5272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82909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1054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38181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65817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9345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21090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3987" y="939247"/>
            <a:ext cx="7522510" cy="2670526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32943" y="939247"/>
            <a:ext cx="7522510" cy="2670526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9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590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59"/>
            <a:ext cx="9449550" cy="2824740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76361" indent="0">
              <a:buNone/>
              <a:defRPr sz="5400" b="1"/>
            </a:lvl2pPr>
            <a:lvl3pPr marL="2552723" indent="0">
              <a:buNone/>
              <a:defRPr sz="4900" b="1"/>
            </a:lvl3pPr>
            <a:lvl4pPr marL="3829090" indent="0">
              <a:buNone/>
              <a:defRPr sz="4300" b="1"/>
            </a:lvl4pPr>
            <a:lvl5pPr marL="5105451" indent="0">
              <a:buNone/>
              <a:defRPr sz="4300" b="1"/>
            </a:lvl5pPr>
            <a:lvl6pPr marL="6381813" indent="0">
              <a:buNone/>
              <a:defRPr sz="4300" b="1"/>
            </a:lvl6pPr>
            <a:lvl7pPr marL="7658174" indent="0">
              <a:buNone/>
              <a:defRPr sz="4300" b="1"/>
            </a:lvl7pPr>
            <a:lvl8pPr marL="8934541" indent="0">
              <a:buNone/>
              <a:defRPr sz="4300" b="1"/>
            </a:lvl8pPr>
            <a:lvl9pPr marL="10210903" indent="0">
              <a:buNone/>
              <a:defRPr sz="4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1" y="9602699"/>
            <a:ext cx="9449550" cy="17446021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9"/>
            <a:ext cx="9453262" cy="2824740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76361" indent="0">
              <a:buNone/>
              <a:defRPr sz="5400" b="1"/>
            </a:lvl2pPr>
            <a:lvl3pPr marL="2552723" indent="0">
              <a:buNone/>
              <a:defRPr sz="4900" b="1"/>
            </a:lvl3pPr>
            <a:lvl4pPr marL="3829090" indent="0">
              <a:buNone/>
              <a:defRPr sz="4300" b="1"/>
            </a:lvl4pPr>
            <a:lvl5pPr marL="5105451" indent="0">
              <a:buNone/>
              <a:defRPr sz="4300" b="1"/>
            </a:lvl5pPr>
            <a:lvl6pPr marL="6381813" indent="0">
              <a:buNone/>
              <a:defRPr sz="4300" b="1"/>
            </a:lvl6pPr>
            <a:lvl7pPr marL="7658174" indent="0">
              <a:buNone/>
              <a:defRPr sz="4300" b="1"/>
            </a:lvl7pPr>
            <a:lvl8pPr marL="8934541" indent="0">
              <a:buNone/>
              <a:defRPr sz="4300" b="1"/>
            </a:lvl8pPr>
            <a:lvl9pPr marL="10210903" indent="0">
              <a:buNone/>
              <a:defRPr sz="4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198" y="9602699"/>
            <a:ext cx="9453262" cy="17446021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5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8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2" y="1205603"/>
            <a:ext cx="7036109" cy="513077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6" y="1205620"/>
            <a:ext cx="11955815" cy="25843118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2" y="6336393"/>
            <a:ext cx="7036109" cy="20712344"/>
          </a:xfrm>
        </p:spPr>
        <p:txBody>
          <a:bodyPr/>
          <a:lstStyle>
            <a:lvl1pPr marL="0" indent="0">
              <a:buNone/>
              <a:defRPr sz="3800"/>
            </a:lvl1pPr>
            <a:lvl2pPr marL="1276361" indent="0">
              <a:buNone/>
              <a:defRPr sz="3300"/>
            </a:lvl2pPr>
            <a:lvl3pPr marL="2552723" indent="0">
              <a:buNone/>
              <a:defRPr sz="2700"/>
            </a:lvl3pPr>
            <a:lvl4pPr marL="3829090" indent="0">
              <a:buNone/>
              <a:defRPr sz="2700"/>
            </a:lvl4pPr>
            <a:lvl5pPr marL="5105451" indent="0">
              <a:buNone/>
              <a:defRPr sz="2700"/>
            </a:lvl5pPr>
            <a:lvl6pPr marL="6381813" indent="0">
              <a:buNone/>
              <a:defRPr sz="2700"/>
            </a:lvl6pPr>
            <a:lvl7pPr marL="7658174" indent="0">
              <a:buNone/>
              <a:defRPr sz="2700"/>
            </a:lvl7pPr>
            <a:lvl8pPr marL="8934541" indent="0">
              <a:buNone/>
              <a:defRPr sz="2700"/>
            </a:lvl8pPr>
            <a:lvl9pPr marL="10210903" indent="0">
              <a:buNone/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99"/>
            <a:ext cx="12832080" cy="250230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61"/>
            <a:ext cx="12832080" cy="18167985"/>
          </a:xfrm>
        </p:spPr>
        <p:txBody>
          <a:bodyPr/>
          <a:lstStyle>
            <a:lvl1pPr marL="0" indent="0">
              <a:buNone/>
              <a:defRPr sz="8700"/>
            </a:lvl1pPr>
            <a:lvl2pPr marL="1276361" indent="0">
              <a:buNone/>
              <a:defRPr sz="7600"/>
            </a:lvl2pPr>
            <a:lvl3pPr marL="2552723" indent="0">
              <a:buNone/>
              <a:defRPr sz="6500"/>
            </a:lvl3pPr>
            <a:lvl4pPr marL="3829090" indent="0">
              <a:buNone/>
              <a:defRPr sz="5400"/>
            </a:lvl4pPr>
            <a:lvl5pPr marL="5105451" indent="0">
              <a:buNone/>
              <a:defRPr sz="5400"/>
            </a:lvl5pPr>
            <a:lvl6pPr marL="6381813" indent="0">
              <a:buNone/>
              <a:defRPr sz="5400"/>
            </a:lvl6pPr>
            <a:lvl7pPr marL="7658174" indent="0">
              <a:buNone/>
              <a:defRPr sz="5400"/>
            </a:lvl7pPr>
            <a:lvl8pPr marL="8934541" indent="0">
              <a:buNone/>
              <a:defRPr sz="5400"/>
            </a:lvl8pPr>
            <a:lvl9pPr marL="10210903" indent="0">
              <a:buNone/>
              <a:defRPr sz="5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303"/>
            <a:ext cx="12832080" cy="3553691"/>
          </a:xfrm>
        </p:spPr>
        <p:txBody>
          <a:bodyPr/>
          <a:lstStyle>
            <a:lvl1pPr marL="0" indent="0">
              <a:buNone/>
              <a:defRPr sz="3800"/>
            </a:lvl1pPr>
            <a:lvl2pPr marL="1276361" indent="0">
              <a:buNone/>
              <a:defRPr sz="3300"/>
            </a:lvl2pPr>
            <a:lvl3pPr marL="2552723" indent="0">
              <a:buNone/>
              <a:defRPr sz="2700"/>
            </a:lvl3pPr>
            <a:lvl4pPr marL="3829090" indent="0">
              <a:buNone/>
              <a:defRPr sz="2700"/>
            </a:lvl4pPr>
            <a:lvl5pPr marL="5105451" indent="0">
              <a:buNone/>
              <a:defRPr sz="2700"/>
            </a:lvl5pPr>
            <a:lvl6pPr marL="6381813" indent="0">
              <a:buNone/>
              <a:defRPr sz="2700"/>
            </a:lvl6pPr>
            <a:lvl7pPr marL="7658174" indent="0">
              <a:buNone/>
              <a:defRPr sz="2700"/>
            </a:lvl7pPr>
            <a:lvl8pPr marL="8934541" indent="0">
              <a:buNone/>
              <a:defRPr sz="2700"/>
            </a:lvl8pPr>
            <a:lvl9pPr marL="10210903" indent="0">
              <a:buNone/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4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590"/>
            <a:ext cx="19248120" cy="5046663"/>
          </a:xfrm>
          <a:prstGeom prst="rect">
            <a:avLst/>
          </a:prstGeom>
        </p:spPr>
        <p:txBody>
          <a:bodyPr vert="horz" lIns="255270" tIns="127635" rIns="255270" bIns="12763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28"/>
            <a:ext cx="19248120" cy="19983392"/>
          </a:xfrm>
          <a:prstGeom prst="rect">
            <a:avLst/>
          </a:prstGeom>
        </p:spPr>
        <p:txBody>
          <a:bodyPr vert="horz" lIns="255270" tIns="127635" rIns="255270" bIns="1276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91"/>
            <a:ext cx="4990254" cy="1612117"/>
          </a:xfrm>
          <a:prstGeom prst="rect">
            <a:avLst/>
          </a:prstGeom>
        </p:spPr>
        <p:txBody>
          <a:bodyPr vert="horz" lIns="255270" tIns="127635" rIns="255270" bIns="127635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1D2D-58C5-40BD-B636-787A8BAF31E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8" y="28065091"/>
            <a:ext cx="6772486" cy="1612117"/>
          </a:xfrm>
          <a:prstGeom prst="rect">
            <a:avLst/>
          </a:prstGeom>
        </p:spPr>
        <p:txBody>
          <a:bodyPr vert="horz" lIns="255270" tIns="127635" rIns="255270" bIns="127635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91"/>
            <a:ext cx="4990254" cy="1612117"/>
          </a:xfrm>
          <a:prstGeom prst="rect">
            <a:avLst/>
          </a:prstGeom>
        </p:spPr>
        <p:txBody>
          <a:bodyPr vert="horz" lIns="255270" tIns="127635" rIns="255270" bIns="127635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7895-F1BF-4BEE-B479-1FF7CCF91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52723" rtl="0" eaLnBrk="1" latinLnBrk="0" hangingPunct="1">
        <a:spcBef>
          <a:spcPct val="0"/>
        </a:spcBef>
        <a:buNone/>
        <a:defRPr sz="1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7271" indent="-95727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074090" indent="-797729" algn="l" defTabSz="2552723" rtl="0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190909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467271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743632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019994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96361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72722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49083" indent="-638181" algn="l" defTabSz="2552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76361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52723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829090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105451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381813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658174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934541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0903" algn="l" defTabSz="255272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B86ED-2012-4DAE-95BF-FCF4738E31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32" y="166466"/>
            <a:ext cx="3475021" cy="2773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11DC23-78A2-4512-8746-E0CBF6E7EAC1}"/>
              </a:ext>
            </a:extLst>
          </p:cNvPr>
          <p:cNvSpPr/>
          <p:nvPr/>
        </p:nvSpPr>
        <p:spPr>
          <a:xfrm>
            <a:off x="2662709" y="913651"/>
            <a:ext cx="16843348" cy="15056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ПОЛИАНИЛИН КАК ОСНОВА СОЗДАНИЯ МАГНИТНОРАЗДЕЛЯЕМЫХ КОМПОЗИТОВ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FF4367-CA9F-4EE8-B77B-1FB8B5A264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4463" y="8803282"/>
            <a:ext cx="32901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D6BF29-105B-4926-9522-A93FF0571233}"/>
              </a:ext>
            </a:extLst>
          </p:cNvPr>
          <p:cNvSpPr/>
          <p:nvPr/>
        </p:nvSpPr>
        <p:spPr>
          <a:xfrm>
            <a:off x="609565" y="3176659"/>
            <a:ext cx="66912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Никошвили</a:t>
            </a:r>
            <a:r>
              <a:rPr lang="ru-RU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Л.Ж.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55D6151-A1C4-4FE1-AA3D-0A2FF86D4BC5}"/>
              </a:ext>
            </a:extLst>
          </p:cNvPr>
          <p:cNvSpPr/>
          <p:nvPr/>
        </p:nvSpPr>
        <p:spPr>
          <a:xfrm>
            <a:off x="7169625" y="319349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технический университет</a:t>
            </a:r>
          </a:p>
          <a:p>
            <a:pPr algn="ctr"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биотехнологии, химии и стандартизации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06FF57-7C38-4B7A-8938-FFEB61CB4ACF}"/>
              </a:ext>
            </a:extLst>
          </p:cNvPr>
          <p:cNvSpPr txBox="1"/>
          <p:nvPr/>
        </p:nvSpPr>
        <p:spPr>
          <a:xfrm>
            <a:off x="16510690" y="3176659"/>
            <a:ext cx="425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Шкерина К.Н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6076B-7B38-4D86-A1A7-0592FCD06B4B}"/>
              </a:ext>
            </a:extLst>
          </p:cNvPr>
          <p:cNvSpPr txBox="1"/>
          <p:nvPr/>
        </p:nvSpPr>
        <p:spPr>
          <a:xfrm>
            <a:off x="399900" y="6032968"/>
            <a:ext cx="1032629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ПАНИ — это органический высокомолекулярный полупроводниковый материал с достаточно высоким уровнем электронной проводимости. В последние десятилетия ПАНИ привлекает значительный научный интерес благодаря своим хорошим электрическим и окислительно-восстановительным свойствам.</a:t>
            </a:r>
            <a:endParaRPr lang="ru-RU" sz="3600" dirty="0"/>
          </a:p>
        </p:txBody>
      </p:sp>
      <p:sp>
        <p:nvSpPr>
          <p:cNvPr id="1289" name="Скругленный прямоугольник 1288"/>
          <p:cNvSpPr/>
          <p:nvPr/>
        </p:nvSpPr>
        <p:spPr>
          <a:xfrm>
            <a:off x="360040" y="2898627"/>
            <a:ext cx="20702512" cy="14401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5" name="Прямоугольник: скругленные углы 1294">
            <a:extLst>
              <a:ext uri="{FF2B5EF4-FFF2-40B4-BE49-F238E27FC236}">
                <a16:creationId xmlns:a16="http://schemas.microsoft.com/office/drawing/2014/main" id="{70E308D0-2CD4-47A1-A741-7306969D2E13}"/>
              </a:ext>
            </a:extLst>
          </p:cNvPr>
          <p:cNvSpPr/>
          <p:nvPr/>
        </p:nvSpPr>
        <p:spPr>
          <a:xfrm>
            <a:off x="342144" y="5732226"/>
            <a:ext cx="20702512" cy="109755"/>
          </a:xfrm>
          <a:prstGeom prst="roundRect">
            <a:avLst/>
          </a:prstGeom>
          <a:gradFill>
            <a:gsLst>
              <a:gs pos="37850">
                <a:srgbClr val="B0C6E1"/>
              </a:gs>
              <a:gs pos="1000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715D40-55FA-4A12-BBEB-AA698C703C6B}"/>
              </a:ext>
            </a:extLst>
          </p:cNvPr>
          <p:cNvSpPr txBox="1"/>
          <p:nvPr/>
        </p:nvSpPr>
        <p:spPr>
          <a:xfrm>
            <a:off x="264247" y="26877291"/>
            <a:ext cx="20754634" cy="30270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рамках данной работы был синтезирован ПАНИ путем анионной полимеризации анилина в растворе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(1моль/л) в присутствии (NH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Наряду с чистым полимером был получен магнитный композит ПАНИ-Fe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Было выявлено, что полимеризация анилина успешно проходит в присутствии Fe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а ПАНИ равномерно покрывает магнитные наночастицы. Показано, что композит ПАНИ-Fe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хорошо реагирует на магнитное поле.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88">
            <a:extLst>
              <a:ext uri="{FF2B5EF4-FFF2-40B4-BE49-F238E27FC236}">
                <a16:creationId xmlns:a16="http://schemas.microsoft.com/office/drawing/2014/main" id="{11747063-DC79-4ABF-843C-01A0018E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81008" y="11116444"/>
            <a:ext cx="395724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87D7815-1552-4934-9B32-918E5CB18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90496"/>
              </p:ext>
            </p:extLst>
          </p:nvPr>
        </p:nvGraphicFramePr>
        <p:xfrm>
          <a:off x="10450697" y="19383913"/>
          <a:ext cx="10657028" cy="697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Document" r:id="rId4" imgW="7972560" imgH="4133880" progId="ChemWindow.Document">
                  <p:embed/>
                </p:oleObj>
              </mc:Choice>
              <mc:Fallback>
                <p:oleObj name="Document" r:id="rId4" imgW="7972560" imgH="4133880" progId="ChemWindow.Document">
                  <p:embed/>
                  <p:pic>
                    <p:nvPicPr>
                      <p:cNvPr id="0" name="Object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697" y="19383913"/>
                        <a:ext cx="10657028" cy="697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B0578A-633D-4793-938B-A6EEBBB1EE9E}"/>
              </a:ext>
            </a:extLst>
          </p:cNvPr>
          <p:cNvSpPr txBox="1"/>
          <p:nvPr/>
        </p:nvSpPr>
        <p:spPr>
          <a:xfrm>
            <a:off x="11197456" y="18267077"/>
            <a:ext cx="9847200" cy="1200329"/>
          </a:xfrm>
          <a:prstGeom prst="rect">
            <a:avLst/>
          </a:prstGeom>
          <a:gradFill>
            <a:gsLst>
              <a:gs pos="700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зависимости от степени окисления выделяют три основные формы ПАНИ</a:t>
            </a:r>
            <a:endParaRPr lang="ru-RU" sz="36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8651171-0F3B-4E6F-A351-374C5C50F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38" y="12663359"/>
            <a:ext cx="5682799" cy="4877311"/>
          </a:xfrm>
          <a:prstGeom prst="rect">
            <a:avLst/>
          </a:prstGeom>
          <a:noFill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FBFC3F-BAA9-4BE0-A559-EC3CDD13C2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3" y="21414543"/>
            <a:ext cx="5019730" cy="48773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C3C8AF-E665-40DF-955D-4AF625BF172B}"/>
              </a:ext>
            </a:extLst>
          </p:cNvPr>
          <p:cNvSpPr txBox="1"/>
          <p:nvPr/>
        </p:nvSpPr>
        <p:spPr>
          <a:xfrm>
            <a:off x="17266589" y="12899442"/>
            <a:ext cx="3700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Зеленый цвет характерен для соли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эмеральдина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электропроводящей формы ПАНИ.</a:t>
            </a:r>
            <a:endParaRPr lang="ru-RU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F146F-C2E3-4337-8DCB-88B81A53DE76}"/>
              </a:ext>
            </a:extLst>
          </p:cNvPr>
          <p:cNvSpPr txBox="1"/>
          <p:nvPr/>
        </p:nvSpPr>
        <p:spPr>
          <a:xfrm>
            <a:off x="11338185" y="11729533"/>
            <a:ext cx="568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суспензии ПАНИ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5FDA4-254D-44B2-B7DC-B1BAD7B76694}"/>
              </a:ext>
            </a:extLst>
          </p:cNvPr>
          <p:cNvSpPr txBox="1"/>
          <p:nvPr/>
        </p:nvSpPr>
        <p:spPr>
          <a:xfrm>
            <a:off x="559057" y="19872844"/>
            <a:ext cx="505552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Магнитные наночастицы, покрытые слоем полимера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412F6-97D5-49D9-9C56-AA4A38E99E2D}"/>
              </a:ext>
            </a:extLst>
          </p:cNvPr>
          <p:cNvSpPr txBox="1"/>
          <p:nvPr/>
        </p:nvSpPr>
        <p:spPr>
          <a:xfrm>
            <a:off x="5787550" y="19702606"/>
            <a:ext cx="4663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случае полимеризации анилина в присутствии магнитных наночастиц был синтезирован композит, который легко отделялся с помощью редкоземельного магнита</a:t>
            </a:r>
            <a:endParaRPr lang="ru-RU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6BE583-4BF8-48C8-A3E2-66FA819C5A11}"/>
              </a:ext>
            </a:extLst>
          </p:cNvPr>
          <p:cNvSpPr txBox="1"/>
          <p:nvPr/>
        </p:nvSpPr>
        <p:spPr>
          <a:xfrm>
            <a:off x="12631206" y="5966712"/>
            <a:ext cx="77589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интез ПАНИ путем анионной полимеризации анилина</a:t>
            </a:r>
            <a:endParaRPr lang="ru-RU" sz="3600" dirty="0"/>
          </a:p>
        </p:txBody>
      </p:sp>
      <p:graphicFrame>
        <p:nvGraphicFramePr>
          <p:cNvPr id="34" name="Таблица 36">
            <a:extLst>
              <a:ext uri="{FF2B5EF4-FFF2-40B4-BE49-F238E27FC236}">
                <a16:creationId xmlns:a16="http://schemas.microsoft.com/office/drawing/2014/main" id="{E962212E-1889-4F74-B3AE-06B3AF577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48533"/>
              </p:ext>
            </p:extLst>
          </p:nvPr>
        </p:nvGraphicFramePr>
        <p:xfrm>
          <a:off x="11310758" y="7389155"/>
          <a:ext cx="942704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521">
                  <a:extLst>
                    <a:ext uri="{9D8B030D-6E8A-4147-A177-3AD203B41FA5}">
                      <a16:colId xmlns:a16="http://schemas.microsoft.com/office/drawing/2014/main" val="967663412"/>
                    </a:ext>
                  </a:extLst>
                </a:gridCol>
                <a:gridCol w="4713521">
                  <a:extLst>
                    <a:ext uri="{9D8B030D-6E8A-4147-A177-3AD203B41FA5}">
                      <a16:colId xmlns:a16="http://schemas.microsoft.com/office/drawing/2014/main" val="878285396"/>
                    </a:ext>
                  </a:extLst>
                </a:gridCol>
              </a:tblGrid>
              <a:tr h="5452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моль/л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33667"/>
                  </a:ext>
                </a:extLst>
              </a:tr>
              <a:tr h="148008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Молярное соотношение: (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3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3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3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/анилин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535925"/>
                  </a:ext>
                </a:extLst>
              </a:tr>
              <a:tr h="54529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синтеза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62963"/>
                  </a:ext>
                </a:extLst>
              </a:tr>
              <a:tr h="54529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r>
                        <a:rPr lang="ru-RU" sz="3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07929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2DB53A3-C0E0-4C21-8F1A-7C08E708FC28}"/>
              </a:ext>
            </a:extLst>
          </p:cNvPr>
          <p:cNvSpPr txBox="1"/>
          <p:nvPr/>
        </p:nvSpPr>
        <p:spPr>
          <a:xfrm>
            <a:off x="2860102" y="10194273"/>
            <a:ext cx="5760640" cy="1200329"/>
          </a:xfrm>
          <a:prstGeom prst="rect">
            <a:avLst/>
          </a:prstGeom>
          <a:gradFill>
            <a:gsLst>
              <a:gs pos="65000">
                <a:schemeClr val="accent1">
                  <a:tint val="50000"/>
                  <a:satMod val="300000"/>
                </a:schemeClr>
              </a:gs>
              <a:gs pos="4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интез магнитных наночастиц</a:t>
            </a:r>
            <a:endParaRPr lang="ru-RU" sz="3600" dirty="0"/>
          </a:p>
        </p:txBody>
      </p:sp>
      <p:graphicFrame>
        <p:nvGraphicFramePr>
          <p:cNvPr id="40" name="Таблица 40">
            <a:extLst>
              <a:ext uri="{FF2B5EF4-FFF2-40B4-BE49-F238E27FC236}">
                <a16:creationId xmlns:a16="http://schemas.microsoft.com/office/drawing/2014/main" id="{195E0AC7-9DDE-4DDA-8012-A3C83BF42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34831"/>
              </p:ext>
            </p:extLst>
          </p:nvPr>
        </p:nvGraphicFramePr>
        <p:xfrm>
          <a:off x="399900" y="11729533"/>
          <a:ext cx="102935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750">
                  <a:extLst>
                    <a:ext uri="{9D8B030D-6E8A-4147-A177-3AD203B41FA5}">
                      <a16:colId xmlns:a16="http://schemas.microsoft.com/office/drawing/2014/main" val="887662209"/>
                    </a:ext>
                  </a:extLst>
                </a:gridCol>
                <a:gridCol w="5146750">
                  <a:extLst>
                    <a:ext uri="{9D8B030D-6E8A-4147-A177-3AD203B41FA5}">
                      <a16:colId xmlns:a16="http://schemas.microsoft.com/office/drawing/2014/main" val="2807897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ru-RU" sz="3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*4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3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ru-RU" sz="3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*6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3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6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255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3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55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моль/л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9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синтеза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2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55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0" lang="ru-RU" sz="3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11781"/>
                  </a:ext>
                </a:extLst>
              </a:tr>
            </a:tbl>
          </a:graphicData>
        </a:graphic>
      </p:graphicFrame>
      <p:pic>
        <p:nvPicPr>
          <p:cNvPr id="1326" name="Picture 302">
            <a:extLst>
              <a:ext uri="{FF2B5EF4-FFF2-40B4-BE49-F238E27FC236}">
                <a16:creationId xmlns:a16="http://schemas.microsoft.com/office/drawing/2014/main" id="{4BC4C2AF-C445-43EC-B0C8-EDE14F0E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067" y="15994342"/>
            <a:ext cx="3789589" cy="14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BE9120-9521-4BB7-AA1B-19D49BA37656}"/>
              </a:ext>
            </a:extLst>
          </p:cNvPr>
          <p:cNvSpPr txBox="1"/>
          <p:nvPr/>
        </p:nvSpPr>
        <p:spPr>
          <a:xfrm>
            <a:off x="2943187" y="14684181"/>
            <a:ext cx="5760982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нанесения ПАНИ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9D95139-57B0-49CE-BF60-7D9F9E8B1A41}"/>
              </a:ext>
            </a:extLst>
          </p:cNvPr>
          <p:cNvSpPr txBox="1"/>
          <p:nvPr/>
        </p:nvSpPr>
        <p:spPr>
          <a:xfrm>
            <a:off x="1522965" y="25492394"/>
            <a:ext cx="2977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ПАНИ-Fe</a:t>
            </a:r>
            <a:r>
              <a:rPr kumimoji="0" lang="ru-RU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ru-RU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ECE1A51-A226-457F-888C-7CC5F62E573A}"/>
              </a:ext>
            </a:extLst>
          </p:cNvPr>
          <p:cNvCxnSpPr>
            <a:cxnSpLocks/>
          </p:cNvCxnSpPr>
          <p:nvPr/>
        </p:nvCxnSpPr>
        <p:spPr>
          <a:xfrm flipV="1">
            <a:off x="2484488" y="24247007"/>
            <a:ext cx="375614" cy="124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4491229-6004-4B07-A113-1BC2140F223B}"/>
              </a:ext>
            </a:extLst>
          </p:cNvPr>
          <p:cNvGrpSpPr/>
          <p:nvPr/>
        </p:nvGrpSpPr>
        <p:grpSpPr>
          <a:xfrm>
            <a:off x="792385" y="15416039"/>
            <a:ext cx="9901015" cy="3926846"/>
            <a:chOff x="3347873" y="16589801"/>
            <a:chExt cx="10809016" cy="4198961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329F9D6-FE5D-46AC-95EB-A09A10480089}"/>
                </a:ext>
              </a:extLst>
            </p:cNvPr>
            <p:cNvSpPr/>
            <p:nvPr/>
          </p:nvSpPr>
          <p:spPr>
            <a:xfrm>
              <a:off x="11811618" y="16653638"/>
              <a:ext cx="2099933" cy="908512"/>
            </a:xfrm>
            <a:prstGeom prst="ellips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B9B4B3A5-1B4F-4EBB-A1C9-8AFDC45181AA}"/>
                </a:ext>
              </a:extLst>
            </p:cNvPr>
            <p:cNvSpPr/>
            <p:nvPr/>
          </p:nvSpPr>
          <p:spPr>
            <a:xfrm>
              <a:off x="11195448" y="18776748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7" name="Блок-схема: узел 66">
              <a:extLst>
                <a:ext uri="{FF2B5EF4-FFF2-40B4-BE49-F238E27FC236}">
                  <a16:creationId xmlns:a16="http://schemas.microsoft.com/office/drawing/2014/main" id="{20D4B168-6321-4128-9570-8E212B95FE1E}"/>
                </a:ext>
              </a:extLst>
            </p:cNvPr>
            <p:cNvSpPr/>
            <p:nvPr/>
          </p:nvSpPr>
          <p:spPr>
            <a:xfrm>
              <a:off x="11659330" y="17826744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8" name="Блок-схема: узел 67">
              <a:extLst>
                <a:ext uri="{FF2B5EF4-FFF2-40B4-BE49-F238E27FC236}">
                  <a16:creationId xmlns:a16="http://schemas.microsoft.com/office/drawing/2014/main" id="{8A7F23CF-0A63-488B-9589-2CE39F0350E4}"/>
                </a:ext>
              </a:extLst>
            </p:cNvPr>
            <p:cNvSpPr/>
            <p:nvPr/>
          </p:nvSpPr>
          <p:spPr>
            <a:xfrm>
              <a:off x="11462491" y="18330741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9" name="Блок-схема: узел 68">
              <a:extLst>
                <a:ext uri="{FF2B5EF4-FFF2-40B4-BE49-F238E27FC236}">
                  <a16:creationId xmlns:a16="http://schemas.microsoft.com/office/drawing/2014/main" id="{A5726C03-57D3-45BD-8C2E-726532EB4D49}"/>
                </a:ext>
              </a:extLst>
            </p:cNvPr>
            <p:cNvSpPr/>
            <p:nvPr/>
          </p:nvSpPr>
          <p:spPr>
            <a:xfrm>
              <a:off x="11172072" y="17839433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70" name="Блок-схема: узел 69">
              <a:extLst>
                <a:ext uri="{FF2B5EF4-FFF2-40B4-BE49-F238E27FC236}">
                  <a16:creationId xmlns:a16="http://schemas.microsoft.com/office/drawing/2014/main" id="{CA466A75-4D8D-4EDD-A625-1476C2603C38}"/>
                </a:ext>
              </a:extLst>
            </p:cNvPr>
            <p:cNvSpPr/>
            <p:nvPr/>
          </p:nvSpPr>
          <p:spPr>
            <a:xfrm>
              <a:off x="10909166" y="18335181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71" name="Блок-схема: узел 70">
              <a:extLst>
                <a:ext uri="{FF2B5EF4-FFF2-40B4-BE49-F238E27FC236}">
                  <a16:creationId xmlns:a16="http://schemas.microsoft.com/office/drawing/2014/main" id="{17838C28-C409-4FCF-9AB6-1CCC80316215}"/>
                </a:ext>
              </a:extLst>
            </p:cNvPr>
            <p:cNvSpPr/>
            <p:nvPr/>
          </p:nvSpPr>
          <p:spPr>
            <a:xfrm>
              <a:off x="10296953" y="17519837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72" name="Блок-схема: узел 71">
              <a:extLst>
                <a:ext uri="{FF2B5EF4-FFF2-40B4-BE49-F238E27FC236}">
                  <a16:creationId xmlns:a16="http://schemas.microsoft.com/office/drawing/2014/main" id="{5FF18044-8E2F-4214-AA7A-25BD10A00238}"/>
                </a:ext>
              </a:extLst>
            </p:cNvPr>
            <p:cNvSpPr/>
            <p:nvPr/>
          </p:nvSpPr>
          <p:spPr>
            <a:xfrm>
              <a:off x="9963466" y="18613138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73" name="Блок-схема: узел 72">
              <a:extLst>
                <a:ext uri="{FF2B5EF4-FFF2-40B4-BE49-F238E27FC236}">
                  <a16:creationId xmlns:a16="http://schemas.microsoft.com/office/drawing/2014/main" id="{8B32BA7A-FAEE-4845-A4C5-E2B26AC322D5}"/>
                </a:ext>
              </a:extLst>
            </p:cNvPr>
            <p:cNvSpPr/>
            <p:nvPr/>
          </p:nvSpPr>
          <p:spPr>
            <a:xfrm>
              <a:off x="9421834" y="17750516"/>
              <a:ext cx="808137" cy="908512"/>
            </a:xfrm>
            <a:prstGeom prst="flowChartConnector">
              <a:avLst/>
            </a:prstGeom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id="{52522B09-FE30-4E69-B57D-6A4CA9214D3F}"/>
                </a:ext>
              </a:extLst>
            </p:cNvPr>
            <p:cNvSpPr/>
            <p:nvPr/>
          </p:nvSpPr>
          <p:spPr>
            <a:xfrm>
              <a:off x="3347873" y="18370375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Блок-схема: узел 74">
              <a:extLst>
                <a:ext uri="{FF2B5EF4-FFF2-40B4-BE49-F238E27FC236}">
                  <a16:creationId xmlns:a16="http://schemas.microsoft.com/office/drawing/2014/main" id="{E20403B4-B220-434B-989A-4915D9B94CC9}"/>
                </a:ext>
              </a:extLst>
            </p:cNvPr>
            <p:cNvSpPr/>
            <p:nvPr/>
          </p:nvSpPr>
          <p:spPr>
            <a:xfrm>
              <a:off x="3791802" y="17632928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6" name="Блок-схема: узел 75">
              <a:extLst>
                <a:ext uri="{FF2B5EF4-FFF2-40B4-BE49-F238E27FC236}">
                  <a16:creationId xmlns:a16="http://schemas.microsoft.com/office/drawing/2014/main" id="{6342414C-38BC-4158-8465-1738D531E1B1}"/>
                </a:ext>
              </a:extLst>
            </p:cNvPr>
            <p:cNvSpPr/>
            <p:nvPr/>
          </p:nvSpPr>
          <p:spPr>
            <a:xfrm>
              <a:off x="4046240" y="18904465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7" name="Блок-схема: узел 76">
              <a:extLst>
                <a:ext uri="{FF2B5EF4-FFF2-40B4-BE49-F238E27FC236}">
                  <a16:creationId xmlns:a16="http://schemas.microsoft.com/office/drawing/2014/main" id="{0B87B9AC-7CC3-4AED-B6D0-F82E9826E259}"/>
                </a:ext>
              </a:extLst>
            </p:cNvPr>
            <p:cNvSpPr/>
            <p:nvPr/>
          </p:nvSpPr>
          <p:spPr>
            <a:xfrm>
              <a:off x="4404278" y="18213760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8" name="Блок-схема: узел 77">
              <a:extLst>
                <a:ext uri="{FF2B5EF4-FFF2-40B4-BE49-F238E27FC236}">
                  <a16:creationId xmlns:a16="http://schemas.microsoft.com/office/drawing/2014/main" id="{A0E81CA1-2D8C-49FF-8292-A58F0B5AE459}"/>
                </a:ext>
              </a:extLst>
            </p:cNvPr>
            <p:cNvSpPr/>
            <p:nvPr/>
          </p:nvSpPr>
          <p:spPr>
            <a:xfrm>
              <a:off x="4998141" y="17747679"/>
              <a:ext cx="576065" cy="648073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9" name="Блок-схема: узел 78">
              <a:extLst>
                <a:ext uri="{FF2B5EF4-FFF2-40B4-BE49-F238E27FC236}">
                  <a16:creationId xmlns:a16="http://schemas.microsoft.com/office/drawing/2014/main" id="{5F12D0EB-9ED7-425A-8006-0A236A9DA6CA}"/>
                </a:ext>
              </a:extLst>
            </p:cNvPr>
            <p:cNvSpPr/>
            <p:nvPr/>
          </p:nvSpPr>
          <p:spPr>
            <a:xfrm>
              <a:off x="5040453" y="18901196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0" name="Стрелка: вправо 79">
              <a:extLst>
                <a:ext uri="{FF2B5EF4-FFF2-40B4-BE49-F238E27FC236}">
                  <a16:creationId xmlns:a16="http://schemas.microsoft.com/office/drawing/2014/main" id="{4512EC0B-B20D-4E2E-9275-6BED4CF21515}"/>
                </a:ext>
              </a:extLst>
            </p:cNvPr>
            <p:cNvSpPr/>
            <p:nvPr/>
          </p:nvSpPr>
          <p:spPr>
            <a:xfrm>
              <a:off x="6228904" y="18499038"/>
              <a:ext cx="2808312" cy="237375"/>
            </a:xfrm>
            <a:prstGeom prst="rightArrow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aphicFrame>
          <p:nvGraphicFramePr>
            <p:cNvPr id="81" name="Объект 80">
              <a:extLst>
                <a:ext uri="{FF2B5EF4-FFF2-40B4-BE49-F238E27FC236}">
                  <a16:creationId xmlns:a16="http://schemas.microsoft.com/office/drawing/2014/main" id="{42471B38-56A3-4C6B-9C51-2BCDC054A8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66553"/>
                </p:ext>
              </p:extLst>
            </p:nvPr>
          </p:nvGraphicFramePr>
          <p:xfrm>
            <a:off x="6732960" y="17471835"/>
            <a:ext cx="1800200" cy="90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" name="Document" r:id="rId9" imgW="1019160" imgH="514440" progId="ChemWindow.Document">
                    <p:embed/>
                  </p:oleObj>
                </mc:Choice>
                <mc:Fallback>
                  <p:oleObj name="Document" r:id="rId9" imgW="1019160" imgH="514440" progId="ChemWindow.Document">
                    <p:embed/>
                    <p:pic>
                      <p:nvPicPr>
                        <p:cNvPr id="14" name="Объект 13">
                          <a:extLst>
                            <a:ext uri="{FF2B5EF4-FFF2-40B4-BE49-F238E27FC236}">
                              <a16:creationId xmlns:a16="http://schemas.microsoft.com/office/drawing/2014/main" id="{648923DB-69D3-403C-AB9D-3424CAC32D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32960" y="17471835"/>
                          <a:ext cx="1800200" cy="90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Блок-схема: узел 81">
              <a:extLst>
                <a:ext uri="{FF2B5EF4-FFF2-40B4-BE49-F238E27FC236}">
                  <a16:creationId xmlns:a16="http://schemas.microsoft.com/office/drawing/2014/main" id="{FF29A882-7E80-485C-A392-43875BA4A133}"/>
                </a:ext>
              </a:extLst>
            </p:cNvPr>
            <p:cNvSpPr/>
            <p:nvPr/>
          </p:nvSpPr>
          <p:spPr>
            <a:xfrm>
              <a:off x="9537870" y="17880952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id="{2F991B70-314E-4EAF-A09E-AC63C8D2B704}"/>
                </a:ext>
              </a:extLst>
            </p:cNvPr>
            <p:cNvSpPr/>
            <p:nvPr/>
          </p:nvSpPr>
          <p:spPr>
            <a:xfrm>
              <a:off x="10079502" y="18746202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:a16="http://schemas.microsoft.com/office/drawing/2014/main" id="{CCB32DB1-A07B-4316-9807-68A1D1AD2184}"/>
                </a:ext>
              </a:extLst>
            </p:cNvPr>
            <p:cNvSpPr/>
            <p:nvPr/>
          </p:nvSpPr>
          <p:spPr>
            <a:xfrm>
              <a:off x="10412990" y="17650057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5" name="Блок-схема: узел 84">
              <a:extLst>
                <a:ext uri="{FF2B5EF4-FFF2-40B4-BE49-F238E27FC236}">
                  <a16:creationId xmlns:a16="http://schemas.microsoft.com/office/drawing/2014/main" id="{003B60A7-3B97-4B2F-897E-DBAF19588E90}"/>
                </a:ext>
              </a:extLst>
            </p:cNvPr>
            <p:cNvSpPr/>
            <p:nvPr/>
          </p:nvSpPr>
          <p:spPr>
            <a:xfrm>
              <a:off x="11288108" y="17969653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6" name="Блок-схема: узел 85">
              <a:extLst>
                <a:ext uri="{FF2B5EF4-FFF2-40B4-BE49-F238E27FC236}">
                  <a16:creationId xmlns:a16="http://schemas.microsoft.com/office/drawing/2014/main" id="{F8B6DE42-6FCC-4420-B4A0-E6443C39EC37}"/>
                </a:ext>
              </a:extLst>
            </p:cNvPr>
            <p:cNvSpPr/>
            <p:nvPr/>
          </p:nvSpPr>
          <p:spPr>
            <a:xfrm>
              <a:off x="11044342" y="18482675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id="{82D0E61E-67CA-4382-8767-4E0426ACDFDA}"/>
                </a:ext>
              </a:extLst>
            </p:cNvPr>
            <p:cNvSpPr/>
            <p:nvPr/>
          </p:nvSpPr>
          <p:spPr>
            <a:xfrm>
              <a:off x="11773522" y="17969653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:a16="http://schemas.microsoft.com/office/drawing/2014/main" id="{CAA0B733-F4AB-48B9-8BC5-45FDB9FD8994}"/>
                </a:ext>
              </a:extLst>
            </p:cNvPr>
            <p:cNvSpPr/>
            <p:nvPr/>
          </p:nvSpPr>
          <p:spPr>
            <a:xfrm>
              <a:off x="11566834" y="18455809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9" name="Блок-схема: узел 88">
              <a:extLst>
                <a:ext uri="{FF2B5EF4-FFF2-40B4-BE49-F238E27FC236}">
                  <a16:creationId xmlns:a16="http://schemas.microsoft.com/office/drawing/2014/main" id="{F968844D-43DC-4D2F-BF3B-3E8A261A853F}"/>
                </a:ext>
              </a:extLst>
            </p:cNvPr>
            <p:cNvSpPr/>
            <p:nvPr/>
          </p:nvSpPr>
          <p:spPr>
            <a:xfrm>
              <a:off x="11327303" y="18873578"/>
              <a:ext cx="576064" cy="648072"/>
            </a:xfrm>
            <a:prstGeom prst="flowChartConnector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90" name="Прямая со стрелкой 89">
              <a:extLst>
                <a:ext uri="{FF2B5EF4-FFF2-40B4-BE49-F238E27FC236}">
                  <a16:creationId xmlns:a16="http://schemas.microsoft.com/office/drawing/2014/main" id="{CC05E721-506F-462F-BE8E-FFFB3829F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29795" y="19086143"/>
              <a:ext cx="953753" cy="1272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11AC082-DA5C-49CD-BCA5-9FB9F2CB5961}"/>
                </a:ext>
              </a:extLst>
            </p:cNvPr>
            <p:cNvSpPr txBox="1"/>
            <p:nvPr/>
          </p:nvSpPr>
          <p:spPr>
            <a:xfrm>
              <a:off x="10943693" y="20327097"/>
              <a:ext cx="2020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EB9E87BB-2CB8-40BC-94A0-4F918FEF8EC0}"/>
                </a:ext>
              </a:extLst>
            </p:cNvPr>
            <p:cNvCxnSpPr>
              <a:cxnSpLocks/>
              <a:endCxn id="67" idx="7"/>
            </p:cNvCxnSpPr>
            <p:nvPr/>
          </p:nvCxnSpPr>
          <p:spPr>
            <a:xfrm flipH="1">
              <a:off x="12349118" y="17587050"/>
              <a:ext cx="831997" cy="372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61242EB-267A-4017-9B1F-CF236A1BD6C3}"/>
                </a:ext>
              </a:extLst>
            </p:cNvPr>
            <p:cNvSpPr txBox="1"/>
            <p:nvPr/>
          </p:nvSpPr>
          <p:spPr>
            <a:xfrm>
              <a:off x="12594172" y="17835459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ПАНИ</a:t>
              </a:r>
            </a:p>
          </p:txBody>
        </p:sp>
        <p:graphicFrame>
          <p:nvGraphicFramePr>
            <p:cNvPr id="94" name="Объект 93">
              <a:extLst>
                <a:ext uri="{FF2B5EF4-FFF2-40B4-BE49-F238E27FC236}">
                  <a16:creationId xmlns:a16="http://schemas.microsoft.com/office/drawing/2014/main" id="{95D95FC1-EC6D-49C2-9758-1CC2F3661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303710"/>
                </p:ext>
              </p:extLst>
            </p:nvPr>
          </p:nvGraphicFramePr>
          <p:xfrm>
            <a:off x="12176505" y="16791151"/>
            <a:ext cx="1370160" cy="590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" name="Document" r:id="rId11" imgW="2610000" imgH="1123920" progId="ChemWindow.Document">
                    <p:embed/>
                  </p:oleObj>
                </mc:Choice>
                <mc:Fallback>
                  <p:oleObj name="Document" r:id="rId11" imgW="2610000" imgH="1123920" progId="ChemWindow.Document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F01FB5BA-5740-4804-AB0D-1A5B7FEA03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176505" y="16791151"/>
                          <a:ext cx="1370160" cy="590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5099FC6D-9843-424A-9870-EB0DFB6E44B1}"/>
                </a:ext>
              </a:extLst>
            </p:cNvPr>
            <p:cNvSpPr/>
            <p:nvPr/>
          </p:nvSpPr>
          <p:spPr>
            <a:xfrm>
              <a:off x="12056956" y="19484584"/>
              <a:ext cx="2099933" cy="908512"/>
            </a:xfrm>
            <a:prstGeom prst="ellips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6" name="Объект 95">
              <a:extLst>
                <a:ext uri="{FF2B5EF4-FFF2-40B4-BE49-F238E27FC236}">
                  <a16:creationId xmlns:a16="http://schemas.microsoft.com/office/drawing/2014/main" id="{B69D2BC4-7D5B-4012-815A-8CA5BB4B59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7658849"/>
                </p:ext>
              </p:extLst>
            </p:nvPr>
          </p:nvGraphicFramePr>
          <p:xfrm>
            <a:off x="12421843" y="19622097"/>
            <a:ext cx="1370160" cy="590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" name="Document" r:id="rId13" imgW="2610000" imgH="1123920" progId="ChemWindow.Document">
                    <p:embed/>
                  </p:oleObj>
                </mc:Choice>
                <mc:Fallback>
                  <p:oleObj name="Document" r:id="rId13" imgW="2610000" imgH="1123920" progId="ChemWindow.Document">
                    <p:embed/>
                    <p:pic>
                      <p:nvPicPr>
                        <p:cNvPr id="44" name="Объект 43">
                          <a:extLst>
                            <a:ext uri="{FF2B5EF4-FFF2-40B4-BE49-F238E27FC236}">
                              <a16:creationId xmlns:a16="http://schemas.microsoft.com/office/drawing/2014/main" id="{45E5FEBE-27C9-47F7-8068-C55E374C52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21843" y="19622097"/>
                          <a:ext cx="1370160" cy="590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0DE7875E-3004-4428-B65C-8DDEBF6BA92C}"/>
                </a:ext>
              </a:extLst>
            </p:cNvPr>
            <p:cNvSpPr/>
            <p:nvPr/>
          </p:nvSpPr>
          <p:spPr>
            <a:xfrm>
              <a:off x="8593467" y="19835059"/>
              <a:ext cx="2099933" cy="908512"/>
            </a:xfrm>
            <a:prstGeom prst="ellips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8" name="Объект 97">
              <a:extLst>
                <a:ext uri="{FF2B5EF4-FFF2-40B4-BE49-F238E27FC236}">
                  <a16:creationId xmlns:a16="http://schemas.microsoft.com/office/drawing/2014/main" id="{EF039E7C-58B2-4A8B-AFF8-CD1259C06B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9254315"/>
                </p:ext>
              </p:extLst>
            </p:nvPr>
          </p:nvGraphicFramePr>
          <p:xfrm>
            <a:off x="8958354" y="19972572"/>
            <a:ext cx="1370160" cy="590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" name="Document" r:id="rId14" imgW="2610000" imgH="1123920" progId="ChemWindow.Document">
                    <p:embed/>
                  </p:oleObj>
                </mc:Choice>
                <mc:Fallback>
                  <p:oleObj name="Document" r:id="rId14" imgW="2610000" imgH="1123920" progId="ChemWindow.Document">
                    <p:embed/>
                    <p:pic>
                      <p:nvPicPr>
                        <p:cNvPr id="46" name="Объект 45">
                          <a:extLst>
                            <a:ext uri="{FF2B5EF4-FFF2-40B4-BE49-F238E27FC236}">
                              <a16:creationId xmlns:a16="http://schemas.microsoft.com/office/drawing/2014/main" id="{80C73CE0-7FDE-4EB8-82AA-173B52A129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958354" y="19972572"/>
                          <a:ext cx="1370160" cy="590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695CB31B-0C22-4F13-8FDD-68988688A391}"/>
                </a:ext>
              </a:extLst>
            </p:cNvPr>
            <p:cNvSpPr/>
            <p:nvPr/>
          </p:nvSpPr>
          <p:spPr>
            <a:xfrm>
              <a:off x="8809233" y="16589801"/>
              <a:ext cx="2099933" cy="908512"/>
            </a:xfrm>
            <a:prstGeom prst="ellips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0" name="Объект 99">
              <a:extLst>
                <a:ext uri="{FF2B5EF4-FFF2-40B4-BE49-F238E27FC236}">
                  <a16:creationId xmlns:a16="http://schemas.microsoft.com/office/drawing/2014/main" id="{6EA93010-556C-4B0A-AE11-A640406D32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960039"/>
                </p:ext>
              </p:extLst>
            </p:nvPr>
          </p:nvGraphicFramePr>
          <p:xfrm>
            <a:off x="9174120" y="16727314"/>
            <a:ext cx="1370160" cy="590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" name="Document" r:id="rId15" imgW="2610000" imgH="1123920" progId="ChemWindow.Document">
                    <p:embed/>
                  </p:oleObj>
                </mc:Choice>
                <mc:Fallback>
                  <p:oleObj name="Document" r:id="rId15" imgW="2610000" imgH="1123920" progId="ChemWindow.Document">
                    <p:embed/>
                    <p:pic>
                      <p:nvPicPr>
                        <p:cNvPr id="49" name="Объект 48">
                          <a:extLst>
                            <a:ext uri="{FF2B5EF4-FFF2-40B4-BE49-F238E27FC236}">
                              <a16:creationId xmlns:a16="http://schemas.microsoft.com/office/drawing/2014/main" id="{ADFA5AB3-F381-42C9-AEF8-F86E683DB9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174120" y="16727314"/>
                          <a:ext cx="1370160" cy="590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74E39086-BED5-48BA-A6D0-0CE29326FB44}"/>
                </a:ext>
              </a:extLst>
            </p:cNvPr>
            <p:cNvCxnSpPr/>
            <p:nvPr/>
          </p:nvCxnSpPr>
          <p:spPr>
            <a:xfrm flipV="1">
              <a:off x="3923937" y="19225232"/>
              <a:ext cx="410335" cy="986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06B5F35-B017-41FD-B1D7-DA840725EC3B}"/>
                </a:ext>
              </a:extLst>
            </p:cNvPr>
            <p:cNvSpPr txBox="1"/>
            <p:nvPr/>
          </p:nvSpPr>
          <p:spPr>
            <a:xfrm>
              <a:off x="3439195" y="2021550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МНЧ</a:t>
              </a:r>
            </a:p>
          </p:txBody>
        </p:sp>
      </p:grpSp>
      <p:pic>
        <p:nvPicPr>
          <p:cNvPr id="1356" name="Picture 332">
            <a:extLst>
              <a:ext uri="{FF2B5EF4-FFF2-40B4-BE49-F238E27FC236}">
                <a16:creationId xmlns:a16="http://schemas.microsoft.com/office/drawing/2014/main" id="{0064604E-D0B3-4A74-8D20-54126991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45" y="23348155"/>
            <a:ext cx="3953289" cy="2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44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235</Words>
  <Application>Microsoft Office PowerPoint</Application>
  <PresentationFormat>Произвольный</PresentationFormat>
  <Paragraphs>36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Document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условий реакции Сузуки на поведение палладий содержащего полимерного катализатора</dc:title>
  <dc:creator>Кристина</dc:creator>
  <cp:lastModifiedBy>Кристина Шкерина</cp:lastModifiedBy>
  <cp:revision>103</cp:revision>
  <dcterms:created xsi:type="dcterms:W3CDTF">2019-03-19T12:42:19Z</dcterms:created>
  <dcterms:modified xsi:type="dcterms:W3CDTF">2022-03-23T15:10:20Z</dcterms:modified>
</cp:coreProperties>
</file>