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A5E1-8805-405F-B739-55DFAA03EAA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3A9F-1E77-4E4D-8140-67842F1C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9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FA8A0F-3C21-4EC7-9D75-00BC36053486}" type="datetime1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2EA6-D3A4-4AFE-939F-5D4072C824D0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E579-C656-4C40-ACAD-F5FDA7DD936D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5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4FCE-2AF1-44D6-8002-E2D43FBAB924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352C-3BF1-44D7-A97C-DB4A09939404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5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FA9A-4D75-4B1C-A019-849EC1E9EBEA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5FD-8B0C-4A81-8DDC-1A49DCABFC09}" type="datetime1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4F7-A5FE-449F-A86B-182B76583827}" type="datetime1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2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ED19-79AD-4E8B-9A95-CBCCE0C51DA2}" type="datetime1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6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8BAF-D53A-4A70-919A-5BB52D2E4465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9385AB5-BEC0-4128-8734-B5B30974D802}" type="datetime1">
              <a:rPr lang="ru-RU" smtClean="0"/>
              <a:t>26.03.2022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0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F273266-CCD4-46C0-BFE6-52F176510DA9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465894A-4904-44F3-8EFD-27909BB4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249" y="2024743"/>
            <a:ext cx="10010151" cy="199480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637"/>
              </a:spcAft>
            </a:pPr>
            <a:r>
              <a:rPr lang="ru-RU" sz="3265" b="1" dirty="0">
                <a:solidFill>
                  <a:schemeClr val="tx1"/>
                </a:solidFill>
                <a:ea typeface="Calibri" panose="020F0502020204030204" pitchFamily="34" charset="0"/>
              </a:rPr>
              <a:t>ЭНЕРГИЯ ГРУПП ТРАНС-ИЗОМЕРОВ МЕТИЛОВОГО КРАСНОГО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8791" y="4572023"/>
            <a:ext cx="6911911" cy="1090955"/>
          </a:xfrm>
        </p:spPr>
        <p:txBody>
          <a:bodyPr>
            <a:normAutofit/>
          </a:bodyPr>
          <a:lstStyle/>
          <a:p>
            <a:pPr algn="ctr"/>
            <a:r>
              <a:rPr lang="ru-RU" sz="3265" i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Щенухина А.С</a:t>
            </a:r>
            <a:r>
              <a:rPr lang="ru-RU" sz="3265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65" dirty="0"/>
          </a:p>
        </p:txBody>
      </p:sp>
      <p:sp>
        <p:nvSpPr>
          <p:cNvPr id="5" name="TextBox 4"/>
          <p:cNvSpPr txBox="1"/>
          <p:nvPr/>
        </p:nvSpPr>
        <p:spPr>
          <a:xfrm>
            <a:off x="4268418" y="900514"/>
            <a:ext cx="5930322" cy="9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9" dirty="0"/>
              <a:t>XXVIII </a:t>
            </a:r>
            <a:r>
              <a:rPr lang="ru-RU" sz="1909" dirty="0"/>
              <a:t>Каргинские чтения 20</a:t>
            </a:r>
            <a:r>
              <a:rPr lang="en-US" sz="1909" dirty="0"/>
              <a:t>22</a:t>
            </a:r>
            <a:endParaRPr lang="ru-RU" sz="1909" dirty="0"/>
          </a:p>
          <a:p>
            <a:r>
              <a:rPr lang="ru-RU" sz="1909" dirty="0"/>
              <a:t>Всероссийская научно-техническая конференция молодых ученых «Физика, химия и новые технологии»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8241" y="5029215"/>
            <a:ext cx="2194935" cy="126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9" i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Русакова Н.П., </a:t>
            </a:r>
            <a:r>
              <a:rPr lang="ru-RU" sz="1909" i="1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Туровцев</a:t>
            </a:r>
            <a:r>
              <a:rPr lang="ru-RU" sz="1909" i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В.В.</a:t>
            </a:r>
          </a:p>
          <a:p>
            <a:endParaRPr lang="ru-RU" sz="1909" dirty="0"/>
          </a:p>
          <a:p>
            <a:endParaRPr lang="ru-RU" sz="190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E7E9D-D12E-46D2-A000-966461260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1129642"/>
            <a:ext cx="1688425" cy="16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24A87-BCDC-4C66-8728-0AC328D0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825" y="-97354"/>
            <a:ext cx="10772775" cy="165819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</a:schemeClr>
                </a:solidFill>
              </a:rPr>
              <a:t>Актуальность и применение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A02F13-B9F3-4B28-B5EF-E73ADB3D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380" y="5777865"/>
            <a:ext cx="761619" cy="1044801"/>
          </a:xfrm>
        </p:spPr>
        <p:txBody>
          <a:bodyPr/>
          <a:lstStyle/>
          <a:p>
            <a:fld id="{D465894A-4904-44F3-8EFD-27909BB4114D}" type="slidenum">
              <a:rPr lang="ru-RU" sz="4800" smtClean="0">
                <a:solidFill>
                  <a:schemeClr val="tx1">
                    <a:alpha val="45000"/>
                  </a:schemeClr>
                </a:solidFill>
              </a:rPr>
              <a:t>2</a:t>
            </a:fld>
            <a:endParaRPr lang="ru-RU" sz="6000" dirty="0">
              <a:solidFill>
                <a:schemeClr val="tx1">
                  <a:alpha val="4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C0DA3-1727-4825-9462-4716A451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" y="3616282"/>
            <a:ext cx="3374928" cy="2250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14ADFD-C9F9-415E-94B7-AAE5A7A6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25" y="4555999"/>
            <a:ext cx="3487776" cy="2266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DB9B54-6C65-4045-A375-82D28248D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765" y="1495108"/>
            <a:ext cx="3957873" cy="2121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A7647C-64A2-4873-AE5B-F95EBA2E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723"/>
                    </a14:imgEffect>
                    <a14:imgEffect>
                      <a14:saturation sat="1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364" y="1935408"/>
            <a:ext cx="5814060" cy="33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F7A4-6F1F-4814-85FD-6D487FDF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7" y="7283"/>
            <a:ext cx="10772775" cy="165819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</a:schemeClr>
                </a:solidFill>
              </a:rPr>
              <a:t>Объекты сравнения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78AFDE-47AD-4646-AEB0-B4FF487F2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18956" r="26530" b="11944"/>
          <a:stretch/>
        </p:blipFill>
        <p:spPr bwMode="auto">
          <a:xfrm>
            <a:off x="437483" y="1807535"/>
            <a:ext cx="5852133" cy="415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A3B79-EFB5-4302-B80E-E34147439B01}"/>
              </a:ext>
            </a:extLst>
          </p:cNvPr>
          <p:cNvSpPr txBox="1"/>
          <p:nvPr/>
        </p:nvSpPr>
        <p:spPr>
          <a:xfrm>
            <a:off x="793998" y="6117757"/>
            <a:ext cx="565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effectLst/>
                <a:ea typeface="Calibri" panose="020F0502020204030204" pitchFamily="34" charset="0"/>
              </a:rPr>
              <a:t> Транс-формы метилового красного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2D97E-7E30-45C2-90C7-6C4022031B92}"/>
              </a:ext>
            </a:extLst>
          </p:cNvPr>
          <p:cNvSpPr txBox="1"/>
          <p:nvPr/>
        </p:nvSpPr>
        <p:spPr>
          <a:xfrm>
            <a:off x="7014160" y="422143"/>
            <a:ext cx="5139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90000"/>
                  </a:schemeClr>
                </a:solidFill>
                <a:latin typeface="+mj-lt"/>
              </a:rPr>
              <a:t>Методы изучения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3CBAA-6ADB-459C-A1EC-F712C202CA77}"/>
              </a:ext>
            </a:extLst>
          </p:cNvPr>
          <p:cNvSpPr txBox="1"/>
          <p:nvPr/>
        </p:nvSpPr>
        <p:spPr>
          <a:xfrm>
            <a:off x="6728746" y="1395194"/>
            <a:ext cx="556769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500" dirty="0"/>
              <a:t>Оптимизация геометрии - программа </a:t>
            </a:r>
            <a:r>
              <a:rPr lang="en-US" sz="2500" dirty="0"/>
              <a:t>Gaussian</a:t>
            </a:r>
            <a:r>
              <a:rPr lang="ru-RU" sz="2500" dirty="0"/>
              <a:t>, метод </a:t>
            </a:r>
            <a:r>
              <a:rPr lang="en-US" sz="2500" dirty="0"/>
              <a:t>B3LYP.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dirty="0"/>
              <a:t>Расчёт электронных энергий групп – теория </a:t>
            </a:r>
            <a:r>
              <a:rPr lang="en-US" sz="2500" dirty="0"/>
              <a:t>QTAIM</a:t>
            </a:r>
            <a:r>
              <a:rPr lang="ru-RU" sz="2500" dirty="0"/>
              <a:t>, программа</a:t>
            </a:r>
            <a:r>
              <a:rPr lang="en-US" sz="2500" dirty="0"/>
              <a:t> AIMALL.</a:t>
            </a:r>
            <a:endParaRPr lang="ru-RU" sz="250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2498FCF4-7E61-417C-8787-D5F8B842C30C}"/>
              </a:ext>
            </a:extLst>
          </p:cNvPr>
          <p:cNvSpPr txBox="1">
            <a:spLocks/>
          </p:cNvSpPr>
          <p:nvPr/>
        </p:nvSpPr>
        <p:spPr>
          <a:xfrm>
            <a:off x="11430380" y="5777865"/>
            <a:ext cx="761619" cy="104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65894A-4904-44F3-8EFD-27909BB4114D}" type="slidenum">
              <a:rPr lang="ru-RU" sz="4800" smtClean="0">
                <a:solidFill>
                  <a:schemeClr val="tx1">
                    <a:alpha val="45000"/>
                  </a:schemeClr>
                </a:solidFill>
              </a:rPr>
              <a:pPr/>
              <a:t>3</a:t>
            </a:fld>
            <a:endParaRPr lang="ru-RU" sz="4800" dirty="0">
              <a:solidFill>
                <a:schemeClr val="tx1">
                  <a:alpha val="4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EF97BA-F429-4889-A76C-E5E8727AE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63" y="3428999"/>
            <a:ext cx="4448901" cy="29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BC04B-FFAB-4DD5-B1B9-99B635F8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018" y="612"/>
            <a:ext cx="5549032" cy="148127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</a:schemeClr>
                </a:solidFill>
              </a:rPr>
              <a:t>Энергия групп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35008D6-C9A9-4A46-8C04-1BA3E9FEE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499326"/>
              </p:ext>
            </p:extLst>
          </p:nvPr>
        </p:nvGraphicFramePr>
        <p:xfrm>
          <a:off x="252001" y="2461434"/>
          <a:ext cx="7472776" cy="3910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748">
                  <a:extLst>
                    <a:ext uri="{9D8B030D-6E8A-4147-A177-3AD203B41FA5}">
                      <a16:colId xmlns:a16="http://schemas.microsoft.com/office/drawing/2014/main" val="926001515"/>
                    </a:ext>
                  </a:extLst>
                </a:gridCol>
                <a:gridCol w="971460">
                  <a:extLst>
                    <a:ext uri="{9D8B030D-6E8A-4147-A177-3AD203B41FA5}">
                      <a16:colId xmlns:a16="http://schemas.microsoft.com/office/drawing/2014/main" val="133630157"/>
                    </a:ext>
                  </a:extLst>
                </a:gridCol>
                <a:gridCol w="715893">
                  <a:extLst>
                    <a:ext uri="{9D8B030D-6E8A-4147-A177-3AD203B41FA5}">
                      <a16:colId xmlns:a16="http://schemas.microsoft.com/office/drawing/2014/main" val="2231508013"/>
                    </a:ext>
                  </a:extLst>
                </a:gridCol>
                <a:gridCol w="715893">
                  <a:extLst>
                    <a:ext uri="{9D8B030D-6E8A-4147-A177-3AD203B41FA5}">
                      <a16:colId xmlns:a16="http://schemas.microsoft.com/office/drawing/2014/main" val="2474482350"/>
                    </a:ext>
                  </a:extLst>
                </a:gridCol>
                <a:gridCol w="715893">
                  <a:extLst>
                    <a:ext uri="{9D8B030D-6E8A-4147-A177-3AD203B41FA5}">
                      <a16:colId xmlns:a16="http://schemas.microsoft.com/office/drawing/2014/main" val="2668320623"/>
                    </a:ext>
                  </a:extLst>
                </a:gridCol>
                <a:gridCol w="850401">
                  <a:extLst>
                    <a:ext uri="{9D8B030D-6E8A-4147-A177-3AD203B41FA5}">
                      <a16:colId xmlns:a16="http://schemas.microsoft.com/office/drawing/2014/main" val="1427701419"/>
                    </a:ext>
                  </a:extLst>
                </a:gridCol>
                <a:gridCol w="850401">
                  <a:extLst>
                    <a:ext uri="{9D8B030D-6E8A-4147-A177-3AD203B41FA5}">
                      <a16:colId xmlns:a16="http://schemas.microsoft.com/office/drawing/2014/main" val="1737971203"/>
                    </a:ext>
                  </a:extLst>
                </a:gridCol>
                <a:gridCol w="611273">
                  <a:extLst>
                    <a:ext uri="{9D8B030D-6E8A-4147-A177-3AD203B41FA5}">
                      <a16:colId xmlns:a16="http://schemas.microsoft.com/office/drawing/2014/main" val="1219276265"/>
                    </a:ext>
                  </a:extLst>
                </a:gridCol>
                <a:gridCol w="850401">
                  <a:extLst>
                    <a:ext uri="{9D8B030D-6E8A-4147-A177-3AD203B41FA5}">
                      <a16:colId xmlns:a16="http://schemas.microsoft.com/office/drawing/2014/main" val="2876441687"/>
                    </a:ext>
                  </a:extLst>
                </a:gridCol>
                <a:gridCol w="847413">
                  <a:extLst>
                    <a:ext uri="{9D8B030D-6E8A-4147-A177-3AD203B41FA5}">
                      <a16:colId xmlns:a16="http://schemas.microsoft.com/office/drawing/2014/main" val="1783004483"/>
                    </a:ext>
                  </a:extLst>
                </a:gridCol>
              </a:tblGrid>
              <a:tr h="441379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COOH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1C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2CH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3CH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4CH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5CH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6C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2N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745423"/>
                  </a:ext>
                </a:extLst>
              </a:tr>
              <a:tr h="5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00359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13991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-60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2720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7C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8CH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9CH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10C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11CH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12CH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3N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1CH</a:t>
                      </a:r>
                      <a:r>
                        <a:rPr lang="ru-RU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2CH</a:t>
                      </a:r>
                      <a:r>
                        <a:rPr lang="ru-RU" sz="2400" b="1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40292"/>
                  </a:ext>
                </a:extLst>
              </a:tr>
              <a:tr h="511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710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020848"/>
                  </a:ext>
                </a:extLst>
              </a:tr>
              <a:tr h="479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690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507271"/>
                  </a:ext>
                </a:extLst>
              </a:tr>
              <a:tr h="492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470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690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9246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CD6888-FAE2-4754-B14F-0E68AAEC8BE5}"/>
              </a:ext>
            </a:extLst>
          </p:cNvPr>
          <p:cNvSpPr txBox="1"/>
          <p:nvPr/>
        </p:nvSpPr>
        <p:spPr>
          <a:xfrm>
            <a:off x="454611" y="1446997"/>
            <a:ext cx="7134227" cy="88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ea typeface="Calibri" panose="020F0502020204030204" pitchFamily="34" charset="0"/>
              </a:rPr>
              <a:t>Относительные энергии групп* Δ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E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(</a:t>
            </a:r>
            <a:r>
              <a:rPr lang="en-US" sz="2400" i="1" dirty="0">
                <a:effectLst/>
                <a:ea typeface="Calibri" panose="020F0502020204030204" pitchFamily="34" charset="0"/>
              </a:rPr>
              <a:t>R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) изомеров метилового красного, в кДж/моль</a:t>
            </a:r>
            <a:endParaRPr lang="ru-RU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A6006EE-5989-4D0A-8DC3-3F2C3274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380" y="5777865"/>
            <a:ext cx="761619" cy="1044801"/>
          </a:xfrm>
        </p:spPr>
        <p:txBody>
          <a:bodyPr/>
          <a:lstStyle/>
          <a:p>
            <a:fld id="{D465894A-4904-44F3-8EFD-27909BB4114D}" type="slidenum">
              <a:rPr lang="ru-RU" sz="4800" smtClean="0">
                <a:solidFill>
                  <a:schemeClr val="tx1">
                    <a:alpha val="45000"/>
                  </a:schemeClr>
                </a:solidFill>
              </a:rPr>
              <a:t>4</a:t>
            </a:fld>
            <a:endParaRPr lang="ru-RU" sz="6000" dirty="0">
              <a:solidFill>
                <a:schemeClr val="tx1">
                  <a:alpha val="45000"/>
                </a:schemeClr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E973A98B-324F-4BE2-99A7-EF5C5CF2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18956" r="26530" b="11944"/>
          <a:stretch/>
        </p:blipFill>
        <p:spPr bwMode="auto">
          <a:xfrm>
            <a:off x="7969276" y="3008571"/>
            <a:ext cx="4121065" cy="292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10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5FC8F-3F9E-4862-855E-1B42DFEA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654" y="0"/>
            <a:ext cx="5678339" cy="158512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F34D2-7A33-4A85-AEF0-518C7B8E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80" y="2130220"/>
            <a:ext cx="10348120" cy="417004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cs typeface="Times New Roman" panose="02020603050405020304" pitchFamily="18" charset="0"/>
              </a:rPr>
              <a:t>Атом углерода, связанный с группой </a:t>
            </a:r>
            <a:r>
              <a:rPr lang="en-US" sz="2800" dirty="0">
                <a:cs typeface="Times New Roman" panose="02020603050405020304" pitchFamily="18" charset="0"/>
              </a:rPr>
              <a:t>COOH</a:t>
            </a:r>
            <a:r>
              <a:rPr lang="ru-RU" sz="2800" dirty="0">
                <a:cs typeface="Times New Roman" panose="02020603050405020304" pitchFamily="18" charset="0"/>
              </a:rPr>
              <a:t>, наиболее стабильный во всех трёх </a:t>
            </a:r>
            <a:r>
              <a:rPr lang="ru-RU" sz="2800" dirty="0" err="1">
                <a:cs typeface="Times New Roman" panose="02020603050405020304" pitchFamily="18" charset="0"/>
              </a:rPr>
              <a:t>конформерах</a:t>
            </a:r>
            <a:r>
              <a:rPr lang="ru-RU" sz="2800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cs typeface="Times New Roman" panose="02020603050405020304" pitchFamily="18" charset="0"/>
              </a:rPr>
              <a:t>При переходе от формы 1 к структуре 3 увеличивается дестабилизация атомов азота (возрастает энергия группы </a:t>
            </a:r>
            <a:r>
              <a:rPr lang="en-US" sz="2800" dirty="0">
                <a:cs typeface="Times New Roman" panose="02020603050405020304" pitchFamily="18" charset="0"/>
              </a:rPr>
              <a:t>–N=N-)</a:t>
            </a:r>
            <a:r>
              <a:rPr lang="ru-RU" sz="2800" dirty="0">
                <a:cs typeface="Times New Roman" panose="02020603050405020304" pitchFamily="18" charset="0"/>
              </a:rPr>
              <a:t> и происходит стабилизация группы </a:t>
            </a:r>
            <a:r>
              <a:rPr lang="en-US" sz="2800" dirty="0">
                <a:cs typeface="Times New Roman" panose="02020603050405020304" pitchFamily="18" charset="0"/>
              </a:rPr>
              <a:t>COOH </a:t>
            </a:r>
            <a:r>
              <a:rPr lang="ru-RU" sz="2800" dirty="0">
                <a:cs typeface="Times New Roman" panose="02020603050405020304" pitchFamily="18" charset="0"/>
              </a:rPr>
              <a:t>(энергия группы уменьшается).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7437D23-2EBB-408B-8B2D-4022D6F6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380" y="5777865"/>
            <a:ext cx="761619" cy="1044801"/>
          </a:xfrm>
        </p:spPr>
        <p:txBody>
          <a:bodyPr/>
          <a:lstStyle/>
          <a:p>
            <a:fld id="{D465894A-4904-44F3-8EFD-27909BB4114D}" type="slidenum">
              <a:rPr lang="ru-RU" sz="4800" smtClean="0">
                <a:solidFill>
                  <a:schemeClr val="tx1">
                    <a:alpha val="45000"/>
                  </a:schemeClr>
                </a:solidFill>
              </a:rPr>
              <a:t>5</a:t>
            </a:fld>
            <a:endParaRPr lang="ru-RU" sz="6000" dirty="0">
              <a:solidFill>
                <a:schemeClr val="tx1">
                  <a:alpha val="4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9295F-8E09-4A40-9AD3-467312C8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184" y="2572980"/>
            <a:ext cx="7873631" cy="171203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721969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Другая 49">
      <a:dk1>
        <a:sysClr val="windowText" lastClr="000000"/>
      </a:dk1>
      <a:lt1>
        <a:srgbClr val="A1ACB9"/>
      </a:lt1>
      <a:dk2>
        <a:srgbClr val="162F33"/>
      </a:dk2>
      <a:lt2>
        <a:srgbClr val="EAF0E0"/>
      </a:lt2>
      <a:accent1>
        <a:srgbClr val="CBE9C5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194</TotalTime>
  <Words>230</Words>
  <Application>Microsoft Office PowerPoint</Application>
  <PresentationFormat>Широкоэкранный</PresentationFormat>
  <Paragraphs>99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Метрополия</vt:lpstr>
      <vt:lpstr>ЭНЕРГИЯ ГРУПП ТРАНС-ИЗОМЕРОВ МЕТИЛОВОГО КРАСНОГО</vt:lpstr>
      <vt:lpstr>Актуальность и применение </vt:lpstr>
      <vt:lpstr>Объекты сравнения</vt:lpstr>
      <vt:lpstr>Энергия групп 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ГРУПП ТРАНСИЗОМЕРОВ МЕТИЛОВОГО КРАСНОГО</dc:title>
  <dc:creator>Щенухина Алина Сергеевна</dc:creator>
  <cp:lastModifiedBy>Русакова Наталья Петровна</cp:lastModifiedBy>
  <cp:revision>11</cp:revision>
  <dcterms:created xsi:type="dcterms:W3CDTF">2022-03-24T18:24:10Z</dcterms:created>
  <dcterms:modified xsi:type="dcterms:W3CDTF">2022-03-26T18:41:25Z</dcterms:modified>
</cp:coreProperties>
</file>