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6858000" cy="9144000"/>
  <p:defaultTextStyle>
    <a:defPPr>
      <a:defRPr lang="ru-RU"/>
    </a:defPPr>
    <a:lvl1pPr marL="0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71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6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71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6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42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7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40" d="100"/>
          <a:sy n="40" d="100"/>
        </p:scale>
        <p:origin x="-1853" y="3720"/>
      </p:cViewPr>
      <p:guideLst>
        <p:guide orient="horz" pos="9537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AE684-EFD3-42AD-91B2-3FFD41A83D2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87588-3718-4D66-974E-1553C977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04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71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536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671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806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942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077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17738" y="685800"/>
            <a:ext cx="2422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7588-3718-4D66-974E-1553C9776E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4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9406425"/>
            <a:ext cx="18178780" cy="64905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1212610"/>
            <a:ext cx="4812030" cy="2583610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1" y="1212610"/>
            <a:ext cx="14079643" cy="258361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19457695"/>
            <a:ext cx="18178780" cy="601393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9341" y="7065334"/>
            <a:ext cx="9445837" cy="19983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871624" y="7065334"/>
            <a:ext cx="9445837" cy="19983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1" y="6777950"/>
            <a:ext cx="9449551" cy="28247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69341" y="9602677"/>
            <a:ext cx="9449551" cy="174460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199" y="6777950"/>
            <a:ext cx="9453263" cy="28247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864199" y="9602677"/>
            <a:ext cx="9453263" cy="174460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1646" y="1205598"/>
            <a:ext cx="11955815" cy="25843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1" y="6336372"/>
            <a:ext cx="7036110" cy="207123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7065334"/>
            <a:ext cx="19248120" cy="19983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1" y="28065058"/>
            <a:ext cx="4990253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28065058"/>
            <a:ext cx="6772487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8" y="28065058"/>
            <a:ext cx="4990253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8664" y="58922"/>
            <a:ext cx="15625735" cy="2944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95181" tIns="147590" rIns="295181" bIns="147590" rtlCol="0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Шамарина</a:t>
            </a: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К.А.</a:t>
            </a:r>
            <a:endParaRPr 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Научный руководитель: доцент, к.х.н., </a:t>
            </a:r>
            <a:r>
              <a:rPr lang="ru-RU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Веролайнен</a:t>
            </a: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Н.В</a:t>
            </a:r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Научный консультант: доцент, к.ф.-м.н., Кузнецова Ю.В.</a:t>
            </a:r>
            <a:endParaRPr lang="ru-RU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Тверской Государственный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Университет, г. Тверь</a:t>
            </a:r>
          </a:p>
          <a:p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Кафедра органической и биоорганической химии</a:t>
            </a:r>
            <a:endParaRPr lang="ru-RU" sz="28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3716200" y="2514924"/>
            <a:ext cx="17670600" cy="97787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95181" tIns="147590" rIns="295181" bIns="147590">
            <a:noAutofit/>
          </a:bodyPr>
          <a:lstStyle>
            <a:lvl1pPr algn="ctr" defTabSz="91430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ИССЛЕДОВАНИЕ МОДУЛЯ УПРУГОСТИ ПОЛИМЕРА НА УСТАНОВКЕ </a:t>
            </a:r>
            <a:r>
              <a:rPr lang="ru-RU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СКАНИРУЮЩЕГО ЗОНДОВОГО МИКРОСКОПА</a:t>
            </a:r>
            <a:r>
              <a:rPr lang="ru-RU" sz="10300" b="1" dirty="0">
                <a:solidFill>
                  <a:srgbClr val="002060"/>
                </a:solidFill>
              </a:rPr>
              <a:t/>
            </a:r>
            <a:br>
              <a:rPr lang="ru-RU" sz="10300" b="1" dirty="0">
                <a:solidFill>
                  <a:srgbClr val="002060"/>
                </a:solidFill>
              </a:rPr>
            </a:br>
            <a:endParaRPr lang="ru-RU" sz="10300" b="1" dirty="0">
              <a:solidFill>
                <a:srgbClr val="00206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02053" y="3964393"/>
            <a:ext cx="20590165" cy="3745216"/>
          </a:xfrm>
          <a:prstGeom prst="flowChartAlternate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23162" y="3765210"/>
            <a:ext cx="20820433" cy="4143581"/>
          </a:xfrm>
          <a:prstGeom prst="flowChartAlternateProcess">
            <a:avLst/>
          </a:prstGeom>
          <a:noFill/>
        </p:spPr>
        <p:txBody>
          <a:bodyPr wrap="square" lIns="295181" tIns="147590" rIns="295181" bIns="147590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Актуальность:</a:t>
            </a:r>
            <a:endParaRPr lang="ru-RU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Развитие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современных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технологий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требует все более глубоких знаний о строении материалов и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их свойствах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на микро- и </a:t>
            </a:r>
            <a:r>
              <a:rPr lang="ru-RU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наноуровне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 Интенсивно проходят исследования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композитных материалов, в частности на основе полимеров с добавлением наполнителей.</a:t>
            </a:r>
            <a:endParaRPr lang="ru-RU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	Атомно-силовая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микроскопия является одним из наиболее современных и перспективных методов изучения морфологии и локальных свойств поверхности с высоким пространственным разрешением. В числе таких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свойств модуль упругости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– одна из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важных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характеристик, которая дает представление о подверженности деструкции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полимера, что подтверждает особую актуальность поставленной в работе цели.</a:t>
            </a:r>
            <a:endParaRPr lang="ru-RU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497" y="8071620"/>
            <a:ext cx="20047015" cy="957488"/>
          </a:xfrm>
          <a:prstGeom prst="rect">
            <a:avLst/>
          </a:prstGeom>
          <a:noFill/>
        </p:spPr>
        <p:txBody>
          <a:bodyPr wrap="square" lIns="94791" tIns="47394" rIns="94791" bIns="47394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Цель работы: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сследовать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локальный </a:t>
            </a:r>
            <a:r>
              <a:rPr lang="ru-RU" sz="2800">
                <a:solidFill>
                  <a:srgbClr val="002060"/>
                </a:solidFill>
                <a:cs typeface="Times New Roman" panose="02020603050405020304" pitchFamily="18" charset="0"/>
              </a:rPr>
              <a:t>модуль </a:t>
            </a:r>
            <a:r>
              <a:rPr lang="ru-RU" sz="2800" smtClean="0">
                <a:solidFill>
                  <a:srgbClr val="002060"/>
                </a:solidFill>
                <a:cs typeface="Times New Roman" panose="02020603050405020304" pitchFamily="18" charset="0"/>
              </a:rPr>
              <a:t>упругости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плёнок </a:t>
            </a:r>
            <a:r>
              <a:rPr lang="ru-RU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лестосила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с разным процентом наполнения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карбонильным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железом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, с помощью сканирующего зондового микроскопа.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02050" y="8071619"/>
            <a:ext cx="20590165" cy="1114311"/>
          </a:xfrm>
          <a:prstGeom prst="flowChartAlternate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91" tIns="47394" rIns="94791" bIns="47394"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02053" y="9593229"/>
            <a:ext cx="20590165" cy="4968552"/>
          </a:xfrm>
          <a:prstGeom prst="flowChartAlternate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91" tIns="47394" rIns="94791" bIns="47394"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87984" y="9794566"/>
            <a:ext cx="5528951" cy="523204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Объекты исследования: 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39" y="10704717"/>
            <a:ext cx="2391750" cy="267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92" y="10680604"/>
            <a:ext cx="4695649" cy="272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708273" y="9887458"/>
            <a:ext cx="11994239" cy="4524299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Лестосил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 — каучук </a:t>
            </a:r>
            <a:r>
              <a:rPr lang="ru-RU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силоксановый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блоксополимер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с формулой 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{[(C</a:t>
            </a:r>
            <a:r>
              <a:rPr lang="en-US" sz="2800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SiO]</a:t>
            </a:r>
            <a:r>
              <a:rPr lang="en-US" sz="2800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[C</a:t>
            </a:r>
            <a:r>
              <a:rPr lang="en-US" sz="2800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(OH)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SiO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]</a:t>
            </a:r>
            <a:r>
              <a:rPr lang="en-US" sz="2800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[(CH</a:t>
            </a:r>
            <a:r>
              <a:rPr lang="en-US" sz="2800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SiO]</a:t>
            </a:r>
            <a:r>
              <a:rPr lang="en-US" sz="2800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}</a:t>
            </a:r>
            <a:r>
              <a:rPr lang="en-US" sz="2800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n</a:t>
            </a:r>
            <a:r>
              <a:rPr lang="ru-RU" sz="2800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 ,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где а=0.3; 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b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=0.003; с=1; 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n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=130. Применяется для приготовления наполненных и ненаполненных покрытий, пригодных в интервале температур от    -60°С до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+250°С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	Композиционные плёнки получали из </a:t>
            </a:r>
            <a:r>
              <a:rPr lang="ru-RU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лестосила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и толуола. В качестве наполнителя использовали карбонильное железо, модифицированное с помощью </a:t>
            </a:r>
            <a:r>
              <a:rPr lang="ru-RU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цетилпиридиний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бромида. Применяли заливочный метод на стеклянную подложку при комнатной температуре.</a:t>
            </a:r>
          </a:p>
          <a:p>
            <a:pPr algn="just"/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4892" y="13400998"/>
            <a:ext cx="4695649" cy="830981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Рис 2.Плёнка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наполненного </a:t>
            </a:r>
            <a:r>
              <a:rPr lang="ru-RU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лестосила</a:t>
            </a:r>
            <a:endParaRPr lang="ru-RU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915" y="13350344"/>
            <a:ext cx="3355798" cy="461649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Рис 1. </a:t>
            </a:r>
            <a:r>
              <a:rPr lang="ru-RU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Лестосил</a:t>
            </a:r>
            <a:endParaRPr lang="ru-RU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23162" y="14890120"/>
            <a:ext cx="20569056" cy="8712968"/>
          </a:xfrm>
          <a:prstGeom prst="flowChartAlternate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91" tIns="47394" rIns="94791" bIns="47394" rtlCol="0" anchor="ctr"/>
          <a:lstStyle/>
          <a:p>
            <a:pPr algn="ctr"/>
            <a:endParaRPr lang="ru-RU" dirty="0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04" y="19209605"/>
            <a:ext cx="3182530" cy="365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888503" y="15075096"/>
            <a:ext cx="11449272" cy="7048067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 установке сканирующего зондового микроскопа 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Solver P47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методом атомно-силовой микроскопии получены изображения поверхности композиционных плёнок. Методом контактной силовой спектроскопии, применяя программное обеспечение установки, исследованы различные точки поверхности и получены силовые кривые полимера. 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работе применялись модель Герца (для сферы и плоскости) и скрипт 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YUNG [1].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	В ходе вычислений получены значения локального модуля Юнга в интервале:</a:t>
            </a:r>
          </a:p>
          <a:p>
            <a:pPr algn="just"/>
            <a:endParaRPr lang="ru-RU" sz="28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914335" lvl="1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2.5-3 кПа (наполнение плёнки 50%);</a:t>
            </a:r>
          </a:p>
          <a:p>
            <a:pPr marL="914335" lvl="1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4.5-4.8 кПа (наполнение плёнки 40%);</a:t>
            </a:r>
          </a:p>
          <a:p>
            <a:pPr marL="914335" lvl="1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1.2 кПа (наполнение плёнки 30%);</a:t>
            </a:r>
          </a:p>
          <a:p>
            <a:pPr marL="914335" lvl="1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1.1 кПа (наполнение плёнки 20%).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3203" y="25520580"/>
            <a:ext cx="20612401" cy="2574376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91" tIns="47394" rIns="94791" bIns="47394" rtlCol="0" anchor="ctr"/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endParaRPr lang="ru-RU" sz="32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3627" y="27453355"/>
            <a:ext cx="20047015" cy="2574376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91" tIns="47394" rIns="94791" bIns="47394"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Список литературы:</a:t>
            </a:r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73960" indent="-473960" algn="just">
              <a:buAutoNum type="arabicPeriod"/>
            </a:pP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Кузнецова Ю.В. Повышение эффективности метода контактной силовой спектроскопии атомно-силового микроскопа / Ю.В. Кузнецова // Физико-химические аспекты изучения кластеров, </a:t>
            </a:r>
            <a:r>
              <a:rPr lang="ru-RU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наноструктур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наноматериалов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 – 2021. – </a:t>
            </a:r>
            <a:r>
              <a:rPr lang="ru-RU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Вып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 13. – С. 243-249.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39" y="296186"/>
            <a:ext cx="2737780" cy="292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04" y="15187536"/>
            <a:ext cx="3182530" cy="288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94" y="19209605"/>
            <a:ext cx="3182530" cy="365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497" y="23750865"/>
            <a:ext cx="196935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Выводы: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В результате </a:t>
            </a:r>
            <a:r>
              <a:rPr lang="ru-RU" sz="2800" smtClean="0">
                <a:solidFill>
                  <a:srgbClr val="002060"/>
                </a:solidFill>
              </a:rPr>
              <a:t>проведённых </a:t>
            </a:r>
            <a:r>
              <a:rPr lang="ru-RU" sz="2800" smtClean="0">
                <a:solidFill>
                  <a:srgbClr val="002060"/>
                </a:solidFill>
              </a:rPr>
              <a:t>исследований </a:t>
            </a:r>
            <a:r>
              <a:rPr lang="ru-RU" sz="2800" dirty="0" smtClean="0">
                <a:solidFill>
                  <a:srgbClr val="002060"/>
                </a:solidFill>
              </a:rPr>
              <a:t>показано, что при максимальном наполнении плёнка становится более хрупкой и модуль Юнга уменьшается.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Наполнение плёнки 40%  от массы полимера даёт самый оптимальный результат 4.8 кПа.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Наполнение в 30% понижает модуль Юнга до 1.2 кПа, но при этом улучшаются эластичные свойства композиционного материала.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Установлено, что увеличение наполнения плёнки </a:t>
            </a:r>
            <a:r>
              <a:rPr lang="ru-RU" sz="2800" dirty="0" err="1" smtClean="0">
                <a:solidFill>
                  <a:srgbClr val="002060"/>
                </a:solidFill>
              </a:rPr>
              <a:t>лестосила</a:t>
            </a:r>
            <a:r>
              <a:rPr lang="ru-RU" sz="2800" dirty="0" smtClean="0">
                <a:solidFill>
                  <a:srgbClr val="002060"/>
                </a:solidFill>
              </a:rPr>
              <a:t> карбонильным железом от 20% до 40% влияет на увеличение модуля Юнга с 1.1-4.8 кПа.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6939" y="18060256"/>
            <a:ext cx="7046141" cy="830981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Рис 3. АСМ-изображение плёнок наполненного </a:t>
            </a:r>
            <a:r>
              <a:rPr lang="ru-RU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лестосила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(размер 1х1 мкм)</a:t>
            </a:r>
            <a:endParaRPr lang="ru-RU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54749" y="22954021"/>
            <a:ext cx="5947910" cy="461649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Рис 4. Силовая кривая подвода к образцу</a:t>
            </a:r>
            <a:endParaRPr lang="ru-RU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68" y="15187536"/>
            <a:ext cx="3143056" cy="285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1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224</Words>
  <Application>Microsoft Office PowerPoint</Application>
  <PresentationFormat>Произвольный</PresentationFormat>
  <Paragraphs>36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User</cp:lastModifiedBy>
  <cp:revision>69</cp:revision>
  <dcterms:created xsi:type="dcterms:W3CDTF">2022-03-22T06:26:45Z</dcterms:created>
  <dcterms:modified xsi:type="dcterms:W3CDTF">2022-03-25T14:01:26Z</dcterms:modified>
</cp:coreProperties>
</file>