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58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8F1B-62C8-430B-BFF3-28330A46C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0346A-4CA6-4A56-8D5C-D1F284255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D16E4-D836-4A2A-AF48-B5C3CDB2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0993-E67F-4DF1-8236-EC60B00911A2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34437-3670-4B5A-A7A0-6A3A8CE9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3DD6A-AB40-4C48-ACBC-1138A1A1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3D3B-AB49-4BDD-AC23-4AFD0A647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6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1D678-7597-45E6-A042-FAFF819EC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604A7D-9B09-49FE-BD44-8FCC7DC14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94C84-ED1F-4A6D-8A5F-4175CB37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0993-E67F-4DF1-8236-EC60B00911A2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52E0-BF66-4FCE-BA31-910A5413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93144-F210-4CAA-9A71-2E92DD24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3D3B-AB49-4BDD-AC23-4AFD0A647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9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E568B2-4998-4C63-8827-57D73A305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4C4A7-86D7-44BC-8486-41B5A5D6C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6E77F-415D-4F62-9755-595F7F9A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0993-E67F-4DF1-8236-EC60B00911A2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AD877-B99D-433F-8129-A04904185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926B3-CBCF-402E-9FC4-3C16A8F9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3D3B-AB49-4BDD-AC23-4AFD0A647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6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BA4C1-D184-475F-BA16-3153E7D7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5B016-0878-430A-8B6A-52BAD8184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AE274-1D61-4978-90B6-651C2AE14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0993-E67F-4DF1-8236-EC60B00911A2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DB336-7D4D-49CE-AAA0-DE0298FD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0A5BB-6CC9-4071-8C6C-AB6B8258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3D3B-AB49-4BDD-AC23-4AFD0A647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6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5C441-9BF6-4027-9D55-3ADCEE66C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B0533-0435-4103-B421-5D3B9FD11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D489D-D116-4911-AC09-2224EAB0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0993-E67F-4DF1-8236-EC60B00911A2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69AF6-FD06-4DC4-B089-D489C6EAC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39A45-9BFB-45F2-89A2-2DEE913EB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3D3B-AB49-4BDD-AC23-4AFD0A647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5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1B84-525A-47C1-9EC3-0F9F3394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E1C80-E3F5-4679-BFEA-B306FA3EF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DBCC4-6502-49B7-897F-EAB1FD44C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838C4-C67A-4A15-B614-78F1BE28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0993-E67F-4DF1-8236-EC60B00911A2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21E7B-31C7-42C6-B504-766EB33F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E1885-1744-4E21-BE10-0666777E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3D3B-AB49-4BDD-AC23-4AFD0A647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2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2CC99-96C9-46F5-B3A1-4B71D925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7A5E9-8364-4A86-8BBF-C531F7231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6C173-436A-4672-ABA9-3CCF85B46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7511C-3FE6-47B4-B247-5F40B5E09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03DAB-D7AA-4D87-A7C2-89707CF18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133D00-AFD8-4F1F-BBD3-20128A68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0993-E67F-4DF1-8236-EC60B00911A2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A76188-DD5C-400F-81C3-507CAC29A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C264B-7217-48BF-908D-0DF175FD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3D3B-AB49-4BDD-AC23-4AFD0A647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9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7412C-74F7-40DC-BB5B-99CA9D82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00387-2D90-4FE3-A66E-8170E285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0993-E67F-4DF1-8236-EC60B00911A2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E1DB0-539D-4A06-A361-8F43BF55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1BB28C-CCE8-4308-B569-B8380C53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3D3B-AB49-4BDD-AC23-4AFD0A647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0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E3DE6-EB40-408E-AF1E-978B3777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0993-E67F-4DF1-8236-EC60B00911A2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BC245-DDC9-4D5E-BEEC-D532606D9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51415-2E1A-4A97-962E-C7043068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3D3B-AB49-4BDD-AC23-4AFD0A647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4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7D9A-84B8-4DF1-A774-201C1732D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1058C-3E85-449F-865F-69E7C92FF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5FEB9-CE1B-4CFB-8AFC-934C46A9C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A6558-AAC4-4BCB-A5D4-2D7F2C108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0993-E67F-4DF1-8236-EC60B00911A2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E0B5F-A50E-4663-B07D-8C800EFE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3712C-16A7-4FFA-9AFC-ACB940DB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3D3B-AB49-4BDD-AC23-4AFD0A647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4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89CE-E896-4AAD-8E07-CC810AA10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21DF4-BDC8-4856-B262-95829C608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7E984-5CD3-46B9-B431-019976BEB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483A7-B12C-4917-BCAB-D45B5893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0993-E67F-4DF1-8236-EC60B00911A2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D1A0F-4FB8-45B1-AA86-6CC01C12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2D495-52E3-4560-917B-016896F56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3D3B-AB49-4BDD-AC23-4AFD0A647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1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772500-99F3-4613-AA82-97AB354EE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9F0F0-089C-4EC5-A6B3-0B26A2862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3B48F-75C6-446F-A29C-AF4F2E4CF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0993-E67F-4DF1-8236-EC60B00911A2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ADE5C-93A0-45E8-9226-795DC649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C09B2-C396-47B0-AB5F-3D85B90A4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3D3B-AB49-4BDD-AC23-4AFD0A647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19FDAB-BF16-48F1-8B65-60F805F56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59" y="1852436"/>
            <a:ext cx="6131571" cy="28070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B9A2A4-C5D7-4D95-A763-BCCA2AE85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3" y="2847955"/>
            <a:ext cx="4560180" cy="1765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8BB79E-52D6-4130-973D-330CB0B6B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42" y="318620"/>
            <a:ext cx="11185864" cy="477837"/>
          </a:xfrm>
        </p:spPr>
        <p:txBody>
          <a:bodyPr>
            <a:noAutofit/>
          </a:bodyPr>
          <a:lstStyle/>
          <a:p>
            <a:r>
              <a:rPr lang="ru-RU" sz="2000" b="1" cap="all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технологическая линия производства целлюлозных гидрогелей</a:t>
            </a:r>
            <a:endParaRPr lang="en-US" sz="2000" dirty="0">
              <a:latin typeface="+mn-lt"/>
            </a:endParaRPr>
          </a:p>
        </p:txBody>
      </p:sp>
      <p:pic>
        <p:nvPicPr>
          <p:cNvPr id="4" name="Picture 2" descr="C:\Users\Alex\Desktop\Cellulose\logo-color.png">
            <a:extLst>
              <a:ext uri="{FF2B5EF4-FFF2-40B4-BE49-F238E27FC236}">
                <a16:creationId xmlns:a16="http://schemas.microsoft.com/office/drawing/2014/main" id="{5B7DCC0B-9AC0-4D47-94B9-25F75F4F7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31" y="166312"/>
            <a:ext cx="1156015" cy="1200329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A43B878-3ABA-4925-950B-1D6F867A1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36" y="344105"/>
            <a:ext cx="735422" cy="8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4DBC66-6388-4AD0-8CB1-CF583A841A21}"/>
              </a:ext>
            </a:extLst>
          </p:cNvPr>
          <p:cNvSpPr txBox="1"/>
          <p:nvPr/>
        </p:nvSpPr>
        <p:spPr>
          <a:xfrm>
            <a:off x="1554359" y="805437"/>
            <a:ext cx="90832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en-US" sz="1600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 В. </a:t>
            </a:r>
            <a:r>
              <a:rPr lang="ru-RU" sz="1600" i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Иванова </a:t>
            </a:r>
          </a:p>
          <a:p>
            <a:pPr algn="ctr"/>
            <a:r>
              <a:rPr lang="ru-RU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Санкт-Петербургский государственный университет промышленных технологий и дизайна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Кафедра химических технологий им. проф. А.А. </a:t>
            </a:r>
            <a:r>
              <a:rPr lang="ru-RU" sz="1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Хархарова</a:t>
            </a:r>
            <a:endParaRPr lang="ru-RU" sz="1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Руководители: А.М. Михаилиди, Н.Е. Котельникова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C4B44-9D26-49B8-9724-FCF520BD815B}"/>
              </a:ext>
            </a:extLst>
          </p:cNvPr>
          <p:cNvSpPr txBox="1"/>
          <p:nvPr/>
        </p:nvSpPr>
        <p:spPr>
          <a:xfrm>
            <a:off x="6095999" y="4659464"/>
            <a:ext cx="593028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Рисунок. Технологическая линия производства целлюлозных гидрогелей: 1 – реактор с рубашкой подогрева и мешалкой, 2 – фильтр-пресс, 3 – емкость для отходов порошковой целлюлозы, 4 – резервуар с мешалкой, 5 – формы для розлива, 6 – дистиллятор, 7 – промывная ванна, 8 – резервуар для сбора промывных вод, 9 – ректификационная колонна, 10 – резервуар для осушения, 11 – блок рекуперации лития </a:t>
            </a:r>
            <a:endParaRPr lang="en-US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CAAF7-FE3C-4AAA-80DA-70376907814B}"/>
              </a:ext>
            </a:extLst>
          </p:cNvPr>
          <p:cNvSpPr txBox="1"/>
          <p:nvPr/>
        </p:nvSpPr>
        <p:spPr>
          <a:xfrm>
            <a:off x="410655" y="1799302"/>
            <a:ext cx="5497309" cy="10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масштабирование лабораторного способа получения гидрогелей из льняной порошковой целлюлозы путем ее растворения в системе</a:t>
            </a:r>
            <a:r>
              <a:rPr 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N</a:t>
            </a:r>
            <a:r>
              <a:rPr 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N</a:t>
            </a:r>
            <a:r>
              <a:rPr 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-</a:t>
            </a:r>
            <a:r>
              <a:rPr lang="ru-RU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диметилацетамид</a:t>
            </a:r>
            <a:r>
              <a:rPr 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ДМАА)/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LiCl</a:t>
            </a: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 последующей регенерации с учетом требований экономики замкнутого цикла. 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Стадии процесса: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44E835-F968-4121-9E2F-9031375AAC09}"/>
              </a:ext>
            </a:extLst>
          </p:cNvPr>
          <p:cNvSpPr txBox="1"/>
          <p:nvPr/>
        </p:nvSpPr>
        <p:spPr>
          <a:xfrm>
            <a:off x="489359" y="4566809"/>
            <a:ext cx="5497309" cy="200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Экологизация производства</a:t>
            </a:r>
            <a:endParaRPr lang="en-US" sz="14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Рекуперация воды, ДМАА и 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LiCl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из промывных вод осуществлена с помощью ректификации (9, рис). Вода возвращается на стадию промывки геля (7, рис) и/или на стадию (3, рис) промывки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нерастворившегося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остатка целлюлозы. ДМАА возвращают на стадию (1) после осушения на </a:t>
            </a:r>
            <a:r>
              <a:rPr lang="ru-RU" sz="1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молекулярном сите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Хлорид лития выделяют методами </a:t>
            </a:r>
            <a:r>
              <a:rPr lang="ru-RU" sz="12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гетероазеотропной</a:t>
            </a:r>
            <a:r>
              <a:rPr lang="ru-RU" sz="1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ректификации, кристаллизации, центрифугирования и промывки. Регенерированный </a:t>
            </a:r>
            <a:r>
              <a:rPr lang="ru-RU" sz="12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LiCl</a:t>
            </a:r>
            <a:r>
              <a:rPr lang="ru-RU" sz="1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сушат и возвращают в производственный цикл на стадию (1).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Отходы порошковой целлюлозы после промывки водой не представляют опасности для окружающей среды и могут использоваться для компостирования в почве. 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3020C0-5661-4CE9-A2A8-3D53D2E72C3B}"/>
              </a:ext>
            </a:extLst>
          </p:cNvPr>
          <p:cNvSpPr txBox="1"/>
          <p:nvPr/>
        </p:nvSpPr>
        <p:spPr>
          <a:xfrm>
            <a:off x="6096000" y="5523915"/>
            <a:ext cx="56759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</a:rPr>
              <a:t>Вывод</a:t>
            </a:r>
          </a:p>
          <a:p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технологическая схема производства гидрогелей из льняной порошковой целлюлозы, учтены схемы рекуперации и возвращения в цикл компонентов растворителя, воды и отходов целлюлозы.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9B0F958-DE6D-4FE7-BC5E-D8D097646435}"/>
              </a:ext>
            </a:extLst>
          </p:cNvPr>
          <p:cNvSpPr/>
          <p:nvPr/>
        </p:nvSpPr>
        <p:spPr>
          <a:xfrm>
            <a:off x="6119674" y="1939120"/>
            <a:ext cx="5749771" cy="27203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00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284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технологическая линия производства целлюлозных гидрогелей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технологическая линия производства целлюлозных гидрогелей</dc:title>
  <dc:creator>Михаилиди Александра</dc:creator>
  <cp:lastModifiedBy>Русакова Наталья Петровна</cp:lastModifiedBy>
  <cp:revision>2</cp:revision>
  <dcterms:created xsi:type="dcterms:W3CDTF">2023-03-08T14:03:54Z</dcterms:created>
  <dcterms:modified xsi:type="dcterms:W3CDTF">2023-03-11T06:53:48Z</dcterms:modified>
</cp:coreProperties>
</file>