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21386800" cy="30279975"/>
  <p:notesSz cx="6858000" cy="9144000"/>
  <p:defaultTextStyle>
    <a:defPPr>
      <a:defRPr lang="ru-RU"/>
    </a:defPPr>
    <a:lvl1pPr marL="0" algn="l" defTabSz="255272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76361" algn="l" defTabSz="255272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552723" algn="l" defTabSz="255272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829090" algn="l" defTabSz="255272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5105451" algn="l" defTabSz="255272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381813" algn="l" defTabSz="255272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658174" algn="l" defTabSz="255272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934541" algn="l" defTabSz="255272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0210903" algn="l" defTabSz="255272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ристина Шкерина" initials="КШ" lastIdx="1" clrIdx="0">
    <p:extLst>
      <p:ext uri="{19B8F6BF-5375-455C-9EA6-DF929625EA0E}">
        <p15:presenceInfo xmlns:p15="http://schemas.microsoft.com/office/powerpoint/2012/main" userId="8a031b59e5eeb5e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8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20" d="100"/>
          <a:sy n="20" d="100"/>
        </p:scale>
        <p:origin x="2064" y="-504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63DEE-DBCE-4D4A-8ACA-2D1A53259A6E}" type="datetimeFigureOut">
              <a:rPr lang="ru-RU" smtClean="0"/>
              <a:pPr/>
              <a:t>19.03.2023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A9A8F-AAC0-45FD-BAD8-FE46A952F0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94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092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4604" algn="l" defTabSz="7092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09209" algn="l" defTabSz="7092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3813" algn="l" defTabSz="7092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18417" algn="l" defTabSz="7092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73022" algn="l" defTabSz="7092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27626" algn="l" defTabSz="7092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82230" algn="l" defTabSz="7092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36835" algn="l" defTabSz="70920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4011" y="9406445"/>
            <a:ext cx="18178780" cy="649055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276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552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829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105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381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658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9345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210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1D2D-58C5-40BD-B636-787A8BAF31E0}" type="datetimeFigureOut">
              <a:rPr lang="ru-RU" smtClean="0"/>
              <a:pPr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47895-F1BF-4BEE-B479-1FF7CCF9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621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1D2D-58C5-40BD-B636-787A8BAF31E0}" type="datetimeFigureOut">
              <a:rPr lang="ru-RU" smtClean="0"/>
              <a:pPr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47895-F1BF-4BEE-B479-1FF7CCF9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66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2405089" y="161203"/>
            <a:ext cx="3850367" cy="344855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3991" y="161203"/>
            <a:ext cx="11194653" cy="344855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1D2D-58C5-40BD-B636-787A8BAF31E0}" type="datetimeFigureOut">
              <a:rPr lang="ru-RU" smtClean="0"/>
              <a:pPr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47895-F1BF-4BEE-B479-1FF7CCF9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44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1D2D-58C5-40BD-B636-787A8BAF31E0}" type="datetimeFigureOut">
              <a:rPr lang="ru-RU" smtClean="0"/>
              <a:pPr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47895-F1BF-4BEE-B479-1FF7CCF9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02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9409" y="19457698"/>
            <a:ext cx="18178780" cy="6013940"/>
          </a:xfrm>
        </p:spPr>
        <p:txBody>
          <a:bodyPr anchor="t"/>
          <a:lstStyle>
            <a:lvl1pPr algn="l">
              <a:defRPr sz="114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9409" y="12833971"/>
            <a:ext cx="18178780" cy="6623744"/>
          </a:xfrm>
        </p:spPr>
        <p:txBody>
          <a:bodyPr anchor="b"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276361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552723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 marL="382909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510545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381813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658174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93454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10210903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1D2D-58C5-40BD-B636-787A8BAF31E0}" type="datetimeFigureOut">
              <a:rPr lang="ru-RU" smtClean="0"/>
              <a:pPr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47895-F1BF-4BEE-B479-1FF7CCF9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8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53987" y="939247"/>
            <a:ext cx="7522510" cy="2670526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732943" y="939247"/>
            <a:ext cx="7522510" cy="2670526"/>
          </a:xfrm>
        </p:spPr>
        <p:txBody>
          <a:bodyPr/>
          <a:lstStyle>
            <a:lvl1pPr>
              <a:defRPr sz="76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1D2D-58C5-40BD-B636-787A8BAF31E0}" type="datetimeFigureOut">
              <a:rPr lang="ru-RU" smtClean="0"/>
              <a:pPr/>
              <a:t>19.03.2023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47895-F1BF-4BEE-B479-1FF7CCF9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598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0" y="1212590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341" y="6777959"/>
            <a:ext cx="9449550" cy="2824740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76361" indent="0">
              <a:buNone/>
              <a:defRPr sz="5400" b="1"/>
            </a:lvl2pPr>
            <a:lvl3pPr marL="2552723" indent="0">
              <a:buNone/>
              <a:defRPr sz="4900" b="1"/>
            </a:lvl3pPr>
            <a:lvl4pPr marL="3829090" indent="0">
              <a:buNone/>
              <a:defRPr sz="4300" b="1"/>
            </a:lvl4pPr>
            <a:lvl5pPr marL="5105451" indent="0">
              <a:buNone/>
              <a:defRPr sz="4300" b="1"/>
            </a:lvl5pPr>
            <a:lvl6pPr marL="6381813" indent="0">
              <a:buNone/>
              <a:defRPr sz="4300" b="1"/>
            </a:lvl6pPr>
            <a:lvl7pPr marL="7658174" indent="0">
              <a:buNone/>
              <a:defRPr sz="4300" b="1"/>
            </a:lvl7pPr>
            <a:lvl8pPr marL="8934541" indent="0">
              <a:buNone/>
              <a:defRPr sz="4300" b="1"/>
            </a:lvl8pPr>
            <a:lvl9pPr marL="10210903" indent="0">
              <a:buNone/>
              <a:defRPr sz="4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9341" y="9602699"/>
            <a:ext cx="9449550" cy="17446021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864198" y="6777959"/>
            <a:ext cx="9453262" cy="2824740"/>
          </a:xfrm>
        </p:spPr>
        <p:txBody>
          <a:bodyPr anchor="b"/>
          <a:lstStyle>
            <a:lvl1pPr marL="0" indent="0">
              <a:buNone/>
              <a:defRPr sz="6500" b="1"/>
            </a:lvl1pPr>
            <a:lvl2pPr marL="1276361" indent="0">
              <a:buNone/>
              <a:defRPr sz="5400" b="1"/>
            </a:lvl2pPr>
            <a:lvl3pPr marL="2552723" indent="0">
              <a:buNone/>
              <a:defRPr sz="4900" b="1"/>
            </a:lvl3pPr>
            <a:lvl4pPr marL="3829090" indent="0">
              <a:buNone/>
              <a:defRPr sz="4300" b="1"/>
            </a:lvl4pPr>
            <a:lvl5pPr marL="5105451" indent="0">
              <a:buNone/>
              <a:defRPr sz="4300" b="1"/>
            </a:lvl5pPr>
            <a:lvl6pPr marL="6381813" indent="0">
              <a:buNone/>
              <a:defRPr sz="4300" b="1"/>
            </a:lvl6pPr>
            <a:lvl7pPr marL="7658174" indent="0">
              <a:buNone/>
              <a:defRPr sz="4300" b="1"/>
            </a:lvl7pPr>
            <a:lvl8pPr marL="8934541" indent="0">
              <a:buNone/>
              <a:defRPr sz="4300" b="1"/>
            </a:lvl8pPr>
            <a:lvl9pPr marL="10210903" indent="0">
              <a:buNone/>
              <a:defRPr sz="4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0864198" y="9602699"/>
            <a:ext cx="9453262" cy="17446021"/>
          </a:xfrm>
        </p:spPr>
        <p:txBody>
          <a:bodyPr/>
          <a:lstStyle>
            <a:lvl1pPr>
              <a:defRPr sz="65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1D2D-58C5-40BD-B636-787A8BAF31E0}" type="datetimeFigureOut">
              <a:rPr lang="ru-RU" smtClean="0"/>
              <a:pPr/>
              <a:t>19.03.2023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47895-F1BF-4BEE-B479-1FF7CCF9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95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1D2D-58C5-40BD-B636-787A8BAF31E0}" type="datetimeFigureOut">
              <a:rPr lang="ru-RU" smtClean="0"/>
              <a:pPr/>
              <a:t>19.03.2023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47895-F1BF-4BEE-B479-1FF7CCF9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98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1D2D-58C5-40BD-B636-787A8BAF31E0}" type="datetimeFigureOut">
              <a:rPr lang="ru-RU" smtClean="0"/>
              <a:pPr/>
              <a:t>19.03.2023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47895-F1BF-4BEE-B479-1FF7CCF9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63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2" y="1205603"/>
            <a:ext cx="7036109" cy="5130774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61646" y="1205620"/>
            <a:ext cx="11955815" cy="25843118"/>
          </a:xfrm>
        </p:spPr>
        <p:txBody>
          <a:bodyPr/>
          <a:lstStyle>
            <a:lvl1pPr>
              <a:defRPr sz="8700"/>
            </a:lvl1pPr>
            <a:lvl2pPr>
              <a:defRPr sz="7600"/>
            </a:lvl2pPr>
            <a:lvl3pPr>
              <a:defRPr sz="65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9342" y="6336393"/>
            <a:ext cx="7036109" cy="20712344"/>
          </a:xfrm>
        </p:spPr>
        <p:txBody>
          <a:bodyPr/>
          <a:lstStyle>
            <a:lvl1pPr marL="0" indent="0">
              <a:buNone/>
              <a:defRPr sz="3800"/>
            </a:lvl1pPr>
            <a:lvl2pPr marL="1276361" indent="0">
              <a:buNone/>
              <a:defRPr sz="3300"/>
            </a:lvl2pPr>
            <a:lvl3pPr marL="2552723" indent="0">
              <a:buNone/>
              <a:defRPr sz="2700"/>
            </a:lvl3pPr>
            <a:lvl4pPr marL="3829090" indent="0">
              <a:buNone/>
              <a:defRPr sz="2700"/>
            </a:lvl4pPr>
            <a:lvl5pPr marL="5105451" indent="0">
              <a:buNone/>
              <a:defRPr sz="2700"/>
            </a:lvl5pPr>
            <a:lvl6pPr marL="6381813" indent="0">
              <a:buNone/>
              <a:defRPr sz="2700"/>
            </a:lvl6pPr>
            <a:lvl7pPr marL="7658174" indent="0">
              <a:buNone/>
              <a:defRPr sz="2700"/>
            </a:lvl7pPr>
            <a:lvl8pPr marL="8934541" indent="0">
              <a:buNone/>
              <a:defRPr sz="2700"/>
            </a:lvl8pPr>
            <a:lvl9pPr marL="10210903" indent="0">
              <a:buNone/>
              <a:defRPr sz="2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1D2D-58C5-40BD-B636-787A8BAF31E0}" type="datetimeFigureOut">
              <a:rPr lang="ru-RU" smtClean="0"/>
              <a:pPr/>
              <a:t>19.03.2023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47895-F1BF-4BEE-B479-1FF7CCF9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073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1962" y="21195999"/>
            <a:ext cx="12832080" cy="2502304"/>
          </a:xfrm>
        </p:spPr>
        <p:txBody>
          <a:bodyPr anchor="b"/>
          <a:lstStyle>
            <a:lvl1pPr algn="l">
              <a:defRPr sz="54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91962" y="2705561"/>
            <a:ext cx="12832080" cy="18167985"/>
          </a:xfrm>
        </p:spPr>
        <p:txBody>
          <a:bodyPr/>
          <a:lstStyle>
            <a:lvl1pPr marL="0" indent="0">
              <a:buNone/>
              <a:defRPr sz="8700"/>
            </a:lvl1pPr>
            <a:lvl2pPr marL="1276361" indent="0">
              <a:buNone/>
              <a:defRPr sz="7600"/>
            </a:lvl2pPr>
            <a:lvl3pPr marL="2552723" indent="0">
              <a:buNone/>
              <a:defRPr sz="6500"/>
            </a:lvl3pPr>
            <a:lvl4pPr marL="3829090" indent="0">
              <a:buNone/>
              <a:defRPr sz="5400"/>
            </a:lvl4pPr>
            <a:lvl5pPr marL="5105451" indent="0">
              <a:buNone/>
              <a:defRPr sz="5400"/>
            </a:lvl5pPr>
            <a:lvl6pPr marL="6381813" indent="0">
              <a:buNone/>
              <a:defRPr sz="5400"/>
            </a:lvl6pPr>
            <a:lvl7pPr marL="7658174" indent="0">
              <a:buNone/>
              <a:defRPr sz="5400"/>
            </a:lvl7pPr>
            <a:lvl8pPr marL="8934541" indent="0">
              <a:buNone/>
              <a:defRPr sz="5400"/>
            </a:lvl8pPr>
            <a:lvl9pPr marL="10210903" indent="0">
              <a:buNone/>
              <a:defRPr sz="5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91962" y="23698303"/>
            <a:ext cx="12832080" cy="3553691"/>
          </a:xfrm>
        </p:spPr>
        <p:txBody>
          <a:bodyPr/>
          <a:lstStyle>
            <a:lvl1pPr marL="0" indent="0">
              <a:buNone/>
              <a:defRPr sz="3800"/>
            </a:lvl1pPr>
            <a:lvl2pPr marL="1276361" indent="0">
              <a:buNone/>
              <a:defRPr sz="3300"/>
            </a:lvl2pPr>
            <a:lvl3pPr marL="2552723" indent="0">
              <a:buNone/>
              <a:defRPr sz="2700"/>
            </a:lvl3pPr>
            <a:lvl4pPr marL="3829090" indent="0">
              <a:buNone/>
              <a:defRPr sz="2700"/>
            </a:lvl4pPr>
            <a:lvl5pPr marL="5105451" indent="0">
              <a:buNone/>
              <a:defRPr sz="2700"/>
            </a:lvl5pPr>
            <a:lvl6pPr marL="6381813" indent="0">
              <a:buNone/>
              <a:defRPr sz="2700"/>
            </a:lvl6pPr>
            <a:lvl7pPr marL="7658174" indent="0">
              <a:buNone/>
              <a:defRPr sz="2700"/>
            </a:lvl7pPr>
            <a:lvl8pPr marL="8934541" indent="0">
              <a:buNone/>
              <a:defRPr sz="2700"/>
            </a:lvl8pPr>
            <a:lvl9pPr marL="10210903" indent="0">
              <a:buNone/>
              <a:defRPr sz="27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1D2D-58C5-40BD-B636-787A8BAF31E0}" type="datetimeFigureOut">
              <a:rPr lang="ru-RU" smtClean="0"/>
              <a:pPr/>
              <a:t>19.03.2023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47895-F1BF-4BEE-B479-1FF7CCF9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847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0" y="1212590"/>
            <a:ext cx="19248120" cy="5046663"/>
          </a:xfrm>
          <a:prstGeom prst="rect">
            <a:avLst/>
          </a:prstGeom>
        </p:spPr>
        <p:txBody>
          <a:bodyPr vert="horz" lIns="255270" tIns="127635" rIns="255270" bIns="127635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340" y="7065328"/>
            <a:ext cx="19248120" cy="19983392"/>
          </a:xfrm>
          <a:prstGeom prst="rect">
            <a:avLst/>
          </a:prstGeom>
        </p:spPr>
        <p:txBody>
          <a:bodyPr vert="horz" lIns="255270" tIns="127635" rIns="255270" bIns="127635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69340" y="28065091"/>
            <a:ext cx="4990254" cy="1612117"/>
          </a:xfrm>
          <a:prstGeom prst="rect">
            <a:avLst/>
          </a:prstGeom>
        </p:spPr>
        <p:txBody>
          <a:bodyPr vert="horz" lIns="255270" tIns="127635" rIns="255270" bIns="127635" rtlCol="0" anchor="ctr"/>
          <a:lstStyle>
            <a:lvl1pPr algn="l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B1D2D-58C5-40BD-B636-787A8BAF31E0}" type="datetimeFigureOut">
              <a:rPr lang="ru-RU" smtClean="0"/>
              <a:pPr/>
              <a:t>19.03.2023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307158" y="28065091"/>
            <a:ext cx="6772486" cy="1612117"/>
          </a:xfrm>
          <a:prstGeom prst="rect">
            <a:avLst/>
          </a:prstGeom>
        </p:spPr>
        <p:txBody>
          <a:bodyPr vert="horz" lIns="255270" tIns="127635" rIns="255270" bIns="127635" rtlCol="0" anchor="ctr"/>
          <a:lstStyle>
            <a:lvl1pPr algn="ct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5327207" y="28065091"/>
            <a:ext cx="4990254" cy="1612117"/>
          </a:xfrm>
          <a:prstGeom prst="rect">
            <a:avLst/>
          </a:prstGeom>
        </p:spPr>
        <p:txBody>
          <a:bodyPr vert="horz" lIns="255270" tIns="127635" rIns="255270" bIns="127635" rtlCol="0" anchor="ctr"/>
          <a:lstStyle>
            <a:lvl1pPr algn="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47895-F1BF-4BEE-B479-1FF7CCF911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44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52723" rtl="0" eaLnBrk="1" latinLnBrk="0" hangingPunct="1">
        <a:spcBef>
          <a:spcPct val="0"/>
        </a:spcBef>
        <a:buNone/>
        <a:defRPr sz="1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7271" indent="-957271" algn="l" defTabSz="2552723" rtl="0" eaLnBrk="1" latinLnBrk="0" hangingPunct="1">
        <a:spcBef>
          <a:spcPct val="20000"/>
        </a:spcBef>
        <a:buFont typeface="Arial" panose="020B0604020202020204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074090" indent="-797729" algn="l" defTabSz="2552723" rtl="0" eaLnBrk="1" latinLnBrk="0" hangingPunct="1">
        <a:spcBef>
          <a:spcPct val="20000"/>
        </a:spcBef>
        <a:buFont typeface="Arial" panose="020B0604020202020204" pitchFamily="34" charset="0"/>
        <a:buChar char="–"/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190909" indent="-638181" algn="l" defTabSz="25527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467271" indent="-638181" algn="l" defTabSz="2552723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743632" indent="-638181" algn="l" defTabSz="2552723" rtl="0" eaLnBrk="1" latinLnBrk="0" hangingPunct="1">
        <a:spcBef>
          <a:spcPct val="20000"/>
        </a:spcBef>
        <a:buFont typeface="Arial" panose="020B0604020202020204" pitchFamily="34" charset="0"/>
        <a:buChar char="»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019994" indent="-638181" algn="l" defTabSz="2552723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96361" indent="-638181" algn="l" defTabSz="2552723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572722" indent="-638181" algn="l" defTabSz="2552723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849083" indent="-638181" algn="l" defTabSz="2552723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55272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76361" algn="l" defTabSz="255272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52723" algn="l" defTabSz="255272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829090" algn="l" defTabSz="255272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105451" algn="l" defTabSz="255272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381813" algn="l" defTabSz="255272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658174" algn="l" defTabSz="255272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934541" algn="l" defTabSz="255272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210903" algn="l" defTabSz="2552723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4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611DC23-78A2-4512-8746-E0CBF6E7EAC1}"/>
              </a:ext>
            </a:extLst>
          </p:cNvPr>
          <p:cNvSpPr/>
          <p:nvPr/>
        </p:nvSpPr>
        <p:spPr>
          <a:xfrm>
            <a:off x="2662709" y="913651"/>
            <a:ext cx="16843348" cy="78111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ЧЕТВЕРТИЧНЫЕ СОЛИ </a:t>
            </a:r>
            <a:r>
              <a:rPr 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-МЕТИЛМОРФОЛИНИЯ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6FF4367-CA9F-4EE8-B77B-1FB8B5A264F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84463" y="8803282"/>
            <a:ext cx="329014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5DD6BF29-105B-4926-9522-A93FF0571233}"/>
              </a:ext>
            </a:extLst>
          </p:cNvPr>
          <p:cNvSpPr/>
          <p:nvPr/>
        </p:nvSpPr>
        <p:spPr>
          <a:xfrm>
            <a:off x="609565" y="3176659"/>
            <a:ext cx="669120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 </a:t>
            </a:r>
            <a:r>
              <a:rPr lang="ru-RU" sz="4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Ворончихина Л.Ю. 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A55D6151-A1C4-4FE1-AA3D-0A2FF86D4BC5}"/>
              </a:ext>
            </a:extLst>
          </p:cNvPr>
          <p:cNvSpPr/>
          <p:nvPr/>
        </p:nvSpPr>
        <p:spPr>
          <a:xfrm>
            <a:off x="7169625" y="3193496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технический университет</a:t>
            </a:r>
          </a:p>
          <a:p>
            <a:pPr algn="ctr">
              <a:defRPr/>
            </a:pPr>
            <a:r>
              <a:rPr lang="ru-RU" sz="4000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</a:t>
            </a: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органической химии</a:t>
            </a:r>
            <a:endParaRPr lang="ru-RU" sz="40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006FF57-7C38-4B7A-8938-FFEB61CB4ACF}"/>
              </a:ext>
            </a:extLst>
          </p:cNvPr>
          <p:cNvSpPr txBox="1"/>
          <p:nvPr/>
        </p:nvSpPr>
        <p:spPr>
          <a:xfrm>
            <a:off x="15877976" y="3176659"/>
            <a:ext cx="48841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Кофейникова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А.М.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CE6076B-7B38-4D86-A1A7-0592FCD06B4B}"/>
              </a:ext>
            </a:extLst>
          </p:cNvPr>
          <p:cNvSpPr txBox="1"/>
          <p:nvPr/>
        </p:nvSpPr>
        <p:spPr>
          <a:xfrm>
            <a:off x="399900" y="6032968"/>
            <a:ext cx="10326295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Морфолин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тетрагидро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– 1,4 – </a:t>
            </a:r>
            <a:r>
              <a:rPr lang="ru-RU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оксазин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) – часто используемый </a:t>
            </a:r>
            <a:r>
              <a:rPr lang="ru-RU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гетероцикл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в медицинской химии и преимущественный структурный компонент биологически активных молекул. </a:t>
            </a:r>
            <a:endParaRPr lang="en-US" sz="3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sz="3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Морфолин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представляет собой синтетическое простое гетероциклическое соединение, имеющие характерные функциональные группы амина и эфира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9" name="Скругленный прямоугольник 1288"/>
          <p:cNvSpPr/>
          <p:nvPr/>
        </p:nvSpPr>
        <p:spPr>
          <a:xfrm>
            <a:off x="360040" y="2898627"/>
            <a:ext cx="20702512" cy="144016"/>
          </a:xfrm>
          <a:prstGeom prst="roundRect">
            <a:avLst/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5" name="Прямоугольник: скругленные углы 1294">
            <a:extLst>
              <a:ext uri="{FF2B5EF4-FFF2-40B4-BE49-F238E27FC236}">
                <a16:creationId xmlns:a16="http://schemas.microsoft.com/office/drawing/2014/main" id="{70E308D0-2CD4-47A1-A741-7306969D2E13}"/>
              </a:ext>
            </a:extLst>
          </p:cNvPr>
          <p:cNvSpPr/>
          <p:nvPr/>
        </p:nvSpPr>
        <p:spPr>
          <a:xfrm>
            <a:off x="342144" y="5732226"/>
            <a:ext cx="20702512" cy="109755"/>
          </a:xfrm>
          <a:prstGeom prst="roundRect">
            <a:avLst/>
          </a:prstGeom>
          <a:gradFill>
            <a:gsLst>
              <a:gs pos="37850">
                <a:srgbClr val="B0C6E1"/>
              </a:gs>
              <a:gs pos="10000">
                <a:schemeClr val="accent1">
                  <a:lumMod val="5000"/>
                  <a:lumOff val="9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43000">
                <a:schemeClr val="accent1">
                  <a:lumMod val="45000"/>
                  <a:lumOff val="55000"/>
                </a:schemeClr>
              </a:gs>
              <a:gs pos="78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2715D40-55FA-4A12-BBEB-AA698C703C6B}"/>
              </a:ext>
            </a:extLst>
          </p:cNvPr>
          <p:cNvSpPr txBox="1"/>
          <p:nvPr/>
        </p:nvSpPr>
        <p:spPr>
          <a:xfrm>
            <a:off x="435218" y="27442470"/>
            <a:ext cx="20754634" cy="216456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настоящей работе были получены четвертичные соли N-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метилморфолина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длинноцепочечными радикалами, принадлежащие к классу катионных ПАВ. Исходный N-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метилморфолин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получен путем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алкилирования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морфолина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метилойодистым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соотношении реагентов 2:1, выход составил 50-60%. На его основе реакцией нуклеофильного замещения получены четвертичные соли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морфолиния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 кипячении в абсолютном ацетоне в течение 8–10 часов. 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288">
            <a:extLst>
              <a:ext uri="{FF2B5EF4-FFF2-40B4-BE49-F238E27FC236}">
                <a16:creationId xmlns:a16="http://schemas.microsoft.com/office/drawing/2014/main" id="{11747063-DC79-4ABF-843C-01A0018EF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981008" y="11116444"/>
            <a:ext cx="3957243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1B0578A-633D-4793-938B-A6EEBBB1EE9E}"/>
              </a:ext>
            </a:extLst>
          </p:cNvPr>
          <p:cNvSpPr txBox="1"/>
          <p:nvPr/>
        </p:nvSpPr>
        <p:spPr>
          <a:xfrm>
            <a:off x="11084383" y="17439487"/>
            <a:ext cx="9847200" cy="584775"/>
          </a:xfrm>
          <a:prstGeom prst="rect">
            <a:avLst/>
          </a:prstGeom>
          <a:gradFill>
            <a:gsLst>
              <a:gs pos="7000">
                <a:schemeClr val="accent1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 ККМ синтезированных солей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морфолиния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55F146F-C2E3-4337-8DCB-88B81A53DE76}"/>
              </a:ext>
            </a:extLst>
          </p:cNvPr>
          <p:cNvSpPr txBox="1"/>
          <p:nvPr/>
        </p:nvSpPr>
        <p:spPr>
          <a:xfrm>
            <a:off x="11107803" y="11295576"/>
            <a:ext cx="10245071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Физико-химические характеристики синтезированных солей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метилморфолиния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915FDA4-254D-44B2-B7DC-B1BAD7B76694}"/>
              </a:ext>
            </a:extLst>
          </p:cNvPr>
          <p:cNvSpPr txBox="1"/>
          <p:nvPr/>
        </p:nvSpPr>
        <p:spPr>
          <a:xfrm>
            <a:off x="2196456" y="17531971"/>
            <a:ext cx="6200427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ИК-спектр </a:t>
            </a:r>
            <a:r>
              <a:rPr lang="en-US" sz="3200" dirty="0" smtClean="0"/>
              <a:t>N</a:t>
            </a:r>
            <a:r>
              <a:rPr lang="ru-RU" sz="3200" dirty="0" smtClean="0"/>
              <a:t>-</a:t>
            </a:r>
            <a:r>
              <a:rPr lang="ru-RU" sz="3200" dirty="0" err="1" smtClean="0"/>
              <a:t>метилморфолина</a:t>
            </a:r>
            <a:endParaRPr lang="ru-RU" sz="32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56BE583-4BF8-48C8-A3E2-66FA819C5A11}"/>
              </a:ext>
            </a:extLst>
          </p:cNvPr>
          <p:cNvSpPr txBox="1"/>
          <p:nvPr/>
        </p:nvSpPr>
        <p:spPr>
          <a:xfrm>
            <a:off x="12631206" y="5966712"/>
            <a:ext cx="7758968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интез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четвертичных солей 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sz="36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метилморфолиния</a:t>
            </a:r>
            <a:endParaRPr lang="ru-RU" sz="3600" dirty="0"/>
          </a:p>
        </p:txBody>
      </p:sp>
      <p:graphicFrame>
        <p:nvGraphicFramePr>
          <p:cNvPr id="34" name="Таблица 36">
            <a:extLst>
              <a:ext uri="{FF2B5EF4-FFF2-40B4-BE49-F238E27FC236}">
                <a16:creationId xmlns:a16="http://schemas.microsoft.com/office/drawing/2014/main" id="{E962212E-1889-4F74-B3AE-06B3AF5770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280548"/>
              </p:ext>
            </p:extLst>
          </p:nvPr>
        </p:nvGraphicFramePr>
        <p:xfrm>
          <a:off x="11310758" y="7389155"/>
          <a:ext cx="9427042" cy="3400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3521">
                  <a:extLst>
                    <a:ext uri="{9D8B030D-6E8A-4147-A177-3AD203B41FA5}">
                      <a16:colId xmlns:a16="http://schemas.microsoft.com/office/drawing/2014/main" val="967663412"/>
                    </a:ext>
                  </a:extLst>
                </a:gridCol>
                <a:gridCol w="4713521">
                  <a:extLst>
                    <a:ext uri="{9D8B030D-6E8A-4147-A177-3AD203B41FA5}">
                      <a16:colId xmlns:a16="http://schemas.microsoft.com/office/drawing/2014/main" val="878285396"/>
                    </a:ext>
                  </a:extLst>
                </a:gridCol>
              </a:tblGrid>
              <a:tr h="545294">
                <a:tc>
                  <a:txBody>
                    <a:bodyPr/>
                    <a:lstStyle/>
                    <a:p>
                      <a:pPr algn="ctr"/>
                      <a:r>
                        <a:rPr lang="ru-RU" sz="3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Растворитель</a:t>
                      </a:r>
                      <a:endParaRPr lang="ru-RU" sz="3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Абс.ацетоон</a:t>
                      </a:r>
                      <a:endParaRPr lang="ru-RU" sz="3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133667"/>
                  </a:ext>
                </a:extLst>
              </a:tr>
              <a:tr h="1480083">
                <a:tc>
                  <a:txBody>
                    <a:bodyPr/>
                    <a:lstStyle/>
                    <a:p>
                      <a:pPr algn="ctr"/>
                      <a:r>
                        <a:rPr lang="ru-RU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Соотношение </a:t>
                      </a:r>
                      <a:r>
                        <a:rPr lang="en-US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3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метилморфолина</a:t>
                      </a:r>
                      <a:r>
                        <a:rPr lang="en-US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3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RBr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:1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35925"/>
                  </a:ext>
                </a:extLst>
              </a:tr>
              <a:tr h="545294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</a:t>
                      </a:r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реакции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2-3 </a:t>
                      </a:r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962963"/>
                  </a:ext>
                </a:extLst>
              </a:tr>
              <a:tr h="545294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Температура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50-60</a:t>
                      </a:r>
                      <a:r>
                        <a:rPr lang="ru-RU" sz="36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407929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F2DB53A3-C0E0-4C21-8F1A-7C08E708FC28}"/>
              </a:ext>
            </a:extLst>
          </p:cNvPr>
          <p:cNvSpPr txBox="1"/>
          <p:nvPr/>
        </p:nvSpPr>
        <p:spPr>
          <a:xfrm>
            <a:off x="2873503" y="10833179"/>
            <a:ext cx="5760640" cy="646331"/>
          </a:xfrm>
          <a:prstGeom prst="rect">
            <a:avLst/>
          </a:prstGeom>
          <a:gradFill>
            <a:gsLst>
              <a:gs pos="65000">
                <a:schemeClr val="accent1">
                  <a:tint val="50000"/>
                  <a:satMod val="300000"/>
                </a:schemeClr>
              </a:gs>
              <a:gs pos="4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интез 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3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метилморфолина</a:t>
            </a:r>
            <a:endParaRPr lang="ru-RU" sz="3600" dirty="0"/>
          </a:p>
        </p:txBody>
      </p:sp>
      <p:graphicFrame>
        <p:nvGraphicFramePr>
          <p:cNvPr id="40" name="Таблица 40">
            <a:extLst>
              <a:ext uri="{FF2B5EF4-FFF2-40B4-BE49-F238E27FC236}">
                <a16:creationId xmlns:a16="http://schemas.microsoft.com/office/drawing/2014/main" id="{195E0AC7-9DDE-4DDA-8012-A3C83BF42E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493814"/>
              </p:ext>
            </p:extLst>
          </p:nvPr>
        </p:nvGraphicFramePr>
        <p:xfrm>
          <a:off x="399900" y="11729533"/>
          <a:ext cx="102935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6750">
                  <a:extLst>
                    <a:ext uri="{9D8B030D-6E8A-4147-A177-3AD203B41FA5}">
                      <a16:colId xmlns:a16="http://schemas.microsoft.com/office/drawing/2014/main" val="887662209"/>
                    </a:ext>
                  </a:extLst>
                </a:gridCol>
                <a:gridCol w="5146750">
                  <a:extLst>
                    <a:ext uri="{9D8B030D-6E8A-4147-A177-3AD203B41FA5}">
                      <a16:colId xmlns:a16="http://schemas.microsoft.com/office/drawing/2014/main" val="28078974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36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Морфолин</a:t>
                      </a:r>
                      <a:r>
                        <a:rPr lang="ru-RU" sz="3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</a:t>
                      </a:r>
                      <a:r>
                        <a:rPr lang="en-US" sz="3600" b="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I</a:t>
                      </a:r>
                      <a:endParaRPr lang="ru-RU" sz="3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2:1</a:t>
                      </a:r>
                      <a:endParaRPr lang="ru-RU" sz="3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968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25527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Растворитель</a:t>
                      </a:r>
                      <a:endParaRPr lang="ru-RU" sz="3600" baseline="-25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25527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</a:t>
                      </a:r>
                      <a:r>
                        <a:rPr lang="ru-RU" sz="3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ацетон</a:t>
                      </a:r>
                      <a:endParaRPr lang="ru-RU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191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синтеза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час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020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Температура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25527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</a:t>
                      </a:r>
                      <a:r>
                        <a:rPr kumimoji="0" lang="ru-RU" sz="36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kumimoji="0" lang="ru-RU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</a:t>
                      </a:r>
                      <a:endParaRPr lang="ru-RU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71178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F1BE9120-9521-4BB7-AA1B-19D49BA37656}"/>
              </a:ext>
            </a:extLst>
          </p:cNvPr>
          <p:cNvSpPr txBox="1"/>
          <p:nvPr/>
        </p:nvSpPr>
        <p:spPr>
          <a:xfrm>
            <a:off x="265728" y="16247723"/>
            <a:ext cx="104515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 составил 85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%. Строение доказано данными ИК-спектроскопии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6" name="Рисунок 105">
            <a:extLst>
              <a:ext uri="{FF2B5EF4-FFF2-40B4-BE49-F238E27FC236}">
                <a16:creationId xmlns:a16="http://schemas.microsoft.com/office/drawing/2014/main" id="{70F679B3-549C-B22A-903D-A78B308BD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439" y="14870948"/>
            <a:ext cx="8144768" cy="1110650"/>
          </a:xfrm>
          <a:prstGeom prst="rect">
            <a:avLst/>
          </a:prstGeom>
        </p:spPr>
      </p:pic>
      <p:pic>
        <p:nvPicPr>
          <p:cNvPr id="107" name="Рисунок 10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742" y="18323776"/>
            <a:ext cx="6687201" cy="505981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051147"/>
              </p:ext>
            </p:extLst>
          </p:nvPr>
        </p:nvGraphicFramePr>
        <p:xfrm>
          <a:off x="626545" y="23550564"/>
          <a:ext cx="9069364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585">
                  <a:extLst>
                    <a:ext uri="{9D8B030D-6E8A-4147-A177-3AD203B41FA5}">
                      <a16:colId xmlns:a16="http://schemas.microsoft.com/office/drawing/2014/main" val="673546442"/>
                    </a:ext>
                  </a:extLst>
                </a:gridCol>
                <a:gridCol w="1877613">
                  <a:extLst>
                    <a:ext uri="{9D8B030D-6E8A-4147-A177-3AD203B41FA5}">
                      <a16:colId xmlns:a16="http://schemas.microsoft.com/office/drawing/2014/main" val="7273104"/>
                    </a:ext>
                  </a:extLst>
                </a:gridCol>
                <a:gridCol w="4431166">
                  <a:extLst>
                    <a:ext uri="{9D8B030D-6E8A-4147-A177-3AD203B41FA5}">
                      <a16:colId xmlns:a16="http://schemas.microsoft.com/office/drawing/2014/main" val="4058369899"/>
                    </a:ext>
                  </a:extLst>
                </a:gridCol>
              </a:tblGrid>
              <a:tr h="1148452">
                <a:tc>
                  <a:txBody>
                    <a:bodyPr/>
                    <a:lstStyle/>
                    <a:p>
                      <a:r>
                        <a:rPr lang="en-US" sz="3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3200" b="1" kern="1200" baseline="-250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ru-RU" sz="3200" b="1" kern="1200" baseline="300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25527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3200" baseline="-25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плав</a:t>
                      </a: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℃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25527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ИК, </a:t>
                      </a: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см</a:t>
                      </a:r>
                      <a:r>
                        <a:rPr lang="ru-RU" sz="3200" baseline="30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3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12685"/>
                  </a:ext>
                </a:extLst>
              </a:tr>
              <a:tr h="1993289"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1,4340 (литер. 1,4332)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116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ⱽ</a:t>
                      </a:r>
                      <a:r>
                        <a:rPr lang="en-US" sz="32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32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32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 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2938;</a:t>
                      </a:r>
                      <a:endParaRPr lang="ru-RU" sz="3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ⱽ</a:t>
                      </a:r>
                      <a:r>
                        <a:rPr lang="en-US" sz="32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32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32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1144;</a:t>
                      </a:r>
                      <a:endParaRPr lang="ru-RU" sz="3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ẟ</a:t>
                      </a:r>
                      <a:r>
                        <a:rPr lang="en-US" sz="32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32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3200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 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1453.</a:t>
                      </a:r>
                      <a:endParaRPr lang="ru-RU" sz="3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760762"/>
                  </a:ext>
                </a:extLst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16160"/>
              </p:ext>
            </p:extLst>
          </p:nvPr>
        </p:nvGraphicFramePr>
        <p:xfrm>
          <a:off x="11084383" y="12578295"/>
          <a:ext cx="10076040" cy="4638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9340">
                  <a:extLst>
                    <a:ext uri="{9D8B030D-6E8A-4147-A177-3AD203B41FA5}">
                      <a16:colId xmlns:a16="http://schemas.microsoft.com/office/drawing/2014/main" val="1513327780"/>
                    </a:ext>
                  </a:extLst>
                </a:gridCol>
                <a:gridCol w="1679340">
                  <a:extLst>
                    <a:ext uri="{9D8B030D-6E8A-4147-A177-3AD203B41FA5}">
                      <a16:colId xmlns:a16="http://schemas.microsoft.com/office/drawing/2014/main" val="2421555229"/>
                    </a:ext>
                  </a:extLst>
                </a:gridCol>
                <a:gridCol w="1679340">
                  <a:extLst>
                    <a:ext uri="{9D8B030D-6E8A-4147-A177-3AD203B41FA5}">
                      <a16:colId xmlns:a16="http://schemas.microsoft.com/office/drawing/2014/main" val="1375101038"/>
                    </a:ext>
                  </a:extLst>
                </a:gridCol>
                <a:gridCol w="1411757">
                  <a:extLst>
                    <a:ext uri="{9D8B030D-6E8A-4147-A177-3AD203B41FA5}">
                      <a16:colId xmlns:a16="http://schemas.microsoft.com/office/drawing/2014/main" val="3307646583"/>
                    </a:ext>
                  </a:extLst>
                </a:gridCol>
                <a:gridCol w="1345653">
                  <a:extLst>
                    <a:ext uri="{9D8B030D-6E8A-4147-A177-3AD203B41FA5}">
                      <a16:colId xmlns:a16="http://schemas.microsoft.com/office/drawing/2014/main" val="533490826"/>
                    </a:ext>
                  </a:extLst>
                </a:gridCol>
                <a:gridCol w="2280610">
                  <a:extLst>
                    <a:ext uri="{9D8B030D-6E8A-4147-A177-3AD203B41FA5}">
                      <a16:colId xmlns:a16="http://schemas.microsoft.com/office/drawing/2014/main" val="30404098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Выход,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ru-RU" sz="1800" baseline="-25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плав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Rf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ИК,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см</a:t>
                      </a:r>
                      <a:r>
                        <a:rPr lang="ru-RU" sz="18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088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</a:t>
                      </a:r>
                      <a:r>
                        <a:rPr lang="ru-RU" sz="18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</a:t>
                      </a:r>
                      <a:r>
                        <a:rPr lang="en-US" sz="18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126-129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ⱽ</a:t>
                      </a:r>
                      <a:r>
                        <a:rPr lang="en-US" sz="1600" kern="12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600" kern="12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kern="12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2979;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ⱽ</a:t>
                      </a:r>
                      <a:r>
                        <a:rPr lang="en-US" sz="1600" kern="12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600" kern="12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kern="12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1105;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ẟ</a:t>
                      </a:r>
                      <a:r>
                        <a:rPr lang="en-US" sz="1600" kern="12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600" kern="12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kern="12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1453.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7929922"/>
                  </a:ext>
                </a:extLst>
              </a:tr>
              <a:tr h="515259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</a:t>
                      </a:r>
                      <a:r>
                        <a:rPr lang="en-US" sz="18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10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</a:t>
                      </a:r>
                      <a:r>
                        <a:rPr lang="en-US" sz="18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120-123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,54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ⱽ</a:t>
                      </a:r>
                      <a:r>
                        <a:rPr lang="en-US" sz="16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6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2920;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ⱽ</a:t>
                      </a:r>
                      <a:r>
                        <a:rPr lang="en-US" sz="16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6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1120;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ẟ</a:t>
                      </a:r>
                      <a:r>
                        <a:rPr lang="en-US" sz="16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C-H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1470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5646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</a:t>
                      </a:r>
                      <a:r>
                        <a:rPr lang="en-US" sz="18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12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H</a:t>
                      </a:r>
                      <a:r>
                        <a:rPr lang="en-US" sz="18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118-121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0,56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ⱽ</a:t>
                      </a:r>
                      <a:r>
                        <a:rPr lang="en-US" sz="1600" kern="12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600" kern="12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kern="12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2919;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ⱽ</a:t>
                      </a:r>
                      <a:r>
                        <a:rPr lang="en-US" sz="1600" kern="12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600" kern="12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kern="12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1137;</a:t>
                      </a:r>
                    </a:p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ẟ</a:t>
                      </a:r>
                      <a:r>
                        <a:rPr lang="en-US" sz="1600" kern="12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600" kern="12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kern="12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1474.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202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800" kern="12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kern="1200" baseline="-25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159-161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0,58</a:t>
                      </a:r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ⱽ</a:t>
                      </a:r>
                      <a:r>
                        <a:rPr lang="en-US" sz="16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6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2920;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ⱽ</a:t>
                      </a:r>
                      <a:r>
                        <a:rPr lang="en-US" sz="16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6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1120;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ẟ</a:t>
                      </a:r>
                      <a:r>
                        <a:rPr lang="en-US" sz="16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6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600" baseline="-25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1382.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0501483"/>
                  </a:ext>
                </a:extLst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998909"/>
              </p:ext>
            </p:extLst>
          </p:nvPr>
        </p:nvGraphicFramePr>
        <p:xfrm>
          <a:off x="10872172" y="18145617"/>
          <a:ext cx="10011607" cy="50624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8448">
                  <a:extLst>
                    <a:ext uri="{9D8B030D-6E8A-4147-A177-3AD203B41FA5}">
                      <a16:colId xmlns:a16="http://schemas.microsoft.com/office/drawing/2014/main" val="2636863293"/>
                    </a:ext>
                  </a:extLst>
                </a:gridCol>
                <a:gridCol w="1968448">
                  <a:extLst>
                    <a:ext uri="{9D8B030D-6E8A-4147-A177-3AD203B41FA5}">
                      <a16:colId xmlns:a16="http://schemas.microsoft.com/office/drawing/2014/main" val="2005388744"/>
                    </a:ext>
                  </a:extLst>
                </a:gridCol>
                <a:gridCol w="1304448">
                  <a:extLst>
                    <a:ext uri="{9D8B030D-6E8A-4147-A177-3AD203B41FA5}">
                      <a16:colId xmlns:a16="http://schemas.microsoft.com/office/drawing/2014/main" val="475113628"/>
                    </a:ext>
                  </a:extLst>
                </a:gridCol>
                <a:gridCol w="1748610">
                  <a:extLst>
                    <a:ext uri="{9D8B030D-6E8A-4147-A177-3AD203B41FA5}">
                      <a16:colId xmlns:a16="http://schemas.microsoft.com/office/drawing/2014/main" val="1979533062"/>
                    </a:ext>
                  </a:extLst>
                </a:gridCol>
                <a:gridCol w="3021653">
                  <a:extLst>
                    <a:ext uri="{9D8B030D-6E8A-4147-A177-3AD203B41FA5}">
                      <a16:colId xmlns:a16="http://schemas.microsoft.com/office/drawing/2014/main" val="2602526209"/>
                    </a:ext>
                  </a:extLst>
                </a:gridCol>
              </a:tblGrid>
              <a:tr h="29949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 * 10</a:t>
                      </a:r>
                      <a:r>
                        <a:rPr lang="ru-RU" sz="32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мН/м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ККМ * 10</a:t>
                      </a:r>
                      <a:r>
                        <a:rPr lang="ru-RU" sz="32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моль/л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ККМ солей аммония (литературные данные) *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7645952"/>
                  </a:ext>
                </a:extLst>
              </a:tr>
              <a:tr h="68915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32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32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1,68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9140134"/>
                  </a:ext>
                </a:extLst>
              </a:tr>
              <a:tr h="68915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32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32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1,35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1,2*10</a:t>
                      </a:r>
                      <a:r>
                        <a:rPr lang="ru-RU" sz="32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7220903"/>
                  </a:ext>
                </a:extLst>
              </a:tr>
              <a:tr h="68915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32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en-US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32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0,20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6*10</a:t>
                      </a:r>
                      <a:r>
                        <a:rPr lang="ru-RU" sz="32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2790840"/>
                  </a:ext>
                </a:extLst>
              </a:tr>
            </a:tbl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10659474" y="23454637"/>
            <a:ext cx="106934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*Поверхностно-активные вещества. Справочник под редакцией А.А. 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Абрамзона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 Л.: Химия. – 1979. – 194 с.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609148" y="24438087"/>
            <a:ext cx="106934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При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сравнении значений ККМ синтезированных солей 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морфолиния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с классическими КПАВ солями аммония (</a:t>
            </a: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цетилтриметиламмоний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бромид), можно сделать вывод, что эти соли по активности сравнимы с классическими катионными ПАВ.</a:t>
            </a:r>
            <a:endParaRPr lang="ru-RU" sz="3200" dirty="0"/>
          </a:p>
        </p:txBody>
      </p:sp>
      <p:pic>
        <p:nvPicPr>
          <p:cNvPr id="1026" name="Picture 2" descr="https://sun9-70.userapi.com/impg/jCECT3CuSsFagroEfIdXG_Qlo4FhRssTB_XC1w/5peeiQShhzk.jpg?size=255x317&amp;quality=96&amp;sign=a058504838b27b7b4373be9a0dd0e881&amp;type=album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36471" y1="36593" x2="36471" y2="36593"/>
                        <a14:foregroundMark x1="64706" y1="42271" x2="64706" y2="42271"/>
                        <a14:foregroundMark x1="61569" y1="41325" x2="61569" y2="41325"/>
                        <a14:foregroundMark x1="32549" y1="81073" x2="32549" y2="81073"/>
                        <a14:foregroundMark x1="61569" y1="81703" x2="61569" y2="81703"/>
                        <a14:foregroundMark x1="57647" y1="15457" x2="57647" y2="15457"/>
                        <a14:foregroundMark x1="44706" y1="17035" x2="44706" y2="17035"/>
                        <a14:foregroundMark x1="34510" y1="15457" x2="34510" y2="15457"/>
                        <a14:foregroundMark x1="17255" y1="73502" x2="17255" y2="73502"/>
                        <a14:foregroundMark x1="73725" y1="76025" x2="73725" y2="76025"/>
                        <a14:foregroundMark x1="83529" y1="59937" x2="83529" y2="59937"/>
                        <a14:backgroundMark x1="1176" y1="29338" x2="8235" y2="993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63" y="168942"/>
            <a:ext cx="1896022" cy="23570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61442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2095</TotalTime>
  <Words>394</Words>
  <Application>Microsoft Office PowerPoint</Application>
  <PresentationFormat>Произвольный</PresentationFormat>
  <Paragraphs>99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условий реакции Сузуки на поведение палладий содержащего полимерного катализатора</dc:title>
  <dc:creator>Кристина</dc:creator>
  <cp:lastModifiedBy>Алина</cp:lastModifiedBy>
  <cp:revision>114</cp:revision>
  <dcterms:created xsi:type="dcterms:W3CDTF">2019-03-19T12:42:19Z</dcterms:created>
  <dcterms:modified xsi:type="dcterms:W3CDTF">2023-03-19T13:33:14Z</dcterms:modified>
</cp:coreProperties>
</file>