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CA62FD-7234-4BC3-9BA8-BF623ED9E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C101FC-BAA1-4AA4-944B-3DABEC1630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BE7486-42E3-4FCD-84B9-E3FBD35F0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6CDE-097B-4480-A87B-2855BF51597E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6C47E-D013-4544-8A50-0477F3AC9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407649-3F33-4C09-AEC5-B126DE75C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FF8D-6EA3-4E32-ABE5-6FE46BA47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00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9FE660-56F4-4B05-AA63-1719D32AD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70E5A4-DCAD-460A-8AA8-FD87EF132E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FA5CA9-C083-422C-B207-CE8054A83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6CDE-097B-4480-A87B-2855BF51597E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8E521A-C7B9-4B9A-BB35-77FAF5FBD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23C518-C9A1-4C75-9C9F-E6697E534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FF8D-6EA3-4E32-ABE5-6FE46BA47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889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CE5647F-9A4A-4DE9-AE9E-C17E928F86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C812329-B354-4ED6-9D40-7BD50FD524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2026E9-8D11-4C13-8F80-60BAFC2BC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6CDE-097B-4480-A87B-2855BF51597E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732C1B-4055-4545-AEC1-36718B376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EDB290-CAFF-4E26-B270-797BE360D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FF8D-6EA3-4E32-ABE5-6FE46BA47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80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308D34-0805-47E9-8D1D-24690EA05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92684E-18A0-4777-A0C8-6FA06CDE7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030282-5D15-4706-A9FB-7136FC1EE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6CDE-097B-4480-A87B-2855BF51597E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63946B-99FB-4A6D-9023-D818EF8A5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F1938D-C08B-46FF-BEA0-6361C5DBB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FF8D-6EA3-4E32-ABE5-6FE46BA47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51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892928-37CA-4DBF-85BC-3966CE867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1BCE39-82DF-4DCB-B8E8-E1C60DC7F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972D38-E521-4CD6-9DA4-CB99AFBCA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6CDE-097B-4480-A87B-2855BF51597E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439792-281D-4A6C-A9FC-43F2519AB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BDDB20-AD6D-464B-9E8B-EDD24234B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FF8D-6EA3-4E32-ABE5-6FE46BA47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54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F1B897-605F-4C3A-88A8-C78A80965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840DD9-93A9-4BC8-87AC-2BC8EDD20B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E1B1C59-5CAF-4AE3-8206-CC4544CDA1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C8012A1-3E37-4FB9-AD52-0D3E938A2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6CDE-097B-4480-A87B-2855BF51597E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5E8429-DD17-4C8E-9BD0-0CB295CC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748451D-9BB1-4B8C-BB60-E28968588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FF8D-6EA3-4E32-ABE5-6FE46BA47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0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FA8420-9B91-403D-BA83-A7207FD2F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B1098C-817C-4A5F-BCF7-91158477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ED0B74-9F5E-409D-9F47-8CD9B74669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25E1A2B-37F1-43EC-BD61-F3B5F078AB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EBF291C-5B9D-4947-B653-8696B65970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3A68892-6894-474C-A824-0A9AA2438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6CDE-097B-4480-A87B-2855BF51597E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4CAD58A-1EFF-4D85-909F-F56A7DE44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6A3B3DA-5E45-44F6-9F56-CF7FB8656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FF8D-6EA3-4E32-ABE5-6FE46BA47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956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D046F0-ABD8-48E6-AEF8-A9117283B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B7086D1-1FEF-45D3-9773-1D6811B7F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6CDE-097B-4480-A87B-2855BF51597E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E08E511-2A2D-4746-9580-D17DC3AA0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C1213C0-6673-49D6-AD35-490492E52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FF8D-6EA3-4E32-ABE5-6FE46BA47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676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F577302-C9D7-4F8D-A904-33515A50E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6CDE-097B-4480-A87B-2855BF51597E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51F880-74B8-470B-A3B3-324D6AFBB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966CA47-2C9B-4D53-987D-FA746A9AC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FF8D-6EA3-4E32-ABE5-6FE46BA47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72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289C80-3375-4A6E-BD25-7A84BE4CB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767BD4-7553-41FF-983A-D146304E6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FCBF46A-CCE3-4C89-B2B9-141EC98B6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275022-5F93-4DD5-A5E2-EFFC82EAD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6CDE-097B-4480-A87B-2855BF51597E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84530A-E572-4A5A-89BC-716773A9D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AD6006-FFF5-4BBE-9732-F1E4F72D6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FF8D-6EA3-4E32-ABE5-6FE46BA47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375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45AA93-ACA6-432A-A2F0-46F2C5564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F0BF0D7-6DED-42ED-AC8B-C9AA3D8C78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BFDA02E-A910-4945-BD18-5093814065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FEDEAAF-C3D2-44E4-AE0C-567224EC3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6CDE-097B-4480-A87B-2855BF51597E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E4C9F3-8BE3-4934-ADD8-BD0184669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1807E2-87C7-47BD-99C7-05BB39D7B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FF8D-6EA3-4E32-ABE5-6FE46BA47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73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7826D9-49D6-4F00-907F-3573FCD11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D32AE1-559B-4A65-8DFF-46DCB2893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B99051-A891-4F69-9754-B713FB2F38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F6CDE-097B-4480-A87B-2855BF51597E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CC5117-0BE2-4FA5-9B7C-451E6AD4B7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C85C28-16FF-46B8-A736-22528CE9FA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8FF8D-6EA3-4E32-ABE5-6FE46BA47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11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5B3DFC-A12C-4088-9E64-E9BDF8A96007}"/>
              </a:ext>
            </a:extLst>
          </p:cNvPr>
          <p:cNvSpPr txBox="1"/>
          <p:nvPr/>
        </p:nvSpPr>
        <p:spPr>
          <a:xfrm>
            <a:off x="484636" y="95338"/>
            <a:ext cx="113754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Ким О.Т.</a:t>
            </a:r>
          </a:p>
          <a:p>
            <a:pPr algn="ctr">
              <a:lnSpc>
                <a:spcPct val="150000"/>
              </a:lnSpc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ПРОИЗВОДНЫХ МОЛОЧНОЙ КИСЛОТЫ</a:t>
            </a:r>
          </a:p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Темникова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С.А.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органической химии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5D5500-31BE-4CC5-9F4F-A192DBB8C007}"/>
              </a:ext>
            </a:extLst>
          </p:cNvPr>
          <p:cNvSpPr txBox="1"/>
          <p:nvPr/>
        </p:nvSpPr>
        <p:spPr>
          <a:xfrm>
            <a:off x="169877" y="1480333"/>
            <a:ext cx="1169022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сложные эфиры молочной кислоты характеризуются малой летучестью, повышенной растворяющей способностью, они нетоксичны и безопасны для человека и могут подвергаться биологическому разложению, что благоприятно влияет на окружающую среду. </a:t>
            </a:r>
          </a:p>
          <a:p>
            <a:pPr algn="just"/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Бутиллактат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применяют в качестве растворителя, компонента пищевой эссенции, как промежуточное соединение при синтезе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лактида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других веществ.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путем азеотропной этерификации осуществить синтез производного молочной кислоты –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алкиллактата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1. Получить и выделить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бутиллактат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2. Оценить преимущества  и эффективность азеотропной этерификации для синтеза производных молочной кислоты.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Отработали методику синтеза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бутиллактата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в дальнейшем может служить в качестве промежуточного вещества при получении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полилактида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лактид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78175D0A-1C56-427E-9E2E-E48DF6A93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058623"/>
              </p:ext>
            </p:extLst>
          </p:nvPr>
        </p:nvGraphicFramePr>
        <p:xfrm>
          <a:off x="150825" y="3556610"/>
          <a:ext cx="11879156" cy="2666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9578">
                  <a:extLst>
                    <a:ext uri="{9D8B030D-6E8A-4147-A177-3AD203B41FA5}">
                      <a16:colId xmlns:a16="http://schemas.microsoft.com/office/drawing/2014/main" val="2812639934"/>
                    </a:ext>
                  </a:extLst>
                </a:gridCol>
                <a:gridCol w="5939578">
                  <a:extLst>
                    <a:ext uri="{9D8B030D-6E8A-4147-A177-3AD203B41FA5}">
                      <a16:colId xmlns:a16="http://schemas.microsoft.com/office/drawing/2014/main" val="2699647964"/>
                    </a:ext>
                  </a:extLst>
                </a:gridCol>
              </a:tblGrid>
              <a:tr h="2666940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Объекты исследования: молочная кислота 80% водный раствор, бутанол-1, катализатор – </a:t>
                      </a:r>
                      <a:r>
                        <a:rPr lang="ru-RU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толуолсульфоновая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кислота,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азеотропообразователь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бензол.</a:t>
                      </a:r>
                    </a:p>
                    <a:p>
                      <a:pPr algn="just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Подготовленную смесь кипятили с обратным холодильником и насадкой Дина-Старка, где собирался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азеотроп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Азеотропная этерификация протекала по схеме:</a:t>
                      </a:r>
                    </a:p>
                    <a:p>
                      <a:pPr algn="just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Избыток спирта и отгонка воды смещают равновесие реакции в сторону образования продуктов, использование бензола облегчило отделение воды.</a:t>
                      </a:r>
                    </a:p>
                    <a:p>
                      <a:pPr algn="just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Благодаря малой растворимости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бутиллактата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воде отделяли органический слой от неорганического.</a:t>
                      </a:r>
                    </a:p>
                    <a:p>
                      <a:pPr algn="just"/>
                      <a:r>
                        <a:rPr lang="ru-RU" sz="1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Бутиллактат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выделяли путем фракционной перегонки при атмосферном давлении. Вначале отгонялись остатки воды, азеотропной смеси, непрореагировавшей молочной кислоты, затем необходимая фракция при температуре 187-189</a:t>
                      </a:r>
                      <a:r>
                        <a:rPr lang="ru-RU" sz="1400" b="0" kern="120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С.</a:t>
                      </a:r>
                    </a:p>
                    <a:p>
                      <a:pPr algn="just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Полученное вещество представляло собой бесцветную, прозрачную жидкость со сладким запахом.</a:t>
                      </a:r>
                    </a:p>
                    <a:p>
                      <a:pPr algn="just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Выход бутилового эфира молочной кислоты составил 27% от теоретически возможного. Выделенный продукт идентифицировали по показателю преломления.</a:t>
                      </a:r>
                    </a:p>
                    <a:p>
                      <a:pPr algn="just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883901"/>
                  </a:ext>
                </a:extLst>
              </a:tr>
            </a:tbl>
          </a:graphicData>
        </a:graphic>
      </p:graphicFrame>
      <p:graphicFrame>
        <p:nvGraphicFramePr>
          <p:cNvPr id="15" name="Объект 14">
            <a:extLst>
              <a:ext uri="{FF2B5EF4-FFF2-40B4-BE49-F238E27FC236}">
                <a16:creationId xmlns:a16="http://schemas.microsoft.com/office/drawing/2014/main" id="{C869AA9B-07CA-405E-AE67-9F25D9CD89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719367"/>
              </p:ext>
            </p:extLst>
          </p:nvPr>
        </p:nvGraphicFramePr>
        <p:xfrm>
          <a:off x="356353" y="4843598"/>
          <a:ext cx="57340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ChemSketch" r:id="rId3" imgW="5733288" imgH="539496" progId="ACD.ChemSketch.20">
                  <p:embed/>
                </p:oleObj>
              </mc:Choice>
              <mc:Fallback>
                <p:oleObj name="ChemSketch" r:id="rId3" imgW="5733288" imgH="539496" progId="ACD.ChemSketch.20">
                  <p:embed/>
                  <p:pic>
                    <p:nvPicPr>
                      <p:cNvPr id="5" name="Объект 4">
                        <a:extLst>
                          <a:ext uri="{FF2B5EF4-FFF2-40B4-BE49-F238E27FC236}">
                            <a16:creationId xmlns:a16="http://schemas.microsoft.com/office/drawing/2014/main" id="{086BC573-C06B-45E9-B885-90C21302B6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53" y="4843598"/>
                        <a:ext cx="5734050" cy="542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DADE3239-4DEE-4786-A2DE-3EEF44C24B6E}"/>
              </a:ext>
            </a:extLst>
          </p:cNvPr>
          <p:cNvSpPr/>
          <p:nvPr/>
        </p:nvSpPr>
        <p:spPr>
          <a:xfrm>
            <a:off x="211818" y="1521558"/>
            <a:ext cx="11769055" cy="87959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0F0E4BF4-5CDD-4B9A-91B4-11E1DB494156}"/>
              </a:ext>
            </a:extLst>
          </p:cNvPr>
          <p:cNvSpPr/>
          <p:nvPr/>
        </p:nvSpPr>
        <p:spPr>
          <a:xfrm>
            <a:off x="205876" y="2546573"/>
            <a:ext cx="11769057" cy="3020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27DB61DC-B9E6-405F-9B8D-5DCFA8E59D06}"/>
              </a:ext>
            </a:extLst>
          </p:cNvPr>
          <p:cNvSpPr/>
          <p:nvPr/>
        </p:nvSpPr>
        <p:spPr>
          <a:xfrm>
            <a:off x="168130" y="6449483"/>
            <a:ext cx="11769057" cy="4085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375038D9-6C13-4EE4-80DE-81C4CBB5A5A1}"/>
              </a:ext>
            </a:extLst>
          </p:cNvPr>
          <p:cNvSpPr/>
          <p:nvPr/>
        </p:nvSpPr>
        <p:spPr>
          <a:xfrm>
            <a:off x="205875" y="2962160"/>
            <a:ext cx="11769057" cy="5429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0558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264</Words>
  <Application>Microsoft Office PowerPoint</Application>
  <PresentationFormat>Широкоэкранный</PresentationFormat>
  <Paragraphs>37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ChemSketch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39</cp:revision>
  <dcterms:created xsi:type="dcterms:W3CDTF">2023-03-18T06:34:47Z</dcterms:created>
  <dcterms:modified xsi:type="dcterms:W3CDTF">2023-03-19T13:44:05Z</dcterms:modified>
</cp:coreProperties>
</file>