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</p:sldIdLst>
  <p:sldSz cx="30243463" cy="216027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9" autoAdjust="0"/>
    <p:restoredTop sz="94660"/>
  </p:normalViewPr>
  <p:slideViewPr>
    <p:cSldViewPr snapToGrid="0">
      <p:cViewPr>
        <p:scale>
          <a:sx n="30" d="100"/>
          <a:sy n="30" d="100"/>
        </p:scale>
        <p:origin x="-666" y="1032"/>
      </p:cViewPr>
      <p:guideLst>
        <p:guide orient="horz" pos="6804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A19A16-2DFE-496F-A7D8-CA2558992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433" y="3535443"/>
            <a:ext cx="22682597" cy="7520940"/>
          </a:xfrm>
        </p:spPr>
        <p:txBody>
          <a:bodyPr anchor="b"/>
          <a:lstStyle>
            <a:lvl1pPr algn="ctr">
              <a:defRPr sz="60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CEAE4A0-7AEF-4DF8-9975-E105351B8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0433" y="11346420"/>
            <a:ext cx="22682597" cy="5215650"/>
          </a:xfrm>
        </p:spPr>
        <p:txBody>
          <a:bodyPr/>
          <a:lstStyle>
            <a:lvl1pPr marL="0" indent="0" algn="ctr">
              <a:buNone/>
              <a:defRPr sz="2400">
                <a:latin typeface="Montserrat" panose="00000500000000000000" pitchFamily="2" charset="-5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3088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BA75F1-A44F-455E-9FFE-E77F1AEA11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61999" y="1109693"/>
            <a:ext cx="22602226" cy="417552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C1CECC4-5EBE-470D-AA6D-BC49507B6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973DD83-CB7F-4519-94C6-B7B3DC5584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8452"/>
            <a:ext cx="30243463" cy="111359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A4F14C2-4C8E-4ABC-B2BA-73A4C51798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39" y="1109687"/>
            <a:ext cx="2481366" cy="41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5C94452-2F3A-4DA5-8E75-EFF394DEA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2979" y="1150144"/>
            <a:ext cx="6521247" cy="18307290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053A3C8-E2CB-41D7-B764-818AF958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239" y="1150144"/>
            <a:ext cx="19185697" cy="18307290"/>
          </a:xfrm>
        </p:spPr>
        <p:txBody>
          <a:bodyPr vert="eaVert"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C7855468-A065-466A-ADCA-A42B5BA24B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8452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7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AB463B-3DCF-4482-96B8-A4D3658DFD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62636" y="1150149"/>
            <a:ext cx="22601588" cy="417552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A88E249-A53E-4CE9-B4C4-8580927E0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EEEE15C2-2C22-49AA-BF05-3B3A410B16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37" y="1150149"/>
            <a:ext cx="2481366" cy="417552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D8A790EC-E10D-48BD-8F73-5D83A5A760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52561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2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rgbClr val="2A3D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012CF9-86C7-4FEF-B42B-92695AC07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487" y="5385676"/>
            <a:ext cx="26084987" cy="8986122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Montserrat" panose="00000500000000000000" pitchFamily="2" charset="-52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EFFDCE0-4709-4347-9BD1-0ECEA9221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487" y="14456813"/>
            <a:ext cx="26084987" cy="4725589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Montserrat" panose="00000500000000000000" pitchFamily="2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B249C24C-B16F-46E3-B702-B2A5B5081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486" y="552066"/>
            <a:ext cx="10627968" cy="437862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1C29BB88-EB33-40F0-8B50-8F9E06666A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22945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0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7B85EE-06E8-466E-9F30-BE36FE4B59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61999" y="1010131"/>
            <a:ext cx="22602226" cy="417552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1611F0-5C39-4DC5-8EEE-4A4300CAD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238" y="5750719"/>
            <a:ext cx="12853472" cy="13706715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54C0150-6020-4845-9C29-B63DD6A69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10753" y="5750719"/>
            <a:ext cx="12853472" cy="13706715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  <a:lvl2pPr>
              <a:defRPr>
                <a:latin typeface="Montserrat" panose="00000500000000000000" pitchFamily="2" charset="-52"/>
              </a:defRPr>
            </a:lvl2pPr>
            <a:lvl3pPr>
              <a:defRPr>
                <a:latin typeface="Montserrat" panose="00000500000000000000" pitchFamily="2" charset="-52"/>
              </a:defRPr>
            </a:lvl3pPr>
            <a:lvl4pPr>
              <a:defRPr>
                <a:latin typeface="Montserrat" panose="00000500000000000000" pitchFamily="2" charset="-52"/>
              </a:defRPr>
            </a:lvl4pPr>
            <a:lvl5pPr>
              <a:defRPr>
                <a:latin typeface="Montserrat" panose="00000500000000000000" pitchFamily="2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F5F252-D6BA-4841-92FB-79CF5C17A0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37" y="1150149"/>
            <a:ext cx="2481366" cy="417552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9F4294F-8F0E-43F1-8B80-09E4911BB0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62969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3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8DE41D-9E96-4BDA-B272-5AA27E7D49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58060" y="948687"/>
            <a:ext cx="22602226" cy="417552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27893FC-0D88-4F2F-BA94-7279976F2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3180" y="5295663"/>
            <a:ext cx="12794401" cy="2595323"/>
          </a:xfrm>
        </p:spPr>
        <p:txBody>
          <a:bodyPr anchor="b"/>
          <a:lstStyle>
            <a:lvl1pPr marL="0" indent="0">
              <a:buNone/>
              <a:defRPr sz="2400" b="1">
                <a:latin typeface="Montserrat" panose="00000500000000000000" pitchFamily="2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9B4F76D-C796-4BF3-81ED-3A78495FFE3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083180" y="7890986"/>
            <a:ext cx="12794401" cy="1160645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363E8AA-66BD-4AEC-971A-AE51A6E782F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15310753" y="5295663"/>
            <a:ext cx="12857411" cy="25953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85DF4E3-234C-47D2-93D3-28AC25093A9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15310753" y="7890986"/>
            <a:ext cx="12857411" cy="1160645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C2A044D7-B463-48F0-99F8-8E6BB8DAEA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37" y="1150149"/>
            <a:ext cx="2481366" cy="417552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063C9647-4031-4BD5-AC89-052A57E9D2C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62969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5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FBC7F4-577B-41C8-A7AC-B116520359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61999" y="1150142"/>
            <a:ext cx="22602226" cy="4175523"/>
          </a:xfrm>
        </p:spPr>
        <p:txBody>
          <a:bodyPr/>
          <a:lstStyle>
            <a:lvl1pPr>
              <a:defRPr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45F624F7-4B37-4125-8993-F5E9D19C70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237" y="1150149"/>
            <a:ext cx="2481366" cy="417552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BD1C6FA-9182-49CA-9083-E84FEF2FB1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97272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3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EB185130-860E-4413-B451-70E8509CAE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140" y="657452"/>
            <a:ext cx="9127044" cy="428057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A66A371-A50C-4F2F-971F-01A26A6BE0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8452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59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F6A374-C2A1-4ED7-9212-6C72CDAC83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3180" y="1440180"/>
            <a:ext cx="9754303" cy="504063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1EC1D1E-063E-4AFE-BD30-93F039A33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412" y="3110393"/>
            <a:ext cx="15310753" cy="15351919"/>
          </a:xfrm>
        </p:spPr>
        <p:txBody>
          <a:bodyPr/>
          <a:lstStyle>
            <a:lvl1pPr>
              <a:defRPr sz="3200">
                <a:latin typeface="Montserrat" panose="00000500000000000000" pitchFamily="2" charset="-52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DA4BFB2-D9B8-428D-B5F9-78DA493E4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3180" y="6480810"/>
            <a:ext cx="9754303" cy="12006502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AFDC0E8-2791-40A2-8EF2-84055FD411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663" y="569514"/>
            <a:ext cx="5481625" cy="2570879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250AF713-2FC1-42A6-9ED3-FDB68465BE6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22743"/>
            <a:ext cx="30243463" cy="111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796F25-355B-40B1-8B22-50E19562B1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3180" y="1440180"/>
            <a:ext cx="9754303" cy="5040630"/>
          </a:xfrm>
        </p:spPr>
        <p:txBody>
          <a:bodyPr anchor="b"/>
          <a:lstStyle>
            <a:lvl1pPr>
              <a:defRPr sz="3200">
                <a:latin typeface="Montserrat" panose="00000500000000000000" pitchFamily="2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182D63D-B83D-4DB8-8BFB-F1642EEB5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412" y="3110393"/>
            <a:ext cx="15310753" cy="15351919"/>
          </a:xfrm>
        </p:spPr>
        <p:txBody>
          <a:bodyPr/>
          <a:lstStyle>
            <a:lvl1pPr marL="0" indent="0">
              <a:buNone/>
              <a:defRPr sz="3200">
                <a:latin typeface="Montserrat" panose="00000500000000000000" pitchFamily="2" charset="-5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89D9EED-1598-4F13-8C24-17049C4B7B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3180" y="6480810"/>
            <a:ext cx="9754303" cy="12006502"/>
          </a:xfrm>
        </p:spPr>
        <p:txBody>
          <a:bodyPr/>
          <a:lstStyle>
            <a:lvl1pPr marL="0" indent="0">
              <a:buNone/>
              <a:defRPr sz="1600">
                <a:latin typeface="Montserrat" panose="00000500000000000000" pitchFamily="2" charset="-5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F39F730-E001-4B3A-BAD6-51BBB5C532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8452"/>
            <a:ext cx="30243463" cy="111359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80E2A4D-75B2-47DB-B8D6-C5C6766334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8663" y="569514"/>
            <a:ext cx="5481625" cy="257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4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147BA1-1FE9-451E-990E-30F5CF85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238" y="1109693"/>
            <a:ext cx="26084987" cy="4175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7FE8EC1-AD00-4D6C-8981-0D62ADA36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9238" y="5750719"/>
            <a:ext cx="26084987" cy="13706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3874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2" charset="-52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-52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E5C025-D2CA-4883-872B-0A2B693D1D5D}"/>
              </a:ext>
            </a:extLst>
          </p:cNvPr>
          <p:cNvSpPr txBox="1">
            <a:spLocks/>
          </p:cNvSpPr>
          <p:nvPr/>
        </p:nvSpPr>
        <p:spPr>
          <a:xfrm>
            <a:off x="10909738" y="246174"/>
            <a:ext cx="19333725" cy="694675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  <a:t>Кондратьев Сергей Евгеньевич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</a:br>
            <a:r>
              <a:rPr kumimoji="0" 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  <a:t> </a:t>
            </a: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  <a:t>Электрофизические свойства модифицированной керамики на основе </a:t>
            </a:r>
            <a:r>
              <a:rPr kumimoji="0" lang="ru-RU" sz="6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  <a:t>ниобата</a:t>
            </a: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  <a:t> калия-натрия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  <a:t/>
            </a:r>
            <a:br>
              <a:rPr kumimoji="0" lang="ru-RU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tserrat" panose="00000500000000000000" pitchFamily="2" charset="-52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anose="00000500000000000000" pitchFamily="2" charset="-52"/>
              <a:ea typeface="+mj-ea"/>
              <a:cs typeface="+mj-cs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E8B3FA2-532F-47C6-BCB2-C580F4D995F4}"/>
              </a:ext>
            </a:extLst>
          </p:cNvPr>
          <p:cNvSpPr txBox="1">
            <a:spLocks/>
          </p:cNvSpPr>
          <p:nvPr/>
        </p:nvSpPr>
        <p:spPr>
          <a:xfrm>
            <a:off x="756745" y="7398319"/>
            <a:ext cx="27199565" cy="202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3000" b="1" u="sng" dirty="0" smtClean="0"/>
              <a:t>Объекты исследования:</a:t>
            </a:r>
            <a:r>
              <a:rPr lang="ru-RU" sz="3000" dirty="0" smtClean="0"/>
              <a:t> образцы </a:t>
            </a:r>
            <a:r>
              <a:rPr lang="en-US" sz="3000" dirty="0"/>
              <a:t>K</a:t>
            </a:r>
            <a:r>
              <a:rPr lang="ru-RU" sz="3000" baseline="-25000" dirty="0"/>
              <a:t>0.5</a:t>
            </a:r>
            <a:r>
              <a:rPr lang="en-US" sz="3000" dirty="0"/>
              <a:t>Na</a:t>
            </a:r>
            <a:r>
              <a:rPr lang="ru-RU" sz="3000" baseline="-25000" dirty="0"/>
              <a:t>0.5</a:t>
            </a:r>
            <a:r>
              <a:rPr lang="en-US" sz="3000" dirty="0" err="1" smtClean="0"/>
              <a:t>Nb</a:t>
            </a:r>
            <a:r>
              <a:rPr lang="ru-RU" sz="3000" baseline="-25000" dirty="0" smtClean="0"/>
              <a:t>0</a:t>
            </a:r>
            <a:r>
              <a:rPr lang="en-US" sz="3000" baseline="-25000" dirty="0" smtClean="0"/>
              <a:t>.95</a:t>
            </a:r>
            <a:r>
              <a:rPr lang="en-US" sz="3000" dirty="0" smtClean="0"/>
              <a:t>Ti</a:t>
            </a:r>
            <a:r>
              <a:rPr lang="ru-RU" sz="3000" baseline="-25000" dirty="0"/>
              <a:t>0.05</a:t>
            </a:r>
            <a:r>
              <a:rPr lang="en-US" sz="3000" dirty="0"/>
              <a:t>O</a:t>
            </a:r>
            <a:r>
              <a:rPr lang="ru-RU" sz="3000" baseline="-25000" dirty="0"/>
              <a:t>3 </a:t>
            </a:r>
            <a:r>
              <a:rPr lang="ru-RU" sz="3000" dirty="0" smtClean="0"/>
              <a:t>и </a:t>
            </a:r>
            <a:r>
              <a:rPr lang="en-US" sz="3000" dirty="0"/>
              <a:t>K</a:t>
            </a:r>
            <a:r>
              <a:rPr lang="ru-RU" sz="3000" baseline="-25000" dirty="0"/>
              <a:t>0.5</a:t>
            </a:r>
            <a:r>
              <a:rPr lang="en-US" sz="3000" dirty="0"/>
              <a:t>Na</a:t>
            </a:r>
            <a:r>
              <a:rPr lang="ru-RU" sz="3000" baseline="-25000" dirty="0"/>
              <a:t>0.5</a:t>
            </a:r>
            <a:r>
              <a:rPr lang="en-US" sz="3000" dirty="0" smtClean="0"/>
              <a:t>Nb</a:t>
            </a:r>
            <a:r>
              <a:rPr lang="en-US" sz="3000" baseline="-25000" dirty="0" smtClean="0"/>
              <a:t>0.96</a:t>
            </a:r>
            <a:r>
              <a:rPr lang="en-US" sz="3000" dirty="0" smtClean="0"/>
              <a:t>Ti</a:t>
            </a:r>
            <a:r>
              <a:rPr lang="ru-RU" sz="3000" baseline="-25000" dirty="0"/>
              <a:t>0.05</a:t>
            </a:r>
            <a:r>
              <a:rPr lang="en-US" sz="3000" dirty="0"/>
              <a:t>O</a:t>
            </a:r>
            <a:r>
              <a:rPr lang="ru-RU" sz="3000" baseline="-25000" dirty="0" smtClean="0"/>
              <a:t>3</a:t>
            </a:r>
          </a:p>
          <a:p>
            <a:pPr algn="l"/>
            <a:r>
              <a:rPr lang="ru-RU" sz="3000" b="1" u="sng" dirty="0" smtClean="0"/>
              <a:t>Методы исследования: </a:t>
            </a:r>
            <a:r>
              <a:rPr lang="ru-RU" sz="3000" dirty="0" smtClean="0"/>
              <a:t>диэлектрическая спектроскопия</a:t>
            </a:r>
          </a:p>
          <a:p>
            <a:pPr algn="l"/>
            <a:r>
              <a:rPr lang="ru-RU" sz="3000" b="1" u="sng" dirty="0" smtClean="0"/>
              <a:t>Оборудование: </a:t>
            </a:r>
            <a:r>
              <a:rPr lang="ru-RU" sz="3000" dirty="0" smtClean="0"/>
              <a:t>вектор-175, электрическая печь, минитерм-300, ПК</a:t>
            </a:r>
          </a:p>
          <a:p>
            <a:pPr algn="l"/>
            <a:r>
              <a:rPr lang="ru-RU" sz="2000" baseline="-25000" dirty="0" smtClean="0"/>
              <a:t>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4" name="Подзаголовок 2">
            <a:extLst>
              <a:ext uri="{FF2B5EF4-FFF2-40B4-BE49-F238E27FC236}">
                <a16:creationId xmlns="" xmlns:a16="http://schemas.microsoft.com/office/drawing/2014/main" id="{1E8B3FA2-532F-47C6-BCB2-C580F4D995F4}"/>
              </a:ext>
            </a:extLst>
          </p:cNvPr>
          <p:cNvSpPr txBox="1">
            <a:spLocks/>
          </p:cNvSpPr>
          <p:nvPr/>
        </p:nvSpPr>
        <p:spPr>
          <a:xfrm>
            <a:off x="16722199" y="15665710"/>
            <a:ext cx="12764520" cy="3820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ontserrat" panose="00000500000000000000" pitchFamily="2" charset="-52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500" b="1" u="sng" dirty="0" smtClean="0"/>
              <a:t>Результаты исследования:</a:t>
            </a:r>
            <a:r>
              <a:rPr lang="ru-RU" sz="2500" dirty="0" smtClean="0"/>
              <a:t> </a:t>
            </a:r>
          </a:p>
          <a:p>
            <a:pPr algn="just"/>
            <a:endParaRPr lang="ru-RU" sz="2500" dirty="0" smtClean="0"/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sz="2500" dirty="0" smtClean="0"/>
              <a:t>На </a:t>
            </a:r>
            <a:r>
              <a:rPr lang="ru-RU" sz="2500" dirty="0"/>
              <a:t>температурной зависимости диэлектрической проницаемости (</a:t>
            </a:r>
            <a:r>
              <a:rPr lang="ru-RU" sz="2500" dirty="0" smtClean="0"/>
              <a:t>рис.2) </a:t>
            </a:r>
            <a:r>
              <a:rPr lang="ru-RU" sz="2500" dirty="0"/>
              <a:t>имеются максимумы при 430</a:t>
            </a:r>
            <a:r>
              <a:rPr lang="ru-RU" sz="2500" baseline="30000" dirty="0"/>
              <a:t> </a:t>
            </a:r>
            <a:r>
              <a:rPr lang="en-US" sz="2500" baseline="30000" dirty="0" err="1"/>
              <a:t>o</a:t>
            </a:r>
            <a:r>
              <a:rPr lang="en-US" sz="2500" dirty="0" err="1"/>
              <a:t>C</a:t>
            </a:r>
            <a:r>
              <a:rPr lang="ru-RU" sz="2500" dirty="0"/>
              <a:t> для </a:t>
            </a:r>
            <a:r>
              <a:rPr lang="en-US" sz="2500" dirty="0"/>
              <a:t>KNNT</a:t>
            </a:r>
            <a:r>
              <a:rPr lang="ru-RU" sz="2500" dirty="0"/>
              <a:t>95 и 410</a:t>
            </a:r>
            <a:r>
              <a:rPr lang="ru-RU" sz="2500" baseline="30000" dirty="0"/>
              <a:t> </a:t>
            </a:r>
            <a:r>
              <a:rPr lang="en-US" sz="2500" baseline="30000" dirty="0" err="1"/>
              <a:t>o</a:t>
            </a:r>
            <a:r>
              <a:rPr lang="en-US" sz="2500" dirty="0" err="1"/>
              <a:t>C</a:t>
            </a:r>
            <a:r>
              <a:rPr lang="ru-RU" sz="2500" dirty="0"/>
              <a:t> для </a:t>
            </a:r>
            <a:r>
              <a:rPr lang="en-US" sz="2500" dirty="0"/>
              <a:t>KNNT</a:t>
            </a:r>
            <a:r>
              <a:rPr lang="ru-RU" sz="2500" dirty="0" smtClean="0"/>
              <a:t>96  на частотах выше 1 кГц и 150 Гц соответственно.</a:t>
            </a:r>
          </a:p>
          <a:p>
            <a:pPr marL="342900" indent="-342900" algn="just">
              <a:spcBef>
                <a:spcPts val="0"/>
              </a:spcBef>
              <a:buAutoNum type="arabicPeriod"/>
            </a:pPr>
            <a:r>
              <a:rPr lang="ru-RU" sz="2500" dirty="0" smtClean="0"/>
              <a:t>У состава </a:t>
            </a:r>
            <a:r>
              <a:rPr lang="en-US" sz="2500" dirty="0" smtClean="0"/>
              <a:t>KNNT</a:t>
            </a:r>
            <a:r>
              <a:rPr lang="ru-RU" sz="2500" dirty="0" smtClean="0"/>
              <a:t>95 на частотах ниже 150 Гц имеется максимум при 630 </a:t>
            </a:r>
            <a:r>
              <a:rPr lang="ru-RU" sz="2500" baseline="30000" dirty="0" err="1" smtClean="0"/>
              <a:t>о</a:t>
            </a:r>
            <a:r>
              <a:rPr lang="ru-RU" sz="2500" dirty="0" err="1" smtClean="0"/>
              <a:t>С</a:t>
            </a:r>
            <a:r>
              <a:rPr lang="en-US" sz="2500" dirty="0" smtClean="0"/>
              <a:t>.</a:t>
            </a:r>
            <a:endParaRPr lang="ru-RU" sz="2500" dirty="0" smtClean="0">
              <a:solidFill>
                <a:schemeClr val="bg1"/>
              </a:solidFill>
            </a:endParaRPr>
          </a:p>
          <a:p>
            <a:pPr marL="346075" indent="-346075" algn="just">
              <a:spcBef>
                <a:spcPts val="0"/>
              </a:spcBef>
            </a:pPr>
            <a:r>
              <a:rPr lang="ru-RU" sz="2500" dirty="0" smtClean="0"/>
              <a:t>3</a:t>
            </a:r>
            <a:r>
              <a:rPr lang="en-US" sz="2500" dirty="0" smtClean="0"/>
              <a:t>.</a:t>
            </a:r>
            <a:r>
              <a:rPr lang="ru-RU" sz="2500" dirty="0" smtClean="0"/>
              <a:t>Диэлектрическая </a:t>
            </a:r>
            <a:r>
              <a:rPr lang="ru-RU" sz="2500" dirty="0"/>
              <a:t>проницаемость у </a:t>
            </a:r>
            <a:r>
              <a:rPr lang="ru-RU" sz="2500" dirty="0" smtClean="0"/>
              <a:t>образца</a:t>
            </a:r>
            <a:r>
              <a:rPr lang="en-US" sz="2500" dirty="0" smtClean="0"/>
              <a:t> </a:t>
            </a:r>
            <a:r>
              <a:rPr lang="en-US" sz="2500" dirty="0"/>
              <a:t>KNNT</a:t>
            </a:r>
            <a:r>
              <a:rPr lang="ru-RU" sz="2500" dirty="0"/>
              <a:t>95</a:t>
            </a:r>
            <a:r>
              <a:rPr lang="ru-RU" sz="2500" dirty="0" smtClean="0"/>
              <a:t> </a:t>
            </a:r>
            <a:r>
              <a:rPr lang="ru-RU" sz="2500" dirty="0"/>
              <a:t>больше по величине во всем исследуемом диапазоне частот и температур, чем у образца </a:t>
            </a:r>
            <a:r>
              <a:rPr lang="en-US" sz="2500" dirty="0"/>
              <a:t>KNNT</a:t>
            </a:r>
            <a:r>
              <a:rPr lang="ru-RU" sz="2500" dirty="0" smtClean="0"/>
              <a:t>96</a:t>
            </a:r>
            <a:r>
              <a:rPr lang="en-US" sz="2500" dirty="0" smtClean="0"/>
              <a:t>.</a:t>
            </a:r>
            <a:endParaRPr lang="ru-RU" sz="25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1E8B3FA2-532F-47C6-BCB2-C580F4D995F4}"/>
              </a:ext>
            </a:extLst>
          </p:cNvPr>
          <p:cNvSpPr txBox="1">
            <a:spLocks/>
          </p:cNvSpPr>
          <p:nvPr/>
        </p:nvSpPr>
        <p:spPr>
          <a:xfrm>
            <a:off x="381547" y="19629253"/>
            <a:ext cx="17113829" cy="314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Рис. 2.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Зависимости </a:t>
            </a:r>
            <a:r>
              <a:rPr kumimoji="0" lang="ru-RU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ε</a:t>
            </a:r>
            <a:r>
              <a:rPr kumimoji="0" lang="he-IL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׳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(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  <a:sym typeface="Symbol"/>
              </a:rPr>
              <a:t>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,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T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):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K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0.5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Na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0.5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Nb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0,95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Ti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0,05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O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3</a:t>
            </a:r>
            <a:r>
              <a:rPr kumimoji="0" lang="en-US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(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слева)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 ,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K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0.5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Na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0.5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Nb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0,96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Ti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0,05(справа)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O</a:t>
            </a:r>
            <a:r>
              <a:rPr kumimoji="0" lang="ru-RU" sz="25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3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..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482" y="13432221"/>
            <a:ext cx="7819836" cy="6168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9836" y="13369158"/>
            <a:ext cx="7978552" cy="6211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6837572" y="13599758"/>
            <a:ext cx="12612414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500" dirty="0" smtClean="0">
                <a:latin typeface="Montserrat" panose="00000500000000000000" pitchFamily="2" charset="-52"/>
              </a:rPr>
              <a:t>В ходе выполнения работы производились измерения зависимости комплексной диэлектрической проницаемости от </a:t>
            </a:r>
            <a:r>
              <a:rPr lang="ru-RU" sz="2500" dirty="0" smtClean="0">
                <a:latin typeface="Montserrat" panose="00000500000000000000" pitchFamily="2" charset="-52"/>
              </a:rPr>
              <a:t>частоты</a:t>
            </a:r>
            <a:r>
              <a:rPr lang="en-US" sz="2500" dirty="0" smtClean="0">
                <a:latin typeface="Montserrat" panose="00000500000000000000" pitchFamily="2" charset="-52"/>
              </a:rPr>
              <a:t> </a:t>
            </a:r>
            <a:r>
              <a:rPr lang="ru-RU" sz="2500" dirty="0" smtClean="0">
                <a:latin typeface="Montserrat"/>
              </a:rPr>
              <a:t>( </a:t>
            </a:r>
            <a:r>
              <a:rPr lang="ru-RU" sz="2500" dirty="0">
                <a:latin typeface="Montserrat"/>
              </a:rPr>
              <a:t>от </a:t>
            </a:r>
            <a:r>
              <a:rPr lang="ru-RU" sz="2500" dirty="0" smtClean="0">
                <a:latin typeface="Montserrat"/>
              </a:rPr>
              <a:t>1 </a:t>
            </a:r>
            <a:r>
              <a:rPr lang="ru-RU" sz="2500" dirty="0">
                <a:latin typeface="Montserrat"/>
              </a:rPr>
              <a:t>Гц до </a:t>
            </a:r>
            <a:r>
              <a:rPr lang="ru-RU" sz="2500" dirty="0" smtClean="0">
                <a:latin typeface="Montserrat"/>
              </a:rPr>
              <a:t>1МГЦ)</a:t>
            </a:r>
            <a:r>
              <a:rPr lang="ru-RU" sz="2500" dirty="0">
                <a:latin typeface="Montserrat"/>
              </a:rPr>
              <a:t> </a:t>
            </a:r>
            <a:r>
              <a:rPr lang="ru-RU" sz="2500" dirty="0" smtClean="0">
                <a:latin typeface="Montserrat" panose="00000500000000000000" pitchFamily="2" charset="-52"/>
              </a:rPr>
              <a:t>и температуры</a:t>
            </a:r>
            <a:r>
              <a:rPr lang="ru-RU" sz="2400" dirty="0">
                <a:latin typeface="Montserrat"/>
              </a:rPr>
              <a:t> (от 30</a:t>
            </a:r>
            <a:r>
              <a:rPr lang="en-US" sz="2400" baseline="30000" dirty="0"/>
              <a:t> o</a:t>
            </a:r>
            <a:r>
              <a:rPr lang="ru-RU" sz="2400" dirty="0">
                <a:latin typeface="Montserrat"/>
              </a:rPr>
              <a:t>С до </a:t>
            </a:r>
            <a:r>
              <a:rPr lang="ru-RU" sz="2400" dirty="0" smtClean="0">
                <a:latin typeface="Montserrat"/>
              </a:rPr>
              <a:t>650</a:t>
            </a:r>
            <a:r>
              <a:rPr lang="en-US" sz="2400" baseline="30000" dirty="0" smtClean="0"/>
              <a:t> </a:t>
            </a:r>
            <a:r>
              <a:rPr lang="en-US" sz="2400" baseline="30000" dirty="0"/>
              <a:t>o</a:t>
            </a:r>
            <a:r>
              <a:rPr lang="ru-RU" sz="2400" dirty="0">
                <a:latin typeface="Montserrat"/>
              </a:rPr>
              <a:t>С)</a:t>
            </a:r>
            <a:r>
              <a:rPr lang="ru-RU" sz="2500" dirty="0" smtClean="0">
                <a:latin typeface="Montserrat" panose="00000500000000000000" pitchFamily="2" charset="-52"/>
              </a:rPr>
              <a:t>. </a:t>
            </a:r>
            <a:r>
              <a:rPr lang="ru-RU" sz="2500" dirty="0" smtClean="0">
                <a:latin typeface="Montserrat" panose="00000500000000000000" pitchFamily="2" charset="-52"/>
              </a:rPr>
              <a:t>Было показано, что диэлектрическая проницаемость монотонно убывает с ростом частот у обоих образцов</a:t>
            </a:r>
            <a:endParaRPr lang="ru-RU" sz="2500" dirty="0">
              <a:latin typeface="Montserrat" panose="00000500000000000000" pitchFamily="2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8276" y="4664099"/>
            <a:ext cx="2866171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Montserrat" panose="00000500000000000000" pitchFamily="2" charset="-52"/>
              </a:rPr>
              <a:t>Руководитель: </a:t>
            </a:r>
            <a:r>
              <a:rPr lang="ru-RU" sz="4000" dirty="0" err="1" smtClean="0">
                <a:latin typeface="Montserrat" panose="00000500000000000000" pitchFamily="2" charset="-52"/>
              </a:rPr>
              <a:t>Барабанова</a:t>
            </a:r>
            <a:r>
              <a:rPr lang="ru-RU" sz="4000" dirty="0" smtClean="0">
                <a:latin typeface="Montserrat" panose="00000500000000000000" pitchFamily="2" charset="-52"/>
              </a:rPr>
              <a:t> Е.В.</a:t>
            </a:r>
            <a:r>
              <a:rPr lang="ru-RU" sz="4000" dirty="0" smtClean="0">
                <a:solidFill>
                  <a:schemeClr val="bg1"/>
                </a:solidFill>
                <a:latin typeface="Montserrat" panose="00000500000000000000" pitchFamily="2" charset="-52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Montserrat" panose="00000500000000000000" pitchFamily="2" charset="-52"/>
              </a:rPr>
            </a:br>
            <a:r>
              <a:rPr lang="ru-RU" sz="4000" dirty="0" smtClean="0">
                <a:latin typeface="Montserrat" panose="00000500000000000000" pitchFamily="2" charset="-52"/>
              </a:rPr>
              <a:t>Тверской государственный университет, г. Тверь</a:t>
            </a:r>
            <a:br>
              <a:rPr lang="ru-RU" sz="4000" dirty="0" smtClean="0">
                <a:latin typeface="Montserrat" panose="00000500000000000000" pitchFamily="2" charset="-52"/>
              </a:rPr>
            </a:br>
            <a:r>
              <a:rPr lang="ru-RU" sz="4000" dirty="0" smtClean="0">
                <a:latin typeface="Montserrat" panose="00000500000000000000" pitchFamily="2" charset="-52"/>
              </a:rPr>
              <a:t>Кафедра прикладной физики</a:t>
            </a:r>
            <a:endParaRPr lang="ru-RU" sz="4000" dirty="0"/>
          </a:p>
        </p:txBody>
      </p:sp>
      <p:sp>
        <p:nvSpPr>
          <p:cNvPr id="11" name="Подзаголовок 2">
            <a:extLst>
              <a:ext uri="{FF2B5EF4-FFF2-40B4-BE49-F238E27FC236}">
                <a16:creationId xmlns="" xmlns:a16="http://schemas.microsoft.com/office/drawing/2014/main" id="{1E8B3FA2-532F-47C6-BCB2-C580F4D995F4}"/>
              </a:ext>
            </a:extLst>
          </p:cNvPr>
          <p:cNvSpPr txBox="1">
            <a:spLocks/>
          </p:cNvSpPr>
          <p:nvPr/>
        </p:nvSpPr>
        <p:spPr>
          <a:xfrm>
            <a:off x="15431399" y="12655639"/>
            <a:ext cx="17113829" cy="808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</a:rPr>
              <a:t>Рис. 1.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Схема измерительной </a:t>
            </a: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установки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4550" y="9274751"/>
            <a:ext cx="15550057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u="sng" dirty="0" smtClean="0">
                <a:latin typeface="Montserrat" panose="00000500000000000000" pitchFamily="2" charset="-52"/>
              </a:rPr>
              <a:t>Образцы получали по классической керамической технологии:</a:t>
            </a:r>
          </a:p>
          <a:p>
            <a:pPr algn="just"/>
            <a:endParaRPr lang="ru-RU" sz="2500" dirty="0" smtClean="0">
              <a:latin typeface="Montserrat" panose="00000500000000000000" pitchFamily="2" charset="-52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Montserrat"/>
              </a:rPr>
              <a:t>Смешивали </a:t>
            </a:r>
            <a:r>
              <a:rPr lang="ru-RU" sz="2800" dirty="0">
                <a:latin typeface="Montserrat"/>
              </a:rPr>
              <a:t>в ступке Na</a:t>
            </a:r>
            <a:r>
              <a:rPr lang="ru-RU" dirty="0">
                <a:latin typeface="Montserrat"/>
              </a:rPr>
              <a:t>2</a:t>
            </a:r>
            <a:r>
              <a:rPr lang="ru-RU" sz="2800" dirty="0">
                <a:latin typeface="Montserrat"/>
              </a:rPr>
              <a:t>CO</a:t>
            </a:r>
            <a:r>
              <a:rPr lang="ru-RU" dirty="0">
                <a:latin typeface="Montserrat"/>
              </a:rPr>
              <a:t>3</a:t>
            </a:r>
            <a:r>
              <a:rPr lang="ru-RU" sz="2800" dirty="0">
                <a:latin typeface="Montserrat"/>
              </a:rPr>
              <a:t>, K</a:t>
            </a:r>
            <a:r>
              <a:rPr lang="ru-RU" dirty="0">
                <a:latin typeface="Montserrat"/>
              </a:rPr>
              <a:t>2</a:t>
            </a:r>
            <a:r>
              <a:rPr lang="ru-RU" sz="2800" dirty="0">
                <a:latin typeface="Montserrat"/>
              </a:rPr>
              <a:t>CO</a:t>
            </a:r>
            <a:r>
              <a:rPr lang="ru-RU" dirty="0">
                <a:latin typeface="Montserrat"/>
              </a:rPr>
              <a:t>3</a:t>
            </a:r>
            <a:r>
              <a:rPr lang="ru-RU" sz="2800" dirty="0">
                <a:latin typeface="Montserrat"/>
              </a:rPr>
              <a:t>, </a:t>
            </a:r>
            <a:r>
              <a:rPr lang="ru-RU" sz="2800" dirty="0" smtClean="0">
                <a:latin typeface="Montserrat"/>
              </a:rPr>
              <a:t>Nb</a:t>
            </a:r>
            <a:r>
              <a:rPr lang="ru-RU" dirty="0" smtClean="0">
                <a:latin typeface="Montserrat"/>
              </a:rPr>
              <a:t>2</a:t>
            </a:r>
            <a:r>
              <a:rPr lang="ru-RU" sz="2800" dirty="0" smtClean="0">
                <a:latin typeface="Montserrat"/>
              </a:rPr>
              <a:t>O</a:t>
            </a:r>
            <a:r>
              <a:rPr lang="ru-RU" dirty="0" smtClean="0">
                <a:latin typeface="Montserrat"/>
              </a:rPr>
              <a:t>5</a:t>
            </a:r>
            <a:r>
              <a:rPr lang="ru-RU" sz="2800" dirty="0" smtClean="0">
                <a:latin typeface="Montserrat"/>
              </a:rPr>
              <a:t>,TiO</a:t>
            </a:r>
            <a:r>
              <a:rPr lang="ru-RU" dirty="0" smtClean="0">
                <a:latin typeface="Montserrat"/>
              </a:rPr>
              <a:t>2 </a:t>
            </a:r>
            <a:r>
              <a:rPr lang="ru-RU" sz="2800" dirty="0" smtClean="0">
                <a:latin typeface="Montserrat"/>
              </a:rPr>
              <a:t>в </a:t>
            </a:r>
            <a:r>
              <a:rPr lang="ru-RU" sz="2800" dirty="0">
                <a:latin typeface="Montserrat"/>
              </a:rPr>
              <a:t>среде этилового </a:t>
            </a:r>
            <a:r>
              <a:rPr lang="ru-RU" sz="2800" dirty="0" smtClean="0">
                <a:latin typeface="Montserrat"/>
              </a:rPr>
              <a:t>спирта</a:t>
            </a:r>
            <a:r>
              <a:rPr lang="en-US" sz="2800" dirty="0" smtClean="0">
                <a:latin typeface="Montserrat"/>
              </a:rPr>
              <a:t>.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Montserrat"/>
              </a:rPr>
              <a:t> </a:t>
            </a:r>
            <a:r>
              <a:rPr lang="ru-RU" sz="2800" dirty="0">
                <a:latin typeface="Montserrat"/>
              </a:rPr>
              <a:t>С</a:t>
            </a:r>
            <a:r>
              <a:rPr lang="ru-RU" sz="2800" dirty="0" smtClean="0">
                <a:latin typeface="Montserrat"/>
              </a:rPr>
              <a:t>интезировали </a:t>
            </a:r>
            <a:r>
              <a:rPr lang="ru-RU" sz="2800" dirty="0">
                <a:latin typeface="Montserrat"/>
              </a:rPr>
              <a:t>при температуре 900 </a:t>
            </a:r>
            <a:r>
              <a:rPr lang="en-US" sz="2800" baseline="30000" dirty="0"/>
              <a:t>o</a:t>
            </a:r>
            <a:r>
              <a:rPr lang="ru-RU" sz="2800" dirty="0" smtClean="0">
                <a:latin typeface="Montserrat"/>
              </a:rPr>
              <a:t>С</a:t>
            </a:r>
            <a:r>
              <a:rPr lang="en-US" sz="2800" dirty="0" smtClean="0">
                <a:latin typeface="Montserrat"/>
              </a:rPr>
              <a:t>.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Montserrat"/>
              </a:rPr>
              <a:t> </a:t>
            </a:r>
            <a:r>
              <a:rPr lang="ru-RU" sz="2800" dirty="0">
                <a:latin typeface="Montserrat"/>
              </a:rPr>
              <a:t>П</a:t>
            </a:r>
            <a:r>
              <a:rPr lang="ru-RU" sz="2800" dirty="0" smtClean="0">
                <a:latin typeface="Montserrat"/>
              </a:rPr>
              <a:t>овторно измельчали</a:t>
            </a:r>
            <a:r>
              <a:rPr lang="en-US" sz="2800" dirty="0" smtClean="0">
                <a:latin typeface="Montserrat"/>
              </a:rPr>
              <a:t>.</a:t>
            </a:r>
            <a:r>
              <a:rPr lang="ru-RU" sz="2800" dirty="0" smtClean="0">
                <a:latin typeface="Montserrat"/>
              </a:rPr>
              <a:t> </a:t>
            </a:r>
            <a:endParaRPr lang="en-US" sz="2800" dirty="0" smtClean="0"/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Montserrat"/>
              </a:rPr>
              <a:t> Формовали </a:t>
            </a:r>
            <a:r>
              <a:rPr lang="ru-RU" sz="2800" dirty="0">
                <a:latin typeface="Montserrat"/>
              </a:rPr>
              <a:t>в виде дисков диаметром 10 </a:t>
            </a:r>
            <a:r>
              <a:rPr lang="ru-RU" sz="2800" dirty="0" smtClean="0">
                <a:latin typeface="Montserrat"/>
              </a:rPr>
              <a:t>мм</a:t>
            </a:r>
            <a:r>
              <a:rPr lang="en-US" sz="2800" dirty="0" smtClean="0">
                <a:latin typeface="Montserrat"/>
              </a:rPr>
              <a:t>.</a:t>
            </a:r>
            <a:r>
              <a:rPr lang="ru-RU" sz="2800" dirty="0" smtClean="0">
                <a:latin typeface="Montserrat"/>
              </a:rPr>
              <a:t> </a:t>
            </a:r>
            <a:endParaRPr lang="en-US" sz="2800" dirty="0"/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Montserrat"/>
              </a:rPr>
              <a:t>Спекали </a:t>
            </a:r>
            <a:r>
              <a:rPr lang="ru-RU" sz="2800" dirty="0">
                <a:latin typeface="Montserrat"/>
              </a:rPr>
              <a:t>при температуре 1100 </a:t>
            </a:r>
            <a:r>
              <a:rPr lang="en-US" sz="2800" baseline="30000" dirty="0"/>
              <a:t>o</a:t>
            </a:r>
            <a:r>
              <a:rPr lang="ru-RU" sz="2800" dirty="0" smtClean="0">
                <a:latin typeface="Montserrat"/>
              </a:rPr>
              <a:t>С</a:t>
            </a:r>
            <a:r>
              <a:rPr lang="en-US" sz="2800" dirty="0" smtClean="0">
                <a:latin typeface="Montserrat"/>
              </a:rPr>
              <a:t>.</a:t>
            </a:r>
            <a:endParaRPr lang="ru-RU" sz="2800" dirty="0" smtClean="0">
              <a:latin typeface="Montserrat"/>
            </a:endParaRPr>
          </a:p>
          <a:p>
            <a:pPr marL="514350" indent="-514350" algn="just">
              <a:buAutoNum type="arabicPeriod"/>
            </a:pPr>
            <a:r>
              <a:rPr lang="ru-RU" sz="2800" dirty="0" smtClean="0">
                <a:latin typeface="Montserrat"/>
              </a:rPr>
              <a:t> </a:t>
            </a:r>
            <a:r>
              <a:rPr lang="ru-RU" sz="2800" dirty="0">
                <a:latin typeface="Montserrat"/>
              </a:rPr>
              <a:t>Н</a:t>
            </a:r>
            <a:r>
              <a:rPr lang="ru-RU" sz="2800" dirty="0" smtClean="0">
                <a:latin typeface="Montserrat"/>
              </a:rPr>
              <a:t>аносили </a:t>
            </a:r>
            <a:r>
              <a:rPr lang="ru-RU" sz="2800" dirty="0">
                <a:latin typeface="Montserrat"/>
              </a:rPr>
              <a:t>электроды серебросодержащей </a:t>
            </a:r>
            <a:r>
              <a:rPr lang="ru-RU" sz="2800" dirty="0" smtClean="0">
                <a:latin typeface="Montserrat"/>
              </a:rPr>
              <a:t>пастой</a:t>
            </a:r>
            <a:r>
              <a:rPr lang="en-US" sz="2800" dirty="0" smtClean="0"/>
              <a:t>.</a:t>
            </a:r>
            <a:endParaRPr lang="ru-RU" sz="2500" dirty="0">
              <a:latin typeface="Montserra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600" y="7560620"/>
            <a:ext cx="6796920" cy="475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479360849D7E4184FA752A2C2435B1" ma:contentTypeVersion="4" ma:contentTypeDescription="Создание документа." ma:contentTypeScope="" ma:versionID="96448ee9fdc43b22a277e6d2fc71ce4d">
  <xsd:schema xmlns:xsd="http://www.w3.org/2001/XMLSchema" xmlns:xs="http://www.w3.org/2001/XMLSchema" xmlns:p="http://schemas.microsoft.com/office/2006/metadata/properties" xmlns:ns2="cbfe2341-07f0-446b-8ec1-d33b7641cd99" targetNamespace="http://schemas.microsoft.com/office/2006/metadata/properties" ma:root="true" ma:fieldsID="c69f474bf76cd5f738fdf4471845897f" ns2:_="">
    <xsd:import namespace="cbfe2341-07f0-446b-8ec1-d33b7641c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e2341-07f0-446b-8ec1-d33b7641cd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1B1571-8976-4073-87B4-EC263B9890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fe2341-07f0-446b-8ec1-d33b7641c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A87B26-FD4E-4C65-83A7-7AC1D17FFD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238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Кравченко</dc:creator>
  <cp:lastModifiedBy>Оксана</cp:lastModifiedBy>
  <cp:revision>26</cp:revision>
  <dcterms:created xsi:type="dcterms:W3CDTF">2020-02-13T08:15:29Z</dcterms:created>
  <dcterms:modified xsi:type="dcterms:W3CDTF">2023-03-20T19:31:30Z</dcterms:modified>
</cp:coreProperties>
</file>