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7" r:id="rId2"/>
  </p:sldIdLst>
  <p:sldSz cx="30275213" cy="213836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35" userDrawn="1">
          <p15:clr>
            <a:srgbClr val="A4A3A4"/>
          </p15:clr>
        </p15:guide>
        <p15:guide id="2" pos="95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C20F1A"/>
    <a:srgbClr val="C20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317" autoAdjust="0"/>
    <p:restoredTop sz="94660"/>
  </p:normalViewPr>
  <p:slideViewPr>
    <p:cSldViewPr snapToGrid="0">
      <p:cViewPr varScale="1">
        <p:scale>
          <a:sx n="39" d="100"/>
          <a:sy n="39" d="100"/>
        </p:scale>
        <p:origin x="1644" y="102"/>
      </p:cViewPr>
      <p:guideLst>
        <p:guide orient="horz" pos="6735"/>
        <p:guide pos="95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3499590"/>
            <a:ext cx="25733931" cy="7444669"/>
          </a:xfrm>
        </p:spPr>
        <p:txBody>
          <a:bodyPr anchor="b"/>
          <a:lstStyle>
            <a:lvl1pPr algn="ctr">
              <a:defRPr sz="1870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11231355"/>
            <a:ext cx="22706410" cy="5162758"/>
          </a:xfrm>
        </p:spPr>
        <p:txBody>
          <a:bodyPr/>
          <a:lstStyle>
            <a:lvl1pPr marL="0" indent="0" algn="ctr">
              <a:buNone/>
              <a:defRPr sz="7483"/>
            </a:lvl1pPr>
            <a:lvl2pPr marL="1425595" indent="0" algn="ctr">
              <a:buNone/>
              <a:defRPr sz="6236"/>
            </a:lvl2pPr>
            <a:lvl3pPr marL="2851191" indent="0" algn="ctr">
              <a:buNone/>
              <a:defRPr sz="5613"/>
            </a:lvl3pPr>
            <a:lvl4pPr marL="4276786" indent="0" algn="ctr">
              <a:buNone/>
              <a:defRPr sz="4989"/>
            </a:lvl4pPr>
            <a:lvl5pPr marL="5702381" indent="0" algn="ctr">
              <a:buNone/>
              <a:defRPr sz="4989"/>
            </a:lvl5pPr>
            <a:lvl6pPr marL="7127977" indent="0" algn="ctr">
              <a:buNone/>
              <a:defRPr sz="4989"/>
            </a:lvl6pPr>
            <a:lvl7pPr marL="8553572" indent="0" algn="ctr">
              <a:buNone/>
              <a:defRPr sz="4989"/>
            </a:lvl7pPr>
            <a:lvl8pPr marL="9979167" indent="0" algn="ctr">
              <a:buNone/>
              <a:defRPr sz="4989"/>
            </a:lvl8pPr>
            <a:lvl9pPr marL="11404763" indent="0" algn="ctr">
              <a:buNone/>
              <a:defRPr sz="498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2402-F0E4-4E07-8DE6-81ABD616AD2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316D7-069C-4A56-BA25-7D6A5A208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394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2402-F0E4-4E07-8DE6-81ABD616AD2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316D7-069C-4A56-BA25-7D6A5A208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35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1138480"/>
            <a:ext cx="6528093" cy="1812163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1138480"/>
            <a:ext cx="19205838" cy="181216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2402-F0E4-4E07-8DE6-81ABD616AD2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316D7-069C-4A56-BA25-7D6A5A208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315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2402-F0E4-4E07-8DE6-81ABD616AD2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316D7-069C-4A56-BA25-7D6A5A208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686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5331063"/>
            <a:ext cx="26112371" cy="8894992"/>
          </a:xfrm>
        </p:spPr>
        <p:txBody>
          <a:bodyPr anchor="b"/>
          <a:lstStyle>
            <a:lvl1pPr>
              <a:defRPr sz="1870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14310205"/>
            <a:ext cx="26112371" cy="4677666"/>
          </a:xfrm>
        </p:spPr>
        <p:txBody>
          <a:bodyPr/>
          <a:lstStyle>
            <a:lvl1pPr marL="0" indent="0">
              <a:buNone/>
              <a:defRPr sz="7483">
                <a:solidFill>
                  <a:schemeClr val="tx1"/>
                </a:solidFill>
              </a:defRPr>
            </a:lvl1pPr>
            <a:lvl2pPr marL="1425595" indent="0">
              <a:buNone/>
              <a:defRPr sz="6236">
                <a:solidFill>
                  <a:schemeClr val="tx1">
                    <a:tint val="75000"/>
                  </a:schemeClr>
                </a:solidFill>
              </a:defRPr>
            </a:lvl2pPr>
            <a:lvl3pPr marL="2851191" indent="0">
              <a:buNone/>
              <a:defRPr sz="5613">
                <a:solidFill>
                  <a:schemeClr val="tx1">
                    <a:tint val="75000"/>
                  </a:schemeClr>
                </a:solidFill>
              </a:defRPr>
            </a:lvl3pPr>
            <a:lvl4pPr marL="4276786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4pPr>
            <a:lvl5pPr marL="5702381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5pPr>
            <a:lvl6pPr marL="7127977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6pPr>
            <a:lvl7pPr marL="8553572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7pPr>
            <a:lvl8pPr marL="9979167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8pPr>
            <a:lvl9pPr marL="11404763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2402-F0E4-4E07-8DE6-81ABD616AD2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316D7-069C-4A56-BA25-7D6A5A208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90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5692400"/>
            <a:ext cx="12866966" cy="13567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5692400"/>
            <a:ext cx="12866966" cy="13567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2402-F0E4-4E07-8DE6-81ABD616AD2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316D7-069C-4A56-BA25-7D6A5A208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379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1138485"/>
            <a:ext cx="26112371" cy="413317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5241960"/>
            <a:ext cx="12807832" cy="2569003"/>
          </a:xfrm>
        </p:spPr>
        <p:txBody>
          <a:bodyPr anchor="b"/>
          <a:lstStyle>
            <a:lvl1pPr marL="0" indent="0">
              <a:buNone/>
              <a:defRPr sz="7483" b="1"/>
            </a:lvl1pPr>
            <a:lvl2pPr marL="1425595" indent="0">
              <a:buNone/>
              <a:defRPr sz="6236" b="1"/>
            </a:lvl2pPr>
            <a:lvl3pPr marL="2851191" indent="0">
              <a:buNone/>
              <a:defRPr sz="5613" b="1"/>
            </a:lvl3pPr>
            <a:lvl4pPr marL="4276786" indent="0">
              <a:buNone/>
              <a:defRPr sz="4989" b="1"/>
            </a:lvl4pPr>
            <a:lvl5pPr marL="5702381" indent="0">
              <a:buNone/>
              <a:defRPr sz="4989" b="1"/>
            </a:lvl5pPr>
            <a:lvl6pPr marL="7127977" indent="0">
              <a:buNone/>
              <a:defRPr sz="4989" b="1"/>
            </a:lvl6pPr>
            <a:lvl7pPr marL="8553572" indent="0">
              <a:buNone/>
              <a:defRPr sz="4989" b="1"/>
            </a:lvl7pPr>
            <a:lvl8pPr marL="9979167" indent="0">
              <a:buNone/>
              <a:defRPr sz="4989" b="1"/>
            </a:lvl8pPr>
            <a:lvl9pPr marL="11404763" indent="0">
              <a:buNone/>
              <a:defRPr sz="498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7810963"/>
            <a:ext cx="12807832" cy="114887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5241960"/>
            <a:ext cx="12870909" cy="2569003"/>
          </a:xfrm>
        </p:spPr>
        <p:txBody>
          <a:bodyPr anchor="b"/>
          <a:lstStyle>
            <a:lvl1pPr marL="0" indent="0">
              <a:buNone/>
              <a:defRPr sz="7483" b="1"/>
            </a:lvl1pPr>
            <a:lvl2pPr marL="1425595" indent="0">
              <a:buNone/>
              <a:defRPr sz="6236" b="1"/>
            </a:lvl2pPr>
            <a:lvl3pPr marL="2851191" indent="0">
              <a:buNone/>
              <a:defRPr sz="5613" b="1"/>
            </a:lvl3pPr>
            <a:lvl4pPr marL="4276786" indent="0">
              <a:buNone/>
              <a:defRPr sz="4989" b="1"/>
            </a:lvl4pPr>
            <a:lvl5pPr marL="5702381" indent="0">
              <a:buNone/>
              <a:defRPr sz="4989" b="1"/>
            </a:lvl5pPr>
            <a:lvl6pPr marL="7127977" indent="0">
              <a:buNone/>
              <a:defRPr sz="4989" b="1"/>
            </a:lvl6pPr>
            <a:lvl7pPr marL="8553572" indent="0">
              <a:buNone/>
              <a:defRPr sz="4989" b="1"/>
            </a:lvl7pPr>
            <a:lvl8pPr marL="9979167" indent="0">
              <a:buNone/>
              <a:defRPr sz="4989" b="1"/>
            </a:lvl8pPr>
            <a:lvl9pPr marL="11404763" indent="0">
              <a:buNone/>
              <a:defRPr sz="498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7810963"/>
            <a:ext cx="12870909" cy="114887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2402-F0E4-4E07-8DE6-81ABD616AD2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316D7-069C-4A56-BA25-7D6A5A208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27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2402-F0E4-4E07-8DE6-81ABD616AD2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316D7-069C-4A56-BA25-7D6A5A208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496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2402-F0E4-4E07-8DE6-81ABD616AD2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316D7-069C-4A56-BA25-7D6A5A208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935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1425575"/>
            <a:ext cx="9764544" cy="4989513"/>
          </a:xfrm>
        </p:spPr>
        <p:txBody>
          <a:bodyPr anchor="b"/>
          <a:lstStyle>
            <a:lvl1pPr>
              <a:defRPr sz="997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3078850"/>
            <a:ext cx="15326827" cy="15196234"/>
          </a:xfrm>
        </p:spPr>
        <p:txBody>
          <a:bodyPr/>
          <a:lstStyle>
            <a:lvl1pPr>
              <a:defRPr sz="9978"/>
            </a:lvl1pPr>
            <a:lvl2pPr>
              <a:defRPr sz="8731"/>
            </a:lvl2pPr>
            <a:lvl3pPr>
              <a:defRPr sz="7483"/>
            </a:lvl3pPr>
            <a:lvl4pPr>
              <a:defRPr sz="6236"/>
            </a:lvl4pPr>
            <a:lvl5pPr>
              <a:defRPr sz="6236"/>
            </a:lvl5pPr>
            <a:lvl6pPr>
              <a:defRPr sz="6236"/>
            </a:lvl6pPr>
            <a:lvl7pPr>
              <a:defRPr sz="6236"/>
            </a:lvl7pPr>
            <a:lvl8pPr>
              <a:defRPr sz="6236"/>
            </a:lvl8pPr>
            <a:lvl9pPr>
              <a:defRPr sz="623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6415088"/>
            <a:ext cx="9764544" cy="11884743"/>
          </a:xfrm>
        </p:spPr>
        <p:txBody>
          <a:bodyPr/>
          <a:lstStyle>
            <a:lvl1pPr marL="0" indent="0">
              <a:buNone/>
              <a:defRPr sz="4989"/>
            </a:lvl1pPr>
            <a:lvl2pPr marL="1425595" indent="0">
              <a:buNone/>
              <a:defRPr sz="4365"/>
            </a:lvl2pPr>
            <a:lvl3pPr marL="2851191" indent="0">
              <a:buNone/>
              <a:defRPr sz="3742"/>
            </a:lvl3pPr>
            <a:lvl4pPr marL="4276786" indent="0">
              <a:buNone/>
              <a:defRPr sz="3118"/>
            </a:lvl4pPr>
            <a:lvl5pPr marL="5702381" indent="0">
              <a:buNone/>
              <a:defRPr sz="3118"/>
            </a:lvl5pPr>
            <a:lvl6pPr marL="7127977" indent="0">
              <a:buNone/>
              <a:defRPr sz="3118"/>
            </a:lvl6pPr>
            <a:lvl7pPr marL="8553572" indent="0">
              <a:buNone/>
              <a:defRPr sz="3118"/>
            </a:lvl7pPr>
            <a:lvl8pPr marL="9979167" indent="0">
              <a:buNone/>
              <a:defRPr sz="3118"/>
            </a:lvl8pPr>
            <a:lvl9pPr marL="11404763" indent="0">
              <a:buNone/>
              <a:defRPr sz="311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2402-F0E4-4E07-8DE6-81ABD616AD2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316D7-069C-4A56-BA25-7D6A5A208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60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1425575"/>
            <a:ext cx="9764544" cy="4989513"/>
          </a:xfrm>
        </p:spPr>
        <p:txBody>
          <a:bodyPr anchor="b"/>
          <a:lstStyle>
            <a:lvl1pPr>
              <a:defRPr sz="997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3078850"/>
            <a:ext cx="15326827" cy="15196234"/>
          </a:xfrm>
        </p:spPr>
        <p:txBody>
          <a:bodyPr anchor="t"/>
          <a:lstStyle>
            <a:lvl1pPr marL="0" indent="0">
              <a:buNone/>
              <a:defRPr sz="9978"/>
            </a:lvl1pPr>
            <a:lvl2pPr marL="1425595" indent="0">
              <a:buNone/>
              <a:defRPr sz="8731"/>
            </a:lvl2pPr>
            <a:lvl3pPr marL="2851191" indent="0">
              <a:buNone/>
              <a:defRPr sz="7483"/>
            </a:lvl3pPr>
            <a:lvl4pPr marL="4276786" indent="0">
              <a:buNone/>
              <a:defRPr sz="6236"/>
            </a:lvl4pPr>
            <a:lvl5pPr marL="5702381" indent="0">
              <a:buNone/>
              <a:defRPr sz="6236"/>
            </a:lvl5pPr>
            <a:lvl6pPr marL="7127977" indent="0">
              <a:buNone/>
              <a:defRPr sz="6236"/>
            </a:lvl6pPr>
            <a:lvl7pPr marL="8553572" indent="0">
              <a:buNone/>
              <a:defRPr sz="6236"/>
            </a:lvl7pPr>
            <a:lvl8pPr marL="9979167" indent="0">
              <a:buNone/>
              <a:defRPr sz="6236"/>
            </a:lvl8pPr>
            <a:lvl9pPr marL="11404763" indent="0">
              <a:buNone/>
              <a:defRPr sz="6236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6415088"/>
            <a:ext cx="9764544" cy="11884743"/>
          </a:xfrm>
        </p:spPr>
        <p:txBody>
          <a:bodyPr/>
          <a:lstStyle>
            <a:lvl1pPr marL="0" indent="0">
              <a:buNone/>
              <a:defRPr sz="4989"/>
            </a:lvl1pPr>
            <a:lvl2pPr marL="1425595" indent="0">
              <a:buNone/>
              <a:defRPr sz="4365"/>
            </a:lvl2pPr>
            <a:lvl3pPr marL="2851191" indent="0">
              <a:buNone/>
              <a:defRPr sz="3742"/>
            </a:lvl3pPr>
            <a:lvl4pPr marL="4276786" indent="0">
              <a:buNone/>
              <a:defRPr sz="3118"/>
            </a:lvl4pPr>
            <a:lvl5pPr marL="5702381" indent="0">
              <a:buNone/>
              <a:defRPr sz="3118"/>
            </a:lvl5pPr>
            <a:lvl6pPr marL="7127977" indent="0">
              <a:buNone/>
              <a:defRPr sz="3118"/>
            </a:lvl6pPr>
            <a:lvl7pPr marL="8553572" indent="0">
              <a:buNone/>
              <a:defRPr sz="3118"/>
            </a:lvl7pPr>
            <a:lvl8pPr marL="9979167" indent="0">
              <a:buNone/>
              <a:defRPr sz="3118"/>
            </a:lvl8pPr>
            <a:lvl9pPr marL="11404763" indent="0">
              <a:buNone/>
              <a:defRPr sz="311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2402-F0E4-4E07-8DE6-81ABD616AD2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316D7-069C-4A56-BA25-7D6A5A208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009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1138485"/>
            <a:ext cx="26112371" cy="413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5692400"/>
            <a:ext cx="26112371" cy="1356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19819457"/>
            <a:ext cx="6811923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7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52402-F0E4-4E07-8DE6-81ABD616AD2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19819457"/>
            <a:ext cx="1021788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7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19819457"/>
            <a:ext cx="6811923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316D7-069C-4A56-BA25-7D6A5A208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00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2851191" rtl="0" eaLnBrk="1" latinLnBrk="0" hangingPunct="1">
        <a:lnSpc>
          <a:spcPct val="90000"/>
        </a:lnSpc>
        <a:spcBef>
          <a:spcPct val="0"/>
        </a:spcBef>
        <a:buNone/>
        <a:defRPr sz="137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12798" indent="-712798" algn="l" defTabSz="2851191" rtl="0" eaLnBrk="1" latinLnBrk="0" hangingPunct="1">
        <a:lnSpc>
          <a:spcPct val="90000"/>
        </a:lnSpc>
        <a:spcBef>
          <a:spcPts val="3118"/>
        </a:spcBef>
        <a:buFont typeface="Arial" panose="020B0604020202020204" pitchFamily="34" charset="0"/>
        <a:buChar char="•"/>
        <a:defRPr sz="8731" kern="1200">
          <a:solidFill>
            <a:schemeClr val="tx1"/>
          </a:solidFill>
          <a:latin typeface="+mn-lt"/>
          <a:ea typeface="+mn-ea"/>
          <a:cs typeface="+mn-cs"/>
        </a:defRPr>
      </a:lvl1pPr>
      <a:lvl2pPr marL="2138393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7483" kern="1200">
          <a:solidFill>
            <a:schemeClr val="tx1"/>
          </a:solidFill>
          <a:latin typeface="+mn-lt"/>
          <a:ea typeface="+mn-ea"/>
          <a:cs typeface="+mn-cs"/>
        </a:defRPr>
      </a:lvl2pPr>
      <a:lvl3pPr marL="3563988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6236" kern="1200">
          <a:solidFill>
            <a:schemeClr val="tx1"/>
          </a:solidFill>
          <a:latin typeface="+mn-lt"/>
          <a:ea typeface="+mn-ea"/>
          <a:cs typeface="+mn-cs"/>
        </a:defRPr>
      </a:lvl3pPr>
      <a:lvl4pPr marL="4989584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4pPr>
      <a:lvl5pPr marL="6415179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5pPr>
      <a:lvl6pPr marL="7840774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6pPr>
      <a:lvl7pPr marL="9266370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7pPr>
      <a:lvl8pPr marL="10691965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8pPr>
      <a:lvl9pPr marL="12117560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1pPr>
      <a:lvl2pPr marL="1425595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2pPr>
      <a:lvl3pPr marL="2851191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3pPr>
      <a:lvl4pPr marL="4276786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4pPr>
      <a:lvl5pPr marL="5702381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5pPr>
      <a:lvl6pPr marL="7127977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6pPr>
      <a:lvl7pPr marL="8553572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7pPr>
      <a:lvl8pPr marL="9979167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8pPr>
      <a:lvl9pPr marL="11404763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053915" y="4021378"/>
            <a:ext cx="126593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переработки лузги </a:t>
            </a:r>
            <a:r>
              <a:rPr lang="ru-RU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семян конопли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05338" y="3856643"/>
            <a:ext cx="29839994" cy="0"/>
          </a:xfrm>
          <a:prstGeom prst="line">
            <a:avLst/>
          </a:prstGeom>
          <a:ln w="76200">
            <a:solidFill>
              <a:srgbClr val="C20E1A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5363192" y="5153521"/>
            <a:ext cx="149120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заключалась в переработке лузги семян технической конопли для получения меланина.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742847" y="5876796"/>
            <a:ext cx="87250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17440" algn="ctr"/>
            <a:r>
              <a:rPr lang="ru-RU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Лузга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наружные оболочки, выделенные в процессе шелушения зерна, которые остаются после производства продуктов питания: масла, ядер семян масличных культур и др. </a:t>
            </a:r>
            <a:b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продукт переработки представляет собой ценный источник целлюлозы, лигнина и биологически-активных веществ (БАВ).</a:t>
            </a:r>
            <a:r>
              <a:rPr lang="ru-RU" sz="347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55" b="93636" l="1831" r="97712">
                        <a14:foregroundMark x1="23341" y1="19636" x2="24714" y2="18364"/>
                        <a14:foregroundMark x1="16018" y1="82545" x2="16018" y2="82545"/>
                        <a14:foregroundMark x1="67277" y1="20727" x2="71167" y2="27636"/>
                        <a14:backgroundMark x1="25057" y1="22364" x2="25057" y2="22364"/>
                        <a14:backgroundMark x1="21281" y1="33273" x2="21281" y2="33273"/>
                        <a14:backgroundMark x1="72883" y1="9091" x2="72883" y2="9091"/>
                        <a14:backgroundMark x1="68535" y1="10727" x2="68535" y2="10727"/>
                        <a14:backgroundMark x1="63616" y1="9273" x2="63616" y2="9273"/>
                        <a14:backgroundMark x1="62586" y1="9455" x2="62586" y2="9455"/>
                        <a14:backgroundMark x1="48284" y1="10727" x2="48284" y2="10727"/>
                        <a14:backgroundMark x1="43936" y1="94182" x2="43936" y2="94182"/>
                        <a14:backgroundMark x1="53089" y1="91273" x2="53089" y2="91273"/>
                        <a14:backgroundMark x1="57094" y1="90727" x2="57094" y2="90727"/>
                        <a14:backgroundMark x1="15446" y1="90364" x2="15446" y2="90364"/>
                        <a14:backgroundMark x1="9725" y1="39818" x2="9725" y2="39818"/>
                        <a14:backgroundMark x1="10526" y1="42545" x2="10526" y2="42545"/>
                        <a14:backgroundMark x1="10069" y1="44364" x2="9382" y2="50909"/>
                        <a14:backgroundMark x1="9382" y1="53273" x2="9382" y2="55273"/>
                        <a14:backgroundMark x1="9954" y1="60909" x2="9954" y2="59636"/>
                        <a14:backgroundMark x1="91533" y1="42000" x2="91533" y2="42000"/>
                        <a14:backgroundMark x1="91419" y1="40182" x2="91190" y2="42000"/>
                        <a14:backgroundMark x1="9725" y1="83455" x2="10069" y2="81091"/>
                        <a14:backgroundMark x1="89588" y1="76545" x2="89588" y2="76545"/>
                        <a14:backgroundMark x1="89817" y1="33091" x2="89817" y2="3309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9194" t="12547" r="8220" b="9272"/>
          <a:stretch/>
        </p:blipFill>
        <p:spPr>
          <a:xfrm>
            <a:off x="318085" y="5803623"/>
            <a:ext cx="5959602" cy="35503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46338" y="10153041"/>
            <a:ext cx="6049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применения лузги: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0695" y="10746901"/>
            <a:ext cx="14261084" cy="10325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v"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композиционных пористых углеродсодержащих сорбентов, например, методом термообработки растительной лузги в бескислородной среде.</a:t>
            </a:r>
          </a:p>
          <a:p>
            <a:pPr marL="514350" indent="-514350">
              <a:buFont typeface="Wingdings" panose="05000000000000000000" pitchFamily="2" charset="2"/>
              <a:buChar char="v"/>
            </a:pP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биогаза или жидкого топлива. Продукт образуется при разложении отходов сельскохозяйственных производств в результате анаэробного микробиологического процесса (метанового брожения).</a:t>
            </a:r>
          </a:p>
          <a:p>
            <a:pPr marL="514350" indent="-514350">
              <a:buFont typeface="Wingdings" panose="05000000000000000000" pitchFamily="2" charset="2"/>
              <a:buChar char="v"/>
            </a:pP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пеллет - цилиндрические гранулы, полученные путем измельчения и прессования растительных отходов. Пеллеты из лузги характеризуются низким содержанием влаги и высокой способностью к горению.</a:t>
            </a:r>
          </a:p>
          <a:p>
            <a:pPr marL="514350" indent="-514350">
              <a:buFont typeface="Wingdings" panose="05000000000000000000" pitchFamily="2" charset="2"/>
              <a:buChar char="v"/>
            </a:pP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Лузга масличных подходит в качестве кормовой добавки благодаря высокому содержанию жира в сочетании с большим количеством ферментируемой клетчатки.</a:t>
            </a:r>
          </a:p>
          <a:p>
            <a:pPr marL="514350" indent="-514350">
              <a:buFont typeface="Wingdings" panose="05000000000000000000" pitchFamily="2" charset="2"/>
              <a:buChar char="v"/>
            </a:pP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источник БАВ и коричневого пигмента – растительного меланина, обладающего рядом лечебно-профилактических свойств. 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-154855" y="-214835"/>
            <a:ext cx="27664346" cy="3945579"/>
            <a:chOff x="4102075" y="0"/>
            <a:chExt cx="27664346" cy="3945579"/>
          </a:xfrm>
        </p:grpSpPr>
        <p:sp>
          <p:nvSpPr>
            <p:cNvPr id="5" name="TextBox 4"/>
            <p:cNvSpPr txBox="1"/>
            <p:nvPr/>
          </p:nvSpPr>
          <p:spPr>
            <a:xfrm>
              <a:off x="7641373" y="0"/>
              <a:ext cx="2412504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МИНОБРНАУКИ РОССИИ</a:t>
              </a:r>
              <a:b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Федеральное государственное бюджетное образовательное учреждение</a:t>
              </a:r>
              <a:b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высшего образования</a:t>
              </a:r>
              <a:b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«Тверской государственный технический университет»</a:t>
              </a:r>
              <a:b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(ТвГТУ)</a:t>
              </a:r>
              <a:b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Кафедра биотехнологии, химии и стандартизации</a:t>
              </a:r>
              <a:endParaRPr lang="ru-RU" sz="3200" dirty="0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" r="65998"/>
            <a:stretch/>
          </p:blipFill>
          <p:spPr>
            <a:xfrm>
              <a:off x="4102075" y="209404"/>
              <a:ext cx="3736175" cy="3736175"/>
            </a:xfrm>
            <a:prstGeom prst="rect">
              <a:avLst/>
            </a:prstGeom>
          </p:spPr>
        </p:pic>
      </p:grpSp>
      <p:sp>
        <p:nvSpPr>
          <p:cNvPr id="19" name="Прямоугольник 18"/>
          <p:cNvSpPr/>
          <p:nvPr/>
        </p:nvSpPr>
        <p:spPr>
          <a:xfrm>
            <a:off x="14909369" y="17742102"/>
            <a:ext cx="15135963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/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Экспериментальные результаты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показали, что в результате переработки</a:t>
            </a:r>
            <a:b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лузги семян технической конопли методом щелочно-кислотной экстракции</a:t>
            </a:r>
            <a:b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выделять меланиновые вещества. </a:t>
            </a:r>
          </a:p>
          <a:p>
            <a:pPr indent="450000"/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пигмента относительно сырья при выбранном нами методом </a:t>
            </a:r>
            <a:b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варьировалось в пределах 0,5-2,6% в зависимости от условий экстракции.</a:t>
            </a:r>
          </a:p>
        </p:txBody>
      </p:sp>
      <p:grpSp>
        <p:nvGrpSpPr>
          <p:cNvPr id="63" name="Группа 62"/>
          <p:cNvGrpSpPr/>
          <p:nvPr/>
        </p:nvGrpSpPr>
        <p:grpSpPr>
          <a:xfrm>
            <a:off x="25113994" y="6217317"/>
            <a:ext cx="4219116" cy="4119477"/>
            <a:chOff x="23840717" y="6520918"/>
            <a:chExt cx="4002772" cy="4002772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0717" y="6520918"/>
              <a:ext cx="4002772" cy="4002772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26673464" y="8191500"/>
              <a:ext cx="173181" cy="138545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4775391" y="8693727"/>
              <a:ext cx="173181" cy="138545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0" name="Группа 39"/>
            <p:cNvGrpSpPr/>
            <p:nvPr/>
          </p:nvGrpSpPr>
          <p:grpSpPr>
            <a:xfrm rot="240000">
              <a:off x="24890789" y="8630821"/>
              <a:ext cx="45719" cy="347483"/>
              <a:chOff x="24853205" y="8566054"/>
              <a:chExt cx="75149" cy="475210"/>
            </a:xfrm>
          </p:grpSpPr>
          <p:grpSp>
            <p:nvGrpSpPr>
              <p:cNvPr id="32" name="Группа 31"/>
              <p:cNvGrpSpPr/>
              <p:nvPr/>
            </p:nvGrpSpPr>
            <p:grpSpPr>
              <a:xfrm rot="1620000">
                <a:off x="24928354" y="8566054"/>
                <a:ext cx="0" cy="459697"/>
                <a:chOff x="20546291" y="9353939"/>
                <a:chExt cx="0" cy="459697"/>
              </a:xfrm>
            </p:grpSpPr>
            <p:cxnSp>
              <p:nvCxnSpPr>
                <p:cNvPr id="28" name="Прямая соединительная линия 27"/>
                <p:cNvCxnSpPr/>
                <p:nvPr/>
              </p:nvCxnSpPr>
              <p:spPr>
                <a:xfrm>
                  <a:off x="20546291" y="9725891"/>
                  <a:ext cx="0" cy="87745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я соединительная линия 28"/>
                <p:cNvCxnSpPr/>
                <p:nvPr/>
              </p:nvCxnSpPr>
              <p:spPr>
                <a:xfrm>
                  <a:off x="20546291" y="9601200"/>
                  <a:ext cx="0" cy="87745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я соединительная линия 29"/>
                <p:cNvCxnSpPr/>
                <p:nvPr/>
              </p:nvCxnSpPr>
              <p:spPr>
                <a:xfrm>
                  <a:off x="20546291" y="9475596"/>
                  <a:ext cx="0" cy="87745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я соединительная линия 30"/>
                <p:cNvCxnSpPr/>
                <p:nvPr/>
              </p:nvCxnSpPr>
              <p:spPr>
                <a:xfrm>
                  <a:off x="20546291" y="9353939"/>
                  <a:ext cx="0" cy="87745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Группа 34"/>
              <p:cNvGrpSpPr/>
              <p:nvPr/>
            </p:nvGrpSpPr>
            <p:grpSpPr>
              <a:xfrm rot="1620000">
                <a:off x="24853205" y="8581567"/>
                <a:ext cx="0" cy="459697"/>
                <a:chOff x="20546291" y="9353939"/>
                <a:chExt cx="0" cy="459697"/>
              </a:xfrm>
            </p:grpSpPr>
            <p:cxnSp>
              <p:nvCxnSpPr>
                <p:cNvPr id="36" name="Прямая соединительная линия 35"/>
                <p:cNvCxnSpPr/>
                <p:nvPr/>
              </p:nvCxnSpPr>
              <p:spPr>
                <a:xfrm>
                  <a:off x="20546291" y="9725891"/>
                  <a:ext cx="0" cy="87745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Прямая соединительная линия 36"/>
                <p:cNvCxnSpPr/>
                <p:nvPr/>
              </p:nvCxnSpPr>
              <p:spPr>
                <a:xfrm>
                  <a:off x="20546291" y="9601200"/>
                  <a:ext cx="0" cy="87745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Прямая соединительная линия 37"/>
                <p:cNvCxnSpPr/>
                <p:nvPr/>
              </p:nvCxnSpPr>
              <p:spPr>
                <a:xfrm>
                  <a:off x="20546291" y="9475596"/>
                  <a:ext cx="0" cy="87745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38"/>
                <p:cNvCxnSpPr/>
                <p:nvPr/>
              </p:nvCxnSpPr>
              <p:spPr>
                <a:xfrm>
                  <a:off x="20546291" y="9353939"/>
                  <a:ext cx="0" cy="87745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2" name="Группа 51"/>
            <p:cNvGrpSpPr/>
            <p:nvPr/>
          </p:nvGrpSpPr>
          <p:grpSpPr>
            <a:xfrm rot="240000">
              <a:off x="26685527" y="8087030"/>
              <a:ext cx="45719" cy="347483"/>
              <a:chOff x="24853205" y="8566054"/>
              <a:chExt cx="75149" cy="475210"/>
            </a:xfrm>
          </p:grpSpPr>
          <p:grpSp>
            <p:nvGrpSpPr>
              <p:cNvPr id="53" name="Группа 52"/>
              <p:cNvGrpSpPr/>
              <p:nvPr/>
            </p:nvGrpSpPr>
            <p:grpSpPr>
              <a:xfrm rot="1620000">
                <a:off x="24928354" y="8566054"/>
                <a:ext cx="0" cy="459697"/>
                <a:chOff x="20546291" y="9353939"/>
                <a:chExt cx="0" cy="459697"/>
              </a:xfrm>
            </p:grpSpPr>
            <p:cxnSp>
              <p:nvCxnSpPr>
                <p:cNvPr id="59" name="Прямая соединительная линия 58"/>
                <p:cNvCxnSpPr/>
                <p:nvPr/>
              </p:nvCxnSpPr>
              <p:spPr>
                <a:xfrm>
                  <a:off x="20546291" y="9725891"/>
                  <a:ext cx="0" cy="87745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Прямая соединительная линия 59"/>
                <p:cNvCxnSpPr/>
                <p:nvPr/>
              </p:nvCxnSpPr>
              <p:spPr>
                <a:xfrm>
                  <a:off x="20546291" y="9601200"/>
                  <a:ext cx="0" cy="87745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Прямая соединительная линия 60"/>
                <p:cNvCxnSpPr/>
                <p:nvPr/>
              </p:nvCxnSpPr>
              <p:spPr>
                <a:xfrm>
                  <a:off x="20546291" y="9475596"/>
                  <a:ext cx="0" cy="87745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Прямая соединительная линия 61"/>
                <p:cNvCxnSpPr/>
                <p:nvPr/>
              </p:nvCxnSpPr>
              <p:spPr>
                <a:xfrm>
                  <a:off x="20546291" y="9353939"/>
                  <a:ext cx="0" cy="87745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Группа 53"/>
              <p:cNvGrpSpPr/>
              <p:nvPr/>
            </p:nvGrpSpPr>
            <p:grpSpPr>
              <a:xfrm rot="1620000">
                <a:off x="24853205" y="8581567"/>
                <a:ext cx="0" cy="459697"/>
                <a:chOff x="20546291" y="9353939"/>
                <a:chExt cx="0" cy="459697"/>
              </a:xfrm>
            </p:grpSpPr>
            <p:cxnSp>
              <p:nvCxnSpPr>
                <p:cNvPr id="55" name="Прямая соединительная линия 54"/>
                <p:cNvCxnSpPr/>
                <p:nvPr/>
              </p:nvCxnSpPr>
              <p:spPr>
                <a:xfrm>
                  <a:off x="20546291" y="9725891"/>
                  <a:ext cx="0" cy="87745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>
                <a:xfrm>
                  <a:off x="20546291" y="9601200"/>
                  <a:ext cx="0" cy="87745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/>
                <p:cNvCxnSpPr/>
                <p:nvPr/>
              </p:nvCxnSpPr>
              <p:spPr>
                <a:xfrm>
                  <a:off x="20546291" y="9475596"/>
                  <a:ext cx="0" cy="87745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Прямая соединительная линия 57"/>
                <p:cNvCxnSpPr/>
                <p:nvPr/>
              </p:nvCxnSpPr>
              <p:spPr>
                <a:xfrm>
                  <a:off x="20546291" y="9353939"/>
                  <a:ext cx="0" cy="87745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64" name="Рисунок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94276" y="7046837"/>
            <a:ext cx="3477925" cy="3477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" name="Стрелка вправо 64"/>
          <p:cNvSpPr/>
          <p:nvPr/>
        </p:nvSpPr>
        <p:spPr>
          <a:xfrm>
            <a:off x="20914304" y="8014222"/>
            <a:ext cx="3972321" cy="80785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16488415" y="10335313"/>
            <a:ext cx="428886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Лузга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семян конопли</a:t>
            </a:r>
            <a:endParaRPr lang="ru-RU" sz="3500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26669560" y="10423458"/>
            <a:ext cx="196733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Меланин</a:t>
            </a:r>
            <a:endParaRPr lang="ru-RU" sz="3500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20998790" y="7698980"/>
            <a:ext cx="343273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щелочно-кислотная</a:t>
            </a:r>
            <a:b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экстракция</a:t>
            </a:r>
            <a:endParaRPr lang="ru-RU" sz="2800" b="1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15627495" y="11284267"/>
            <a:ext cx="18473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500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15265637" y="14239493"/>
            <a:ext cx="1426967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3500" dirty="0">
                <a:latin typeface="Times New Roman" panose="02020603050405020304" pitchFamily="18" charset="0"/>
                <a:ea typeface="Calibri" panose="020F0502020204030204" pitchFamily="34" charset="0"/>
              </a:rPr>
              <a:t>Однако выбор параметров извлечения меланина из растительного сырья – сложный процесс из-за особенностей структуры молекул меланина и его локализации в исходном сырье.</a:t>
            </a:r>
          </a:p>
          <a:p>
            <a:pPr indent="450000" algn="just"/>
            <a:r>
              <a:rPr lang="ru-RU" sz="3500" dirty="0">
                <a:latin typeface="Times New Roman" panose="02020603050405020304" pitchFamily="18" charset="0"/>
                <a:ea typeface="Calibri" panose="020F0502020204030204" pitchFamily="34" charset="0"/>
              </a:rPr>
              <a:t>Стандартный способ получения растительных меланинов включает</a:t>
            </a:r>
            <a:br>
              <a:rPr lang="ru-RU" sz="35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500" dirty="0">
                <a:latin typeface="Times New Roman" panose="02020603050405020304" pitchFamily="18" charset="0"/>
                <a:ea typeface="Calibri" panose="020F0502020204030204" pitchFamily="34" charset="0"/>
              </a:rPr>
              <a:t>экстракцию пигмента в щелочном растворе с последующим его</a:t>
            </a:r>
            <a:br>
              <a:rPr lang="ru-RU" sz="35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500" dirty="0">
                <a:latin typeface="Times New Roman" panose="02020603050405020304" pitchFamily="18" charset="0"/>
                <a:ea typeface="Calibri" panose="020F0502020204030204" pitchFamily="34" charset="0"/>
              </a:rPr>
              <a:t>осаждением концентрированной </a:t>
            </a:r>
            <a:r>
              <a:rPr lang="en-US" sz="3500" dirty="0">
                <a:latin typeface="Times New Roman" panose="02020603050405020304" pitchFamily="18" charset="0"/>
                <a:ea typeface="Calibri" panose="020F0502020204030204" pitchFamily="34" charset="0"/>
              </a:rPr>
              <a:t>HCl</a:t>
            </a:r>
            <a:r>
              <a:rPr lang="ru-RU" sz="35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3500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15265637" y="11275493"/>
            <a:ext cx="14708236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живых организмах меланин, поглощая свет, выполняет несколько 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биологических функций, включая защиту фоторецепторов, терморегуляцию,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фотозащиту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маскировку и отображение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Также меланины блокируют действие свободных радикалов, обеспечивают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адаптогенный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эффект на уровне организма.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5B43D-23E1-CA91-1E26-BBE96E3FF918}"/>
              </a:ext>
            </a:extLst>
          </p:cNvPr>
          <p:cNvSpPr txBox="1"/>
          <p:nvPr/>
        </p:nvSpPr>
        <p:spPr>
          <a:xfrm>
            <a:off x="7206518" y="3114313"/>
            <a:ext cx="16118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err="1"/>
              <a:t>Ущаповский</a:t>
            </a:r>
            <a:r>
              <a:rPr lang="ru-RU" sz="3200" b="1" u="sng" dirty="0"/>
              <a:t> Валентин Игоревич, магистрант 1 курса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0EC82F-012D-C563-BE00-05092155366C}"/>
              </a:ext>
            </a:extLst>
          </p:cNvPr>
          <p:cNvSpPr txBox="1"/>
          <p:nvPr/>
        </p:nvSpPr>
        <p:spPr>
          <a:xfrm>
            <a:off x="24292224" y="3393739"/>
            <a:ext cx="5403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Руководитель: </a:t>
            </a:r>
            <a:r>
              <a:rPr lang="ru-RU" sz="2800" dirty="0" err="1"/>
              <a:t>Прутенская</a:t>
            </a:r>
            <a:r>
              <a:rPr lang="ru-RU" sz="2800" dirty="0"/>
              <a:t> Е.А.</a:t>
            </a:r>
          </a:p>
        </p:txBody>
      </p:sp>
    </p:spTree>
    <p:extLst>
      <p:ext uri="{BB962C8B-B14F-4D97-AF65-F5344CB8AC3E}">
        <p14:creationId xmlns:p14="http://schemas.microsoft.com/office/powerpoint/2010/main" val="41611200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550</TotalTime>
  <Words>343</Words>
  <Application>Microsoft Office PowerPoint</Application>
  <PresentationFormat>Произвольный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KK</dc:creator>
  <cp:lastModifiedBy>Русакова Наталья Петровна</cp:lastModifiedBy>
  <cp:revision>43</cp:revision>
  <dcterms:created xsi:type="dcterms:W3CDTF">2023-03-02T21:02:05Z</dcterms:created>
  <dcterms:modified xsi:type="dcterms:W3CDTF">2023-03-07T12:11:30Z</dcterms:modified>
</cp:coreProperties>
</file>