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9144000" cy="5143500" type="screen16x9"/>
  <p:notesSz cx="9144000" cy="6858000"/>
  <p:defaultTextStyle>
    <a:defPPr>
      <a:defRPr lang="ru-RU"/>
    </a:defPPr>
    <a:lvl1pPr marL="0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1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6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1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3" algn="l" defTabSz="9142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7" y="22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6C073-4880-4987-B346-6091C14AF814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17899-5F4A-4CFB-BE01-9527F5473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17899-5F4A-4CFB-BE01-9527F54738A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7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87A432-D4F6-4893-A56B-34D57B8D64AA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2C6E02-DD49-4147-9E69-45EC240E760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-11059"/>
            <a:ext cx="8964488" cy="830977"/>
          </a:xfrm>
          <a:prstGeom prst="rect">
            <a:avLst/>
          </a:prstGeom>
          <a:solidFill>
            <a:schemeClr val="tx2">
              <a:lumMod val="40000"/>
              <a:lumOff val="60000"/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ФГБОУ ВО «Тверской государственный университет»</a:t>
            </a:r>
            <a:br>
              <a:rPr lang="ru-RU" sz="8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СТРУКТУРА И СВОЙСТВА КОМПЛЕКСА ТУЛИЯ С ГЕПАРИНОМ</a:t>
            </a:r>
            <a:endParaRPr lang="ru-RU" sz="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Скобин М.И. 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Руководитель: к.х.н., доцент М.А. Феофанова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505" y="771550"/>
          <a:ext cx="8928992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0">
                <a:tc>
                  <a:txBody>
                    <a:bodyPr/>
                    <a:lstStyle/>
                    <a:p>
                      <a:pPr marL="0" indent="360000" algn="just">
                        <a:lnSpc>
                          <a:spcPct val="105000"/>
                        </a:lnSpc>
                      </a:pP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Высокомолекулярный гепарин </a:t>
                      </a:r>
                      <a:r>
                        <a:rPr lang="en-US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(H</a:t>
                      </a:r>
                      <a:r>
                        <a:rPr lang="ru-RU" sz="800" b="0" i="0" kern="1200" spc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800" b="0" i="0" kern="1200" spc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Hep</a:t>
                      </a:r>
                      <a:r>
                        <a:rPr lang="en-US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эффективно применяется в медицинской практике, как нетоксичный антикоагулянт и широко применяется при лечении </a:t>
                      </a:r>
                      <a:r>
                        <a:rPr lang="ru-RU" sz="800" b="0" i="0" kern="1200" spc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сердечно-сосудистых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заболеваний. Гепарин 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представляет из себя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i="0" kern="120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гликозаминогликан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состоящий из вариабельно </a:t>
                      </a:r>
                      <a:r>
                        <a:rPr lang="ru-RU" sz="800" b="0" i="0" kern="120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сульфатированного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повторяющегося дисахаридного звена,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представляющее собой дисахарид </a:t>
                      </a:r>
                      <a:r>
                        <a:rPr lang="ru-RU" sz="800" b="0" i="0" kern="120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уроновая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кислота–(1→4)-</a:t>
                      </a:r>
                      <a:r>
                        <a:rPr lang="ru-RU" sz="800" b="0" i="0" kern="120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D-глюкозамин</a:t>
                      </a:r>
                      <a:r>
                        <a:rPr lang="ru-RU" sz="800" b="0" i="0" kern="1200" spc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(рис. 1).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360000" algn="just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360000">
                        <a:lnSpc>
                          <a:spcPct val="105000"/>
                        </a:lnSpc>
                      </a:pPr>
                      <a:endParaRPr lang="ru-RU" sz="800" b="0" i="0" kern="1200" spc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5000"/>
                        </a:lnSpc>
                      </a:pP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Рис. 1. Структурная формула мономерного дисахаридного звена гепарина.</a:t>
                      </a: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в структуре полимерной цепи гепарина большого количества кислородсодержащих </a:t>
                      </a:r>
                      <a:r>
                        <a:rPr lang="ru-RU" sz="800" b="0" i="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донорных</a:t>
                      </a: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группировок (сульфатные и карбоксильные группы, </a:t>
                      </a:r>
                      <a:r>
                        <a:rPr lang="ru-RU" sz="800" b="0" i="0" spc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гликозидные</a:t>
                      </a: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атомы кислорода, гидроксильные группы), а также сульфамидных групп определяет широкие координационные возможности этого соединения. </a:t>
                      </a:r>
                    </a:p>
                    <a:p>
                      <a:pPr marL="0" indent="355600" algn="just"/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Известно, что гепарин образует комплексы с катионами </a:t>
                      </a:r>
                      <a:r>
                        <a:rPr lang="ru-RU" sz="800" b="0" i="0" kern="1200" spc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 f-элементов. Поскольку соли лантаноидов также обладают антикоагулянтным действием, предполагается, что комплексы лантаноидов с гепарином могут обладать повышенной фармакологической активностью вследствие синергизма компонентов.</a:t>
                      </a:r>
                    </a:p>
                    <a:p>
                      <a:pPr marL="0" indent="355600" algn="just"/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Целью данной работы было исследование усточивости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комплексного соединения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[Tm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∙4H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O]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способа координации мономерного звена гепарина с ионом тулия(III).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55600" algn="just">
                        <a:buFont typeface="+mj-lt"/>
                        <a:buNone/>
                      </a:pP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достижения цели автору было необходимо решить следующие задачи: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Определить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модель химических равновесий для системы 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Tm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lang="ru-RU" sz="800" b="0" kern="120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рассчитать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устойчивость комплексной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формы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Tm</a:t>
                      </a:r>
                      <a:r>
                        <a:rPr lang="en-US" sz="800" b="0" i="0" kern="1200" spc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Hep</a:t>
                      </a:r>
                      <a:r>
                        <a:rPr lang="en-US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 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методом математического моделирования на основе данных </a:t>
                      </a:r>
                      <a:r>
                        <a:rPr lang="en-US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pH-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метрии.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Установить для твердого образца способ координации мономерного звена гепарина с лантаноидом методом ИК-спектроскопии.</a:t>
                      </a:r>
                    </a:p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данным синхронного термического анализа (ТГ и ДСК) рассчитать количество молекул внутрисферной воды.</a:t>
                      </a:r>
                    </a:p>
                    <a:p>
                      <a:pPr marL="0" indent="355600" algn="just">
                        <a:buFont typeface="+mj-lt"/>
                        <a:buNone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Комплексообразование в системе 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Tm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lang="ru-RU" sz="800" b="0" kern="120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</a:t>
                      </a:r>
                      <a:r>
                        <a:rPr lang="en-US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исследовалось методом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рН-метрического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титрования. Раствор, содержащий </a:t>
                      </a:r>
                      <a:r>
                        <a:rPr lang="en-US" sz="800" b="0" kern="12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Tm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</a:t>
                      </a:r>
                      <a:r>
                        <a:rPr lang="ru-RU" sz="800" b="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{Na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Hep}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фоне 0.15 моль/л титровали раствором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При этом принимали допущение, что каждое мономерное звено макромолекулы гепарина ведет себя как обычный низкомолекулярный анион. Константы протонирования рассчитывали из усредненной кривой, используя следующую модель равновесий:</a:t>
                      </a:r>
                    </a:p>
                    <a:p>
                      <a:pPr marL="0" indent="355600" algn="r">
                        <a:buFont typeface="+mj-lt"/>
                        <a:buNone/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Учитывается только одна константа протонирования Hep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соответствующая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протонированию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карбоксилатной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группы. Для сульфатной и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сульфаминатной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групп константы протонирования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рН-метрическим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методом не определяются.</a:t>
                      </a: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результате расчета было установлено образование среднего комплекса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соотношением 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Tm 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800" b="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1 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и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получено значение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lgβ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([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Tm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]) =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4.223 ± 0.025.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55600" algn="just"/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 твердого комплекса {</a:t>
                      </a:r>
                      <a:r>
                        <a:rPr lang="en-US" sz="8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Tm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методом ИК-спектроскопии показало смещение полос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карбоксилатной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(C=O),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(C=O)), сульфатной и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сульфаминатной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групп (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(S=O),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(S=O)) по сравнению с аналогичными группами в спектре соли {Na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Hep}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Координация </a:t>
                      </a:r>
                      <a:r>
                        <a:rPr lang="ru-RU" sz="8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карбоксилатной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группы осуществляется сразу через два атома кислорода (смещение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(C=O) и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(C=O)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одну сторону).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Смещение полос в комплексе гепарина объясняется координацией атомов кислорода с тулием.</a:t>
                      </a:r>
                    </a:p>
                    <a:p>
                      <a:pPr marL="0" indent="355600" algn="just"/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Методом 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синхронного термического анализа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установлено наличие четырех молекул кристаллогидратной воды.</a:t>
                      </a:r>
                      <a:r>
                        <a:rPr lang="ru-RU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Автор предполагает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что координационное число тулия в комплексном соединении [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Tm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∙4H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O]</a:t>
                      </a:r>
                      <a:r>
                        <a:rPr lang="ru-RU" sz="800" b="0" baseline="-25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 менее 8.</a:t>
                      </a:r>
                    </a:p>
                    <a:p>
                      <a:pPr marL="0" indent="355600" algn="just"/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основании экспериментальных данных ИК-спектроскопии,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-метрии и </a:t>
                      </a:r>
                      <a:r>
                        <a:rPr lang="ru-RU" sz="800" b="0" i="0" kern="1200" spc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синхронного термического анализа предлагается следующая структура комплекса (рис. 2).</a:t>
                      </a: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355600"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spc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Рис. 2. Структурная формула комплекса мономерного дисахаридного звена гепарина с ионом тулия.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Рисунок 11" descr="H:\Кандидат\Мои статьи и тезисы\Журнал физической химии\Hep.t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51670"/>
            <a:ext cx="21602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923928" y="3219822"/>
          <a:ext cx="1368152" cy="846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045"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OH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⇔ H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ru-RU" sz="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11"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H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⇔ HHep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Tm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Hep</a:t>
                      </a:r>
                      <a:r>
                        <a:rPr lang="ru-RU" sz="800" b="0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3–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⇔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Tm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</a:t>
                      </a:r>
                      <a:endParaRPr lang="ru-RU" sz="8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bg2">
                            <a:tint val="85000"/>
                            <a:satMod val="155000"/>
                          </a:schemeClr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7" name="Picture 3" descr="H:\Кандидат\Мои статьи и тезисы\Каргинские чтения 2022\LuHep.png"/>
          <p:cNvPicPr>
            <a:picLocks noChangeAspect="1" noChangeArrowheads="1"/>
          </p:cNvPicPr>
          <p:nvPr/>
        </p:nvPicPr>
        <p:blipFill>
          <a:blip r:embed="rId4" cstate="print"/>
          <a:srcRect l="34004" t="17272" r="25888" b="21493"/>
          <a:stretch>
            <a:fillRect/>
          </a:stretch>
        </p:blipFill>
        <p:spPr bwMode="auto">
          <a:xfrm>
            <a:off x="6732242" y="2787775"/>
            <a:ext cx="1868515" cy="1584176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401</TotalTime>
  <Words>582</Words>
  <Application>Microsoft Office PowerPoint</Application>
  <PresentationFormat>Экран (16:9)</PresentationFormat>
  <Paragraphs>50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Times New Roman</vt:lpstr>
      <vt:lpstr>Wingdings 2</vt:lpstr>
      <vt:lpstr>Поток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Коал</dc:creator>
  <cp:lastModifiedBy>Русакова Наталья Петровна</cp:lastModifiedBy>
  <cp:revision>49</cp:revision>
  <dcterms:created xsi:type="dcterms:W3CDTF">2021-03-28T09:26:44Z</dcterms:created>
  <dcterms:modified xsi:type="dcterms:W3CDTF">2023-03-14T18:47:32Z</dcterms:modified>
</cp:coreProperties>
</file>