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28803600"/>
  <p:notesSz cx="6858000" cy="9144000"/>
  <p:defaultTextStyle>
    <a:defPPr>
      <a:defRPr lang="ru-RU"/>
    </a:defPPr>
    <a:lvl1pPr marL="0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285875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571749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857628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143503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429377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715252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001131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287006" algn="l" defTabSz="4571749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4">
          <p15:clr>
            <a:srgbClr val="A4A3A4"/>
          </p15:clr>
        </p15:guide>
        <p15:guide id="2" pos="161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797" y="82"/>
      </p:cViewPr>
      <p:guideLst>
        <p:guide orient="horz" pos="9074"/>
        <p:guide pos="161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40480" y="8947787"/>
            <a:ext cx="43525440" cy="617410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80960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86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8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124640" y="1153482"/>
            <a:ext cx="11521440" cy="2457640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60320" y="1153482"/>
            <a:ext cx="33710880" cy="24576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7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4953" y="18508982"/>
            <a:ext cx="43525440" cy="5720715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44953" y="12208197"/>
            <a:ext cx="43525440" cy="6300785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600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720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80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440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300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160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60020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880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65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60320" y="6720842"/>
            <a:ext cx="22616160" cy="19009045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029920" y="6720842"/>
            <a:ext cx="22616160" cy="19009045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60320" y="6447475"/>
            <a:ext cx="22625053" cy="2687000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6000" indent="0">
              <a:buNone/>
              <a:defRPr sz="10000" b="1"/>
            </a:lvl2pPr>
            <a:lvl3pPr marL="4572000" indent="0">
              <a:buNone/>
              <a:defRPr sz="9000" b="1"/>
            </a:lvl3pPr>
            <a:lvl4pPr marL="6858000" indent="0">
              <a:buNone/>
              <a:defRPr sz="8000" b="1"/>
            </a:lvl4pPr>
            <a:lvl5pPr marL="9144000" indent="0">
              <a:buNone/>
              <a:defRPr sz="8000" b="1"/>
            </a:lvl5pPr>
            <a:lvl6pPr marL="11430000" indent="0">
              <a:buNone/>
              <a:defRPr sz="8000" b="1"/>
            </a:lvl6pPr>
            <a:lvl7pPr marL="13716000" indent="0">
              <a:buNone/>
              <a:defRPr sz="8000" b="1"/>
            </a:lvl7pPr>
            <a:lvl8pPr marL="16002000" indent="0">
              <a:buNone/>
              <a:defRPr sz="8000" b="1"/>
            </a:lvl8pPr>
            <a:lvl9pPr marL="18288000" indent="0">
              <a:buNone/>
              <a:defRPr sz="8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60320" y="9134475"/>
            <a:ext cx="22625053" cy="16595410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6012143" y="6447475"/>
            <a:ext cx="22633940" cy="2687000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6000" indent="0">
              <a:buNone/>
              <a:defRPr sz="10000" b="1"/>
            </a:lvl2pPr>
            <a:lvl3pPr marL="4572000" indent="0">
              <a:buNone/>
              <a:defRPr sz="9000" b="1"/>
            </a:lvl3pPr>
            <a:lvl4pPr marL="6858000" indent="0">
              <a:buNone/>
              <a:defRPr sz="8000" b="1"/>
            </a:lvl4pPr>
            <a:lvl5pPr marL="9144000" indent="0">
              <a:buNone/>
              <a:defRPr sz="8000" b="1"/>
            </a:lvl5pPr>
            <a:lvl6pPr marL="11430000" indent="0">
              <a:buNone/>
              <a:defRPr sz="8000" b="1"/>
            </a:lvl6pPr>
            <a:lvl7pPr marL="13716000" indent="0">
              <a:buNone/>
              <a:defRPr sz="8000" b="1"/>
            </a:lvl7pPr>
            <a:lvl8pPr marL="16002000" indent="0">
              <a:buNone/>
              <a:defRPr sz="8000" b="1"/>
            </a:lvl8pPr>
            <a:lvl9pPr marL="18288000" indent="0">
              <a:buNone/>
              <a:defRPr sz="8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6012143" y="9134475"/>
            <a:ext cx="22633940" cy="16595410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6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9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82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3" y="1146810"/>
            <a:ext cx="16846553" cy="4880610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20280" y="1146812"/>
            <a:ext cx="28625800" cy="24583075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3" y="6027422"/>
            <a:ext cx="16846553" cy="19702465"/>
          </a:xfrm>
        </p:spPr>
        <p:txBody>
          <a:bodyPr/>
          <a:lstStyle>
            <a:lvl1pPr marL="0" indent="0">
              <a:buNone/>
              <a:defRPr sz="7000"/>
            </a:lvl1pPr>
            <a:lvl2pPr marL="2286000" indent="0">
              <a:buNone/>
              <a:defRPr sz="6000"/>
            </a:lvl2pPr>
            <a:lvl3pPr marL="4572000" indent="0">
              <a:buNone/>
              <a:defRPr sz="5000"/>
            </a:lvl3pPr>
            <a:lvl4pPr marL="6858000" indent="0">
              <a:buNone/>
              <a:defRPr sz="4500"/>
            </a:lvl4pPr>
            <a:lvl5pPr marL="9144000" indent="0">
              <a:buNone/>
              <a:defRPr sz="4500"/>
            </a:lvl5pPr>
            <a:lvl6pPr marL="11430000" indent="0">
              <a:buNone/>
              <a:defRPr sz="4500"/>
            </a:lvl6pPr>
            <a:lvl7pPr marL="13716000" indent="0">
              <a:buNone/>
              <a:defRPr sz="4500"/>
            </a:lvl7pPr>
            <a:lvl8pPr marL="16002000" indent="0">
              <a:buNone/>
              <a:defRPr sz="4500"/>
            </a:lvl8pPr>
            <a:lvl9pPr marL="18288000" indent="0">
              <a:buNone/>
              <a:defRPr sz="4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9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6813" y="20162520"/>
            <a:ext cx="30723840" cy="2380300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036813" y="2573655"/>
            <a:ext cx="30723840" cy="17282160"/>
          </a:xfrm>
        </p:spPr>
        <p:txBody>
          <a:bodyPr/>
          <a:lstStyle>
            <a:lvl1pPr marL="0" indent="0">
              <a:buNone/>
              <a:defRPr sz="16000"/>
            </a:lvl1pPr>
            <a:lvl2pPr marL="2286000" indent="0">
              <a:buNone/>
              <a:defRPr sz="14000"/>
            </a:lvl2pPr>
            <a:lvl3pPr marL="4572000" indent="0">
              <a:buNone/>
              <a:defRPr sz="12000"/>
            </a:lvl3pPr>
            <a:lvl4pPr marL="6858000" indent="0">
              <a:buNone/>
              <a:defRPr sz="10000"/>
            </a:lvl4pPr>
            <a:lvl5pPr marL="9144000" indent="0">
              <a:buNone/>
              <a:defRPr sz="10000"/>
            </a:lvl5pPr>
            <a:lvl6pPr marL="11430000" indent="0">
              <a:buNone/>
              <a:defRPr sz="10000"/>
            </a:lvl6pPr>
            <a:lvl7pPr marL="13716000" indent="0">
              <a:buNone/>
              <a:defRPr sz="10000"/>
            </a:lvl7pPr>
            <a:lvl8pPr marL="16002000" indent="0">
              <a:buNone/>
              <a:defRPr sz="10000"/>
            </a:lvl8pPr>
            <a:lvl9pPr marL="18288000" indent="0">
              <a:buNone/>
              <a:defRPr sz="10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36813" y="22542820"/>
            <a:ext cx="30723840" cy="3380420"/>
          </a:xfrm>
        </p:spPr>
        <p:txBody>
          <a:bodyPr/>
          <a:lstStyle>
            <a:lvl1pPr marL="0" indent="0">
              <a:buNone/>
              <a:defRPr sz="7000"/>
            </a:lvl1pPr>
            <a:lvl2pPr marL="2286000" indent="0">
              <a:buNone/>
              <a:defRPr sz="6000"/>
            </a:lvl2pPr>
            <a:lvl3pPr marL="4572000" indent="0">
              <a:buNone/>
              <a:defRPr sz="5000"/>
            </a:lvl3pPr>
            <a:lvl4pPr marL="6858000" indent="0">
              <a:buNone/>
              <a:defRPr sz="4500"/>
            </a:lvl4pPr>
            <a:lvl5pPr marL="9144000" indent="0">
              <a:buNone/>
              <a:defRPr sz="4500"/>
            </a:lvl5pPr>
            <a:lvl6pPr marL="11430000" indent="0">
              <a:buNone/>
              <a:defRPr sz="4500"/>
            </a:lvl6pPr>
            <a:lvl7pPr marL="13716000" indent="0">
              <a:buNone/>
              <a:defRPr sz="4500"/>
            </a:lvl7pPr>
            <a:lvl8pPr marL="16002000" indent="0">
              <a:buNone/>
              <a:defRPr sz="4500"/>
            </a:lvl8pPr>
            <a:lvl9pPr marL="18288000" indent="0">
              <a:buNone/>
              <a:defRPr sz="4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5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0" y="1153480"/>
            <a:ext cx="46085760" cy="4800600"/>
          </a:xfrm>
          <a:prstGeom prst="rect">
            <a:avLst/>
          </a:prstGeom>
        </p:spPr>
        <p:txBody>
          <a:bodyPr vert="horz" lIns="457200" tIns="228600" rIns="457200" bIns="22860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60320" y="6720842"/>
            <a:ext cx="46085760" cy="19009045"/>
          </a:xfrm>
          <a:prstGeom prst="rect">
            <a:avLst/>
          </a:prstGeom>
        </p:spPr>
        <p:txBody>
          <a:bodyPr vert="horz" lIns="457200" tIns="228600" rIns="457200" bIns="22860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60320" y="26696672"/>
            <a:ext cx="11948160" cy="1533525"/>
          </a:xfrm>
          <a:prstGeom prst="rect">
            <a:avLst/>
          </a:prstGeom>
        </p:spPr>
        <p:txBody>
          <a:bodyPr vert="horz" lIns="457200" tIns="228600" rIns="457200" bIns="228600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642E-0055-45BD-AD41-16CD065E5B6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7495520" y="26696672"/>
            <a:ext cx="16215360" cy="1533525"/>
          </a:xfrm>
          <a:prstGeom prst="rect">
            <a:avLst/>
          </a:prstGeom>
        </p:spPr>
        <p:txBody>
          <a:bodyPr vert="horz" lIns="457200" tIns="228600" rIns="457200" bIns="228600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697920" y="26696672"/>
            <a:ext cx="11948160" cy="1533525"/>
          </a:xfrm>
          <a:prstGeom prst="rect">
            <a:avLst/>
          </a:prstGeom>
        </p:spPr>
        <p:txBody>
          <a:bodyPr vert="horz" lIns="457200" tIns="228600" rIns="457200" bIns="228600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9070-8754-4787-BEAB-3570A8E0F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7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0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0" indent="-1714500" algn="l" defTabSz="4572000" rtl="0" eaLnBrk="1" latinLnBrk="0" hangingPunct="1">
        <a:spcBef>
          <a:spcPct val="20000"/>
        </a:spcBef>
        <a:buFont typeface="Arial" pitchFamily="34" charset="0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0" indent="-1428750" algn="l" defTabSz="4572000" rtl="0" eaLnBrk="1" latinLnBrk="0" hangingPunct="1">
        <a:spcBef>
          <a:spcPct val="20000"/>
        </a:spcBef>
        <a:buFont typeface="Arial" pitchFamily="34" charset="0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0" indent="-1143000" algn="l" defTabSz="4572000" rtl="0" eaLnBrk="1" latinLnBrk="0" hangingPunct="1">
        <a:spcBef>
          <a:spcPct val="20000"/>
        </a:spcBef>
        <a:buFont typeface="Arial" pitchFamily="34" charset="0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0" indent="-1143000" algn="l" defTabSz="4572000" rtl="0" eaLnBrk="1" latinLnBrk="0" hangingPunct="1">
        <a:spcBef>
          <a:spcPct val="20000"/>
        </a:spcBef>
        <a:buFont typeface="Arial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0" indent="-1143000" algn="l" defTabSz="4572000" rtl="0" eaLnBrk="1" latinLnBrk="0" hangingPunct="1">
        <a:spcBef>
          <a:spcPct val="20000"/>
        </a:spcBef>
        <a:buFont typeface="Arial" pitchFamily="34" charset="0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0" indent="-1143000" algn="l" defTabSz="4572000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0" indent="-1143000" algn="l" defTabSz="4572000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0" indent="-1143000" algn="l" defTabSz="4572000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0" indent="-1143000" algn="l" defTabSz="4572000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donius.club/uploads/posts/2022-01/1642508947_45-adonius-club-p-nauchnii-fon-dlya-prezentatsii-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37" y="-640106"/>
            <a:ext cx="54646830" cy="3072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89432" y="-464051"/>
            <a:ext cx="30858125" cy="6402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800" b="1" dirty="0">
                <a:effectLst/>
                <a:latin typeface="Times New Roman" pitchFamily="18" charset="0"/>
                <a:cs typeface="Times New Roman" pitchFamily="18" charset="0"/>
              </a:rPr>
              <a:t>Электронные свойства </a:t>
            </a:r>
            <a:r>
              <a:rPr lang="ru-RU" sz="9800" b="1" dirty="0" err="1">
                <a:effectLst/>
                <a:latin typeface="Times New Roman" pitchFamily="18" charset="0"/>
                <a:cs typeface="Times New Roman" pitchFamily="18" charset="0"/>
              </a:rPr>
              <a:t>дифенилсульфона</a:t>
            </a:r>
            <a:br>
              <a:rPr lang="ru-RU" sz="9800" dirty="0"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96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19293" y="4905868"/>
            <a:ext cx="46499819" cy="22787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8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Актуальность, методология и объект исследования</a:t>
            </a:r>
            <a:endParaRPr lang="ru-RU" sz="8800" i="1" dirty="0">
              <a:solidFill>
                <a:srgbClr val="002060"/>
              </a:solidFill>
              <a:effectLst>
                <a:glow rad="101600">
                  <a:schemeClr val="tx1">
                    <a:lumMod val="85000"/>
                    <a:alpha val="60000"/>
                  </a:schemeClr>
                </a:glow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just"/>
            <a:r>
              <a:rPr lang="ru-RU" sz="5800" dirty="0">
                <a:solidFill>
                  <a:schemeClr val="tx1"/>
                </a:solidFill>
              </a:rPr>
              <a:t>                        </a:t>
            </a:r>
            <a:r>
              <a:rPr lang="ru-RU" sz="5800" dirty="0" err="1">
                <a:solidFill>
                  <a:schemeClr val="tx1"/>
                </a:solidFill>
              </a:rPr>
              <a:t>Сульфоны</a:t>
            </a:r>
            <a:r>
              <a:rPr lang="ru-RU" sz="5800" dirty="0">
                <a:solidFill>
                  <a:schemeClr val="tx1"/>
                </a:solidFill>
              </a:rPr>
              <a:t> – большая группа веществ, с широким спектром применения: в фармакологии, сельском хозяйстве, нефтяной промышленности и т.д. </a:t>
            </a:r>
            <a:r>
              <a:rPr lang="ru-RU" sz="5800" dirty="0" err="1">
                <a:solidFill>
                  <a:schemeClr val="tx1"/>
                </a:solidFill>
              </a:rPr>
              <a:t>Дифенилсульфон</a:t>
            </a:r>
            <a:r>
              <a:rPr lang="ru-RU" sz="5800" dirty="0">
                <a:solidFill>
                  <a:schemeClr val="tx1"/>
                </a:solidFill>
              </a:rPr>
              <a:t> - ДФС (Рис.) используется в качестве пестицида и высокотемпературного растворителя. Некоторые свойства вещества, например распределение электронной плотности молекул и составляющих их групп, требуют уточнения.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2EE5F0-7E71-45F2-A9F5-D67FB869E8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" y="16823"/>
            <a:ext cx="5440960" cy="5440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52672" y="968764"/>
            <a:ext cx="16489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Шостак Михаил Сергеевич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Руководители: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Русакова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Н.П., Орлов Ю.Д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49301" y="1767807"/>
            <a:ext cx="21098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Тверской государственный университет</a:t>
            </a:r>
          </a:p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Кафедра физической химии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40159" y="3800219"/>
            <a:ext cx="1303344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>
                <a:latin typeface="Times New Roman" pitchFamily="18" charset="0"/>
                <a:cs typeface="Times New Roman" pitchFamily="18" charset="0"/>
              </a:rPr>
              <a:t>XXIX </a:t>
            </a:r>
            <a:r>
              <a:rPr lang="ru-RU" sz="8800" i="1" dirty="0" err="1">
                <a:latin typeface="Times New Roman" pitchFamily="18" charset="0"/>
                <a:cs typeface="Times New Roman" pitchFamily="18" charset="0"/>
              </a:rPr>
              <a:t>Каргинские</a:t>
            </a:r>
            <a:r>
              <a:rPr lang="ru-RU" sz="8800" i="1" dirty="0">
                <a:latin typeface="Times New Roman" pitchFamily="18" charset="0"/>
                <a:cs typeface="Times New Roman" pitchFamily="18" charset="0"/>
              </a:rPr>
              <a:t> чтения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534" y="10325763"/>
            <a:ext cx="10474008" cy="40509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04433" y="14372475"/>
            <a:ext cx="8690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/>
              <a:t>Рис. 1  Молекула </a:t>
            </a:r>
            <a:r>
              <a:rPr lang="ru-RU" sz="5400" i="1" dirty="0" err="1"/>
              <a:t>дифенилсульфона</a:t>
            </a:r>
            <a:r>
              <a:rPr lang="ru-RU" sz="5400" i="1" dirty="0"/>
              <a:t> (ДФС</a:t>
            </a:r>
            <a:r>
              <a:rPr lang="ru-RU" sz="54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52416" y="9633344"/>
            <a:ext cx="33339704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800" dirty="0"/>
              <a:t>               Поиск равновесной геометрии ДФС осуществлён методом </a:t>
            </a:r>
            <a:r>
              <a:rPr lang="en-US" sz="5800" dirty="0"/>
              <a:t>RB</a:t>
            </a:r>
            <a:r>
              <a:rPr lang="ru-RU" sz="5800" dirty="0"/>
              <a:t>3</a:t>
            </a:r>
            <a:r>
              <a:rPr lang="en-US" sz="5800" dirty="0"/>
              <a:t>LYP</a:t>
            </a:r>
            <a:r>
              <a:rPr lang="ru-RU" sz="5800" dirty="0"/>
              <a:t>. Интегральные электронные характеристики атомов (заряд, энергия и объём) получены в рамках «квантовой теории атомов в молекулах» [1] и суммированы в соответствующие параметры «топологических» групп (заряд (</a:t>
            </a:r>
            <a:r>
              <a:rPr lang="en-US" sz="5800" i="1" dirty="0"/>
              <a:t>q</a:t>
            </a:r>
            <a:r>
              <a:rPr lang="ru-RU" sz="5800" dirty="0"/>
              <a:t>(</a:t>
            </a:r>
            <a:r>
              <a:rPr lang="en-US" sz="5800" i="1" dirty="0"/>
              <a:t>R</a:t>
            </a:r>
            <a:r>
              <a:rPr lang="ru-RU" sz="5800" dirty="0"/>
              <a:t>)),энергия (</a:t>
            </a:r>
            <a:r>
              <a:rPr lang="en-US" sz="5800" i="1" dirty="0"/>
              <a:t>E</a:t>
            </a:r>
            <a:r>
              <a:rPr lang="ru-RU" sz="5800" dirty="0"/>
              <a:t>(</a:t>
            </a:r>
            <a:r>
              <a:rPr lang="en-US" sz="5800" i="1" dirty="0"/>
              <a:t>R</a:t>
            </a:r>
            <a:r>
              <a:rPr lang="ru-RU" sz="5800" dirty="0"/>
              <a:t>)), объем (</a:t>
            </a:r>
            <a:r>
              <a:rPr lang="en-US" sz="5800" i="1" dirty="0"/>
              <a:t>V</a:t>
            </a:r>
            <a:r>
              <a:rPr lang="ru-RU" sz="5800" dirty="0"/>
              <a:t>(</a:t>
            </a:r>
            <a:r>
              <a:rPr lang="en-US" sz="5800" i="1" dirty="0"/>
              <a:t>R</a:t>
            </a:r>
            <a:r>
              <a:rPr lang="ru-RU" sz="5800" dirty="0"/>
              <a:t>))). Величины</a:t>
            </a:r>
            <a:r>
              <a:rPr lang="ru-RU" sz="5800" i="1" dirty="0"/>
              <a:t> </a:t>
            </a:r>
            <a:r>
              <a:rPr lang="en-US" sz="5800" i="1" dirty="0"/>
              <a:t>q</a:t>
            </a:r>
            <a:r>
              <a:rPr lang="ru-RU" sz="5800" dirty="0"/>
              <a:t>(</a:t>
            </a:r>
            <a:r>
              <a:rPr lang="en-US" sz="5800" i="1" dirty="0"/>
              <a:t>R</a:t>
            </a:r>
            <a:r>
              <a:rPr lang="ru-RU" sz="5800" dirty="0"/>
              <a:t>), </a:t>
            </a:r>
            <a:r>
              <a:rPr lang="en-US" sz="5800" i="1" dirty="0"/>
              <a:t>E</a:t>
            </a:r>
            <a:r>
              <a:rPr lang="ru-RU" sz="5800" dirty="0"/>
              <a:t>(</a:t>
            </a:r>
            <a:r>
              <a:rPr lang="en-US" sz="5800" i="1" dirty="0"/>
              <a:t>R</a:t>
            </a:r>
            <a:r>
              <a:rPr lang="ru-RU" sz="5800" dirty="0"/>
              <a:t>), </a:t>
            </a:r>
            <a:r>
              <a:rPr lang="en-US" sz="5800" i="1" dirty="0"/>
              <a:t>V</a:t>
            </a:r>
            <a:r>
              <a:rPr lang="ru-RU" sz="5800" dirty="0"/>
              <a:t>(</a:t>
            </a:r>
            <a:r>
              <a:rPr lang="en-US" sz="5800" i="1" dirty="0"/>
              <a:t>R</a:t>
            </a:r>
            <a:r>
              <a:rPr lang="ru-RU" sz="5800" dirty="0"/>
              <a:t>) на СН и С показывают идентичность свойства в левом и правом ароматическом цикле и симметричность распределения электронной плотности относительно группы </a:t>
            </a:r>
            <a:r>
              <a:rPr lang="en-US" sz="5800" dirty="0"/>
              <a:t>SO</a:t>
            </a:r>
            <a:r>
              <a:rPr lang="ru-RU" sz="5800" baseline="-25000" dirty="0"/>
              <a:t>2</a:t>
            </a:r>
            <a:r>
              <a:rPr lang="ru-RU" sz="5800" dirty="0"/>
              <a:t>, поэтому в Таблице приведены параметры одного кольца. 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0605177" y="15429364"/>
            <a:ext cx="1094521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i="1" dirty="0">
                <a:latin typeface="Times New Roman" pitchFamily="18" charset="0"/>
                <a:cs typeface="Times New Roman" pitchFamily="18" charset="0"/>
              </a:rPr>
              <a:t>Результаты и выводы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4236" y="17080908"/>
            <a:ext cx="50157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/>
              <a:t>Таблица: Заряд (</a:t>
            </a:r>
            <a:r>
              <a:rPr lang="en-US" sz="5400" i="1" dirty="0"/>
              <a:t>q</a:t>
            </a:r>
            <a:r>
              <a:rPr lang="ru-RU" sz="5400" i="1" dirty="0"/>
              <a:t>(</a:t>
            </a:r>
            <a:r>
              <a:rPr lang="en-US" sz="5400" i="1" dirty="0"/>
              <a:t>R</a:t>
            </a:r>
            <a:r>
              <a:rPr lang="ru-RU" sz="5400" i="1" dirty="0"/>
              <a:t>)), энергия (Е(</a:t>
            </a:r>
            <a:r>
              <a:rPr lang="en-US" sz="5400" i="1" dirty="0"/>
              <a:t>R</a:t>
            </a:r>
            <a:r>
              <a:rPr lang="ru-RU" sz="5400" i="1" dirty="0"/>
              <a:t>)) и объем групп (</a:t>
            </a:r>
            <a:r>
              <a:rPr lang="en-US" sz="5400" i="1" dirty="0"/>
              <a:t>V</a:t>
            </a:r>
            <a:r>
              <a:rPr lang="ru-RU" sz="5400" i="1" dirty="0"/>
              <a:t>(</a:t>
            </a:r>
            <a:r>
              <a:rPr lang="en-US" sz="5400" i="1" dirty="0"/>
              <a:t>R</a:t>
            </a:r>
            <a:r>
              <a:rPr lang="ru-RU" sz="5400" i="1" dirty="0"/>
              <a:t>)) </a:t>
            </a:r>
            <a:r>
              <a:rPr lang="ru-RU" sz="5400" i="1" dirty="0" err="1"/>
              <a:t>дифенилсульфона</a:t>
            </a:r>
            <a:r>
              <a:rPr lang="ru-RU" sz="5400" i="1" dirty="0"/>
              <a:t>*.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28028"/>
              </p:ext>
            </p:extLst>
          </p:nvPr>
        </p:nvGraphicFramePr>
        <p:xfrm>
          <a:off x="8249557" y="18440643"/>
          <a:ext cx="36039290" cy="608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39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24522">
                <a:tc rowSpan="2"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  <a:p>
                      <a:pPr algn="ctr"/>
                      <a:r>
                        <a:rPr lang="ru-RU" sz="5400" dirty="0"/>
                        <a:t>параметр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Атомы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Группы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6000" baseline="-25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1С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6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6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6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6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в. а.е.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-1,342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2,603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-0,081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-0,172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0,069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0,027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0,021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0,027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0,069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-E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6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 а.е.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76,001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397,455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549,456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38,14</a:t>
                      </a:r>
                      <a:r>
                        <a:rPr lang="en-US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38,639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38,643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38,649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38,643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38,639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6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6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 Å</a:t>
                      </a:r>
                      <a:r>
                        <a:rPr lang="ru-RU" sz="60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19,6</a:t>
                      </a:r>
                      <a:r>
                        <a:rPr lang="en-US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  <a:r>
                        <a:rPr lang="en-US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46,5</a:t>
                      </a:r>
                      <a:r>
                        <a:rPr lang="en-US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10,8</a:t>
                      </a:r>
                      <a:r>
                        <a:rPr lang="en-US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18,6</a:t>
                      </a:r>
                      <a:r>
                        <a:rPr lang="en-US" sz="6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19,60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19,5</a:t>
                      </a:r>
                      <a:r>
                        <a:rPr lang="en-US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19,60</a:t>
                      </a:r>
                      <a:endParaRPr lang="ru-RU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18,68</a:t>
                      </a:r>
                      <a:endParaRPr lang="ru-RU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091380" y="24554928"/>
            <a:ext cx="4724864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800" dirty="0"/>
              <a:t>               Группа </a:t>
            </a:r>
            <a:r>
              <a:rPr lang="en-US" sz="5800" dirty="0"/>
              <a:t>SO</a:t>
            </a:r>
            <a:r>
              <a:rPr lang="ru-RU" sz="5800" baseline="-25000" dirty="0"/>
              <a:t>2</a:t>
            </a:r>
            <a:r>
              <a:rPr lang="ru-RU" sz="5800" dirty="0"/>
              <a:t> содержит как </a:t>
            </a:r>
            <a:r>
              <a:rPr lang="ru-RU" sz="5800" dirty="0" err="1"/>
              <a:t>электронофильные</a:t>
            </a:r>
            <a:r>
              <a:rPr lang="ru-RU" sz="5800" dirty="0"/>
              <a:t> атомы – кислороды, так и донор электронной плотности (ρ(</a:t>
            </a:r>
            <a:r>
              <a:rPr lang="en-US" sz="5800" i="1" dirty="0"/>
              <a:t>r</a:t>
            </a:r>
            <a:r>
              <a:rPr lang="ru-RU" sz="5800" dirty="0"/>
              <a:t>)) – шестивалентную серу, однако в целом </a:t>
            </a:r>
            <a:r>
              <a:rPr lang="en-US" sz="5800" dirty="0"/>
              <a:t>SO</a:t>
            </a:r>
            <a:r>
              <a:rPr lang="ru-RU" sz="5800" baseline="-25000" dirty="0"/>
              <a:t>2</a:t>
            </a:r>
            <a:r>
              <a:rPr lang="ru-RU" sz="5800" dirty="0"/>
              <a:t> электроотрицательна </a:t>
            </a:r>
            <a:r>
              <a:rPr lang="en-US" sz="5800" i="1" dirty="0"/>
              <a:t>q</a:t>
            </a:r>
            <a:r>
              <a:rPr lang="ru-RU" sz="5800" dirty="0"/>
              <a:t>(</a:t>
            </a:r>
            <a:r>
              <a:rPr lang="en-US" sz="5800" dirty="0"/>
              <a:t>SO</a:t>
            </a:r>
            <a:r>
              <a:rPr lang="ru-RU" sz="5800" baseline="-25000" dirty="0"/>
              <a:t>2</a:t>
            </a:r>
            <a:r>
              <a:rPr lang="ru-RU" sz="5800" dirty="0"/>
              <a:t>) = -0,081 а.е. (Таблица) и оттягивает на себя ρ(</a:t>
            </a:r>
            <a:r>
              <a:rPr lang="en-US" sz="5800" i="1" dirty="0"/>
              <a:t>r</a:t>
            </a:r>
            <a:r>
              <a:rPr lang="ru-RU" sz="5800" dirty="0"/>
              <a:t>) с ароматических циклов (по 0,040 а.е. зарядового эквивалента с каждого). Изменение полной электронной энергии </a:t>
            </a:r>
            <a:r>
              <a:rPr lang="ru-RU" sz="5800" dirty="0" err="1"/>
              <a:t>метинов</a:t>
            </a:r>
            <a:r>
              <a:rPr lang="ru-RU" sz="5800" dirty="0"/>
              <a:t> показывает наиболее стабильным СН в </a:t>
            </a:r>
            <a:r>
              <a:rPr lang="ru-RU" sz="5800" i="1" dirty="0"/>
              <a:t>пара-</a:t>
            </a:r>
            <a:r>
              <a:rPr lang="ru-RU" sz="5800" dirty="0"/>
              <a:t>положении к </a:t>
            </a:r>
            <a:r>
              <a:rPr lang="en-US" sz="5800" dirty="0"/>
              <a:t>SO</a:t>
            </a:r>
            <a:r>
              <a:rPr lang="ru-RU" sz="5800" baseline="-25000" dirty="0"/>
              <a:t>2</a:t>
            </a:r>
            <a:r>
              <a:rPr lang="ru-RU" sz="5800" dirty="0"/>
              <a:t>, так </a:t>
            </a:r>
            <a:r>
              <a:rPr lang="en-US" sz="5800" i="1" dirty="0"/>
              <a:t>E</a:t>
            </a:r>
            <a:r>
              <a:rPr lang="ru-RU" sz="5800" dirty="0"/>
              <a:t>(4СН) и </a:t>
            </a:r>
            <a:r>
              <a:rPr lang="en-US" sz="5800" i="1" dirty="0"/>
              <a:t>q</a:t>
            </a:r>
            <a:r>
              <a:rPr lang="ru-RU" sz="5800" dirty="0"/>
              <a:t>(4СН) минимальны. Наибольшим объемом обладают СН в </a:t>
            </a:r>
            <a:r>
              <a:rPr lang="ru-RU" sz="5800" i="1" dirty="0"/>
              <a:t>мета-</a:t>
            </a:r>
            <a:r>
              <a:rPr lang="ru-RU" sz="5800" dirty="0"/>
              <a:t>позициях (</a:t>
            </a:r>
            <a:r>
              <a:rPr lang="en-US" sz="5800" i="1" dirty="0"/>
              <a:t>V</a:t>
            </a:r>
            <a:r>
              <a:rPr lang="ru-RU" sz="5800" dirty="0"/>
              <a:t>(3СН) и </a:t>
            </a:r>
            <a:r>
              <a:rPr lang="en-US" sz="5800" i="1" dirty="0"/>
              <a:t>V</a:t>
            </a:r>
            <a:r>
              <a:rPr lang="ru-RU" sz="5800" dirty="0"/>
              <a:t>(5СН)).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8030" y="28217469"/>
            <a:ext cx="4586909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СПИСОК ЛИТЕРАТУРЫ:</a:t>
            </a:r>
          </a:p>
          <a:p>
            <a:pPr algn="ctr"/>
            <a:r>
              <a:rPr lang="ru-RU" sz="4800" dirty="0"/>
              <a:t>1.	</a:t>
            </a:r>
            <a:r>
              <a:rPr lang="ru-RU" sz="4800" dirty="0" err="1"/>
              <a:t>Бейдер</a:t>
            </a:r>
            <a:r>
              <a:rPr lang="ru-RU" sz="4800" dirty="0"/>
              <a:t> Р. Атомы в молекулах. Квантовая теория. М.: Мир. 2001. 528 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056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453</Words>
  <Application>Microsoft Office PowerPoint</Application>
  <PresentationFormat>Произвольный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Batang</vt:lpstr>
      <vt:lpstr>Arial</vt:lpstr>
      <vt:lpstr>Calibri</vt:lpstr>
      <vt:lpstr>Times New Roman</vt:lpstr>
      <vt:lpstr>Тема Office</vt:lpstr>
      <vt:lpstr>Электронные свойства дифенилсульфона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свойства дифенилсульфона</dc:title>
  <dc:creator>User</dc:creator>
  <cp:lastModifiedBy>Русакова Наталья Петровна</cp:lastModifiedBy>
  <cp:revision>7</cp:revision>
  <dcterms:created xsi:type="dcterms:W3CDTF">2023-03-18T15:29:33Z</dcterms:created>
  <dcterms:modified xsi:type="dcterms:W3CDTF">2023-03-21T15:37:59Z</dcterms:modified>
</cp:coreProperties>
</file>