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963063" cy="30964188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17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17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17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17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17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17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17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17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17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753">
          <p15:clr>
            <a:srgbClr val="A4A3A4"/>
          </p15:clr>
        </p15:guide>
        <p15:guide id="2" pos="69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1FF"/>
    <a:srgbClr val="24496E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95" autoAdjust="0"/>
    <p:restoredTop sz="94728" autoAdjust="0"/>
  </p:normalViewPr>
  <p:slideViewPr>
    <p:cSldViewPr>
      <p:cViewPr>
        <p:scale>
          <a:sx n="70" d="100"/>
          <a:sy n="70" d="100"/>
        </p:scale>
        <p:origin x="438" y="-8070"/>
      </p:cViewPr>
      <p:guideLst>
        <p:guide orient="horz" pos="9753"/>
        <p:guide pos="69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0588" y="13422313"/>
            <a:ext cx="24482425" cy="9259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21175" y="24482425"/>
            <a:ext cx="20161250" cy="110426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0FE1FB-E69F-59F2-AEAA-98BFEF1DF4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DE1B4F-2554-16AB-727C-40D2A986F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6DDE42-6D48-83B8-0F59-779FA774AC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0D87B-B4F6-47BF-AE8C-CF4324EA51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050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4EFCF6-1BF7-C8EC-9FC4-1EE7B66ACB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FAE9F1-2691-E413-E3EE-3C50F8A5EE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5AABED-9C4E-6EAD-819B-5223CCB752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6FEBBE-1661-4760-9833-9BABD0ABDC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368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0881975" y="1738313"/>
            <a:ext cx="6475413" cy="3685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54150" y="1738313"/>
            <a:ext cx="19275425" cy="36855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957C46-FCB3-E7F1-C230-EDAD40A7EA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7B62C3-1F5D-EB6B-DB47-0B50F362F4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135B87-3967-ABB2-9658-F5DCF74B47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5A1856-A43D-4212-A00B-8FB382E5E0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476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14C66F-C608-30B2-BB75-448ECD19FA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5C2A2C-658C-865F-D3B2-0D8AAE2839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216AE2-CA7F-9DEB-89DA-4DF213B478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A1C79-E4AF-4FE9-8909-BC3563DCE2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944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4888" y="27763788"/>
            <a:ext cx="24484012" cy="85804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74888" y="18311813"/>
            <a:ext cx="24484012" cy="94519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0CBD4E-E059-4B26-291D-060262EA9F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BC8163-C169-7F37-8386-5C9A2FD2F9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B04D44-D9CE-D44A-7103-F612206660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A930F-373A-434C-BB2D-359BCDF2FC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381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54150" y="10080625"/>
            <a:ext cx="12874625" cy="2851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481175" y="10080625"/>
            <a:ext cx="12876213" cy="2851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03A9C9-A213-9D69-EBA4-8B40D4EBDF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A3DD5B-D86F-305C-E70B-D1F20EDD53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4BCE1-DBA1-98B3-BEB0-79C9904794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BE2B8-EA43-4D70-9E73-71BA2CFE18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933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863" y="1730375"/>
            <a:ext cx="2592387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39863" y="9671050"/>
            <a:ext cx="12726987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39863" y="13701713"/>
            <a:ext cx="12726987" cy="24893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4631988" y="9671050"/>
            <a:ext cx="12731750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4631988" y="13701713"/>
            <a:ext cx="12731750" cy="24893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2A622BA-1E8B-ACF1-7394-2399751722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405F9F5-5C39-15BC-4DC5-853734C85E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7314E8-D3DE-6BDB-68A4-1D61E60573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8B835-0B57-4F27-B5DE-4BC7898558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5586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83C02BE-2C8D-FC3F-B8A1-A6B83A08D8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3845ABE-9879-D67A-050F-CCEEE0F903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A7515CB-6D0E-8337-4653-2AC62B71B8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6D84E-08ED-4AEF-B3A9-83DF5EA78B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510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FCAA416-2894-A201-646A-25388B94E4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11726D-DC0A-C17A-64FA-B8882FDB3C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B18D276-DE1A-C1EC-C759-20B372F570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98C92-149D-430A-8A03-11A8451215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011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863" y="1720850"/>
            <a:ext cx="9475787" cy="73199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261725" y="1720850"/>
            <a:ext cx="16102013" cy="36874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39863" y="9040813"/>
            <a:ext cx="9475787" cy="295544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3D16F-8356-0473-E935-A46011704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479245-19B1-9522-8912-47F976C3C7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CAB538-86D6-FDE6-50C7-C0099FBDA4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55A31-404F-4DE3-B703-B52DC69CE9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535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5150" y="30243463"/>
            <a:ext cx="17283113" cy="35702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45150" y="3860800"/>
            <a:ext cx="17283113" cy="25922288"/>
          </a:xfrm>
        </p:spPr>
        <p:txBody>
          <a:bodyPr lIns="800074" tIns="400039" rIns="800074" bIns="400039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45150" y="33813750"/>
            <a:ext cx="17283113" cy="5070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287165-C845-160B-8843-1B6B30F967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4A5894-AC64-E0EB-B77E-BB70305380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A5F921-A41D-CCFF-F01A-B5D4551157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098D0B-3397-4B7D-95F8-460FE8F09B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530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1942CED-9C66-C185-4BF1-0CBE7371CA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08075" y="1244600"/>
            <a:ext cx="19753263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8002" tIns="294003" rIns="588002" bIns="2940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90F3660-7A7E-320D-BA29-7978D367F0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08075" y="7224713"/>
            <a:ext cx="19753263" cy="2043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8002" tIns="294003" rIns="588002" bIns="2940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D467EBD-A0D5-E67B-3F34-A17F2CE87BE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08075" y="28194000"/>
            <a:ext cx="5110163" cy="2149475"/>
          </a:xfrm>
          <a:prstGeom prst="rect">
            <a:avLst/>
          </a:prstGeom>
          <a:noFill/>
          <a:ln>
            <a:noFill/>
          </a:ln>
        </p:spPr>
        <p:txBody>
          <a:bodyPr vert="horz" wrap="square" lIns="588002" tIns="294003" rIns="588002" bIns="294003" numCol="1" anchor="t" anchorCtr="0" compatLnSpc="1">
            <a:prstTxWarp prst="textNoShape">
              <a:avLst/>
            </a:prstTxWarp>
          </a:bodyPr>
          <a:lstStyle>
            <a:lvl1pPr>
              <a:defRPr sz="9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F30CD12-4C2C-30BB-BB2E-9C420B297B5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13638" y="28194000"/>
            <a:ext cx="6940550" cy="2149475"/>
          </a:xfrm>
          <a:prstGeom prst="rect">
            <a:avLst/>
          </a:prstGeom>
          <a:noFill/>
          <a:ln>
            <a:noFill/>
          </a:ln>
        </p:spPr>
        <p:txBody>
          <a:bodyPr vert="horz" wrap="square" lIns="588002" tIns="294003" rIns="588002" bIns="294003" numCol="1" anchor="t" anchorCtr="0" compatLnSpc="1">
            <a:prstTxWarp prst="textNoShape">
              <a:avLst/>
            </a:prstTxWarp>
          </a:bodyPr>
          <a:lstStyle>
            <a:lvl1pPr algn="ctr">
              <a:defRPr sz="9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09E63A8-0CF1-D462-171D-51D02AF533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749588" y="28194000"/>
            <a:ext cx="5111750" cy="2149475"/>
          </a:xfrm>
          <a:prstGeom prst="rect">
            <a:avLst/>
          </a:prstGeom>
          <a:noFill/>
          <a:ln>
            <a:noFill/>
          </a:ln>
        </p:spPr>
        <p:txBody>
          <a:bodyPr vert="horz" wrap="square" lIns="588002" tIns="294003" rIns="588002" bIns="294003" numCol="1" anchor="t" anchorCtr="0" compatLnSpc="1">
            <a:prstTxWarp prst="textNoShape">
              <a:avLst/>
            </a:prstTxWarp>
          </a:bodyPr>
          <a:lstStyle>
            <a:lvl1pPr algn="r">
              <a:defRPr sz="9200"/>
            </a:lvl1pPr>
          </a:lstStyle>
          <a:p>
            <a:fld id="{C13D7576-04CB-4508-AAA3-05B93BD9128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878513" rtl="0" eaLnBrk="0" fontAlgn="base" hangingPunct="0">
        <a:spcBef>
          <a:spcPct val="0"/>
        </a:spcBef>
        <a:spcAft>
          <a:spcPct val="0"/>
        </a:spcAft>
        <a:defRPr sz="28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878513" rtl="0" eaLnBrk="0" fontAlgn="base" hangingPunct="0">
        <a:spcBef>
          <a:spcPct val="0"/>
        </a:spcBef>
        <a:spcAft>
          <a:spcPct val="0"/>
        </a:spcAft>
        <a:defRPr sz="28500">
          <a:solidFill>
            <a:schemeClr val="tx2"/>
          </a:solidFill>
          <a:latin typeface="Arial" charset="0"/>
        </a:defRPr>
      </a:lvl2pPr>
      <a:lvl3pPr algn="ctr" defTabSz="5878513" rtl="0" eaLnBrk="0" fontAlgn="base" hangingPunct="0">
        <a:spcBef>
          <a:spcPct val="0"/>
        </a:spcBef>
        <a:spcAft>
          <a:spcPct val="0"/>
        </a:spcAft>
        <a:defRPr sz="28500">
          <a:solidFill>
            <a:schemeClr val="tx2"/>
          </a:solidFill>
          <a:latin typeface="Arial" charset="0"/>
        </a:defRPr>
      </a:lvl3pPr>
      <a:lvl4pPr algn="ctr" defTabSz="5878513" rtl="0" eaLnBrk="0" fontAlgn="base" hangingPunct="0">
        <a:spcBef>
          <a:spcPct val="0"/>
        </a:spcBef>
        <a:spcAft>
          <a:spcPct val="0"/>
        </a:spcAft>
        <a:defRPr sz="28500">
          <a:solidFill>
            <a:schemeClr val="tx2"/>
          </a:solidFill>
          <a:latin typeface="Arial" charset="0"/>
        </a:defRPr>
      </a:lvl4pPr>
      <a:lvl5pPr algn="ctr" defTabSz="5878513" rtl="0" eaLnBrk="0" fontAlgn="base" hangingPunct="0">
        <a:spcBef>
          <a:spcPct val="0"/>
        </a:spcBef>
        <a:spcAft>
          <a:spcPct val="0"/>
        </a:spcAft>
        <a:defRPr sz="28500">
          <a:solidFill>
            <a:schemeClr val="tx2"/>
          </a:solidFill>
          <a:latin typeface="Arial" charset="0"/>
        </a:defRPr>
      </a:lvl5pPr>
      <a:lvl6pPr marL="457200" algn="ctr" defTabSz="7999413" rtl="0" fontAlgn="base">
        <a:spcBef>
          <a:spcPct val="0"/>
        </a:spcBef>
        <a:spcAft>
          <a:spcPct val="0"/>
        </a:spcAft>
        <a:defRPr sz="38700">
          <a:solidFill>
            <a:schemeClr val="tx2"/>
          </a:solidFill>
          <a:latin typeface="Arial" charset="0"/>
        </a:defRPr>
      </a:lvl6pPr>
      <a:lvl7pPr marL="914400" algn="ctr" defTabSz="7999413" rtl="0" fontAlgn="base">
        <a:spcBef>
          <a:spcPct val="0"/>
        </a:spcBef>
        <a:spcAft>
          <a:spcPct val="0"/>
        </a:spcAft>
        <a:defRPr sz="38700">
          <a:solidFill>
            <a:schemeClr val="tx2"/>
          </a:solidFill>
          <a:latin typeface="Arial" charset="0"/>
        </a:defRPr>
      </a:lvl7pPr>
      <a:lvl8pPr marL="1371600" algn="ctr" defTabSz="7999413" rtl="0" fontAlgn="base">
        <a:spcBef>
          <a:spcPct val="0"/>
        </a:spcBef>
        <a:spcAft>
          <a:spcPct val="0"/>
        </a:spcAft>
        <a:defRPr sz="38700">
          <a:solidFill>
            <a:schemeClr val="tx2"/>
          </a:solidFill>
          <a:latin typeface="Arial" charset="0"/>
        </a:defRPr>
      </a:lvl8pPr>
      <a:lvl9pPr marL="1828800" algn="ctr" defTabSz="7999413" rtl="0" fontAlgn="base">
        <a:spcBef>
          <a:spcPct val="0"/>
        </a:spcBef>
        <a:spcAft>
          <a:spcPct val="0"/>
        </a:spcAft>
        <a:defRPr sz="38700">
          <a:solidFill>
            <a:schemeClr val="tx2"/>
          </a:solidFill>
          <a:latin typeface="Arial" charset="0"/>
        </a:defRPr>
      </a:lvl9pPr>
    </p:titleStyle>
    <p:bodyStyle>
      <a:lvl1pPr marL="2205038" indent="-2205038" algn="l" defTabSz="5878513" rtl="0" eaLnBrk="0" fontAlgn="base" hangingPunct="0">
        <a:spcBef>
          <a:spcPct val="20000"/>
        </a:spcBef>
        <a:spcAft>
          <a:spcPct val="0"/>
        </a:spcAft>
        <a:buChar char="•"/>
        <a:defRPr sz="20500">
          <a:solidFill>
            <a:schemeClr val="tx1"/>
          </a:solidFill>
          <a:latin typeface="+mn-lt"/>
          <a:ea typeface="+mn-ea"/>
          <a:cs typeface="+mn-cs"/>
        </a:defRPr>
      </a:lvl1pPr>
      <a:lvl2pPr marL="4775200" indent="-1833563" algn="l" defTabSz="5878513" rtl="0" eaLnBrk="0" fontAlgn="base" hangingPunct="0">
        <a:spcBef>
          <a:spcPct val="20000"/>
        </a:spcBef>
        <a:spcAft>
          <a:spcPct val="0"/>
        </a:spcAft>
        <a:buChar char="–"/>
        <a:defRPr sz="18000">
          <a:solidFill>
            <a:schemeClr val="tx1"/>
          </a:solidFill>
          <a:latin typeface="+mn-lt"/>
        </a:defRPr>
      </a:lvl2pPr>
      <a:lvl3pPr marL="7351713" indent="-1473200" algn="l" defTabSz="5878513" rtl="0" eaLnBrk="0" fontAlgn="base" hangingPunct="0">
        <a:spcBef>
          <a:spcPct val="20000"/>
        </a:spcBef>
        <a:spcAft>
          <a:spcPct val="0"/>
        </a:spcAft>
        <a:buChar char="•"/>
        <a:defRPr sz="15500">
          <a:solidFill>
            <a:schemeClr val="tx1"/>
          </a:solidFill>
          <a:latin typeface="+mn-lt"/>
        </a:defRPr>
      </a:lvl3pPr>
      <a:lvl4pPr marL="10288588" indent="-1468438" algn="l" defTabSz="5878513" rtl="0" eaLnBrk="0" fontAlgn="base" hangingPunct="0">
        <a:spcBef>
          <a:spcPct val="20000"/>
        </a:spcBef>
        <a:spcAft>
          <a:spcPct val="0"/>
        </a:spcAft>
        <a:buChar char="–"/>
        <a:defRPr sz="12900">
          <a:solidFill>
            <a:schemeClr val="tx1"/>
          </a:solidFill>
          <a:latin typeface="+mn-lt"/>
        </a:defRPr>
      </a:lvl4pPr>
      <a:lvl5pPr marL="13230225" indent="-1468438" algn="l" defTabSz="5878513" rtl="0" eaLnBrk="0" fontAlgn="base" hangingPunct="0">
        <a:spcBef>
          <a:spcPct val="20000"/>
        </a:spcBef>
        <a:spcAft>
          <a:spcPct val="0"/>
        </a:spcAft>
        <a:buChar char="»"/>
        <a:defRPr sz="12900">
          <a:solidFill>
            <a:schemeClr val="tx1"/>
          </a:solidFill>
          <a:latin typeface="+mn-lt"/>
        </a:defRPr>
      </a:lvl5pPr>
      <a:lvl6pPr marL="18459450" indent="-1998663" algn="l" defTabSz="7999413" rtl="0" fontAlgn="base">
        <a:spcBef>
          <a:spcPct val="20000"/>
        </a:spcBef>
        <a:spcAft>
          <a:spcPct val="0"/>
        </a:spcAft>
        <a:buChar char="»"/>
        <a:defRPr sz="17600">
          <a:solidFill>
            <a:schemeClr val="tx1"/>
          </a:solidFill>
          <a:latin typeface="+mn-lt"/>
        </a:defRPr>
      </a:lvl6pPr>
      <a:lvl7pPr marL="18916650" indent="-1998663" algn="l" defTabSz="7999413" rtl="0" fontAlgn="base">
        <a:spcBef>
          <a:spcPct val="20000"/>
        </a:spcBef>
        <a:spcAft>
          <a:spcPct val="0"/>
        </a:spcAft>
        <a:buChar char="»"/>
        <a:defRPr sz="17600">
          <a:solidFill>
            <a:schemeClr val="tx1"/>
          </a:solidFill>
          <a:latin typeface="+mn-lt"/>
        </a:defRPr>
      </a:lvl7pPr>
      <a:lvl8pPr marL="19373850" indent="-1998663" algn="l" defTabSz="7999413" rtl="0" fontAlgn="base">
        <a:spcBef>
          <a:spcPct val="20000"/>
        </a:spcBef>
        <a:spcAft>
          <a:spcPct val="0"/>
        </a:spcAft>
        <a:buChar char="»"/>
        <a:defRPr sz="17600">
          <a:solidFill>
            <a:schemeClr val="tx1"/>
          </a:solidFill>
          <a:latin typeface="+mn-lt"/>
        </a:defRPr>
      </a:lvl8pPr>
      <a:lvl9pPr marL="19831050" indent="-1998663" algn="l" defTabSz="7999413" rtl="0" fontAlgn="base">
        <a:spcBef>
          <a:spcPct val="20000"/>
        </a:spcBef>
        <a:spcAft>
          <a:spcPct val="0"/>
        </a:spcAft>
        <a:buChar char="»"/>
        <a:defRPr sz="17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13" Type="http://schemas.openxmlformats.org/officeDocument/2006/relationships/image" Target="../media/image12.png" /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12" Type="http://schemas.openxmlformats.org/officeDocument/2006/relationships/image" Target="../media/image11.png" /><Relationship Id="rId17" Type="http://schemas.openxmlformats.org/officeDocument/2006/relationships/image" Target="../media/image16.png" /><Relationship Id="rId2" Type="http://schemas.openxmlformats.org/officeDocument/2006/relationships/image" Target="../media/image1.jpeg" /><Relationship Id="rId16" Type="http://schemas.openxmlformats.org/officeDocument/2006/relationships/image" Target="../media/image15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11" Type="http://schemas.openxmlformats.org/officeDocument/2006/relationships/image" Target="../media/image10.png" /><Relationship Id="rId5" Type="http://schemas.openxmlformats.org/officeDocument/2006/relationships/image" Target="../media/image4.png" /><Relationship Id="rId15" Type="http://schemas.openxmlformats.org/officeDocument/2006/relationships/image" Target="../media/image14.png" /><Relationship Id="rId10" Type="http://schemas.openxmlformats.org/officeDocument/2006/relationships/image" Target="../media/image9.png" /><Relationship Id="rId4" Type="http://schemas.openxmlformats.org/officeDocument/2006/relationships/image" Target="../media/image3.png" /><Relationship Id="rId9" Type="http://schemas.openxmlformats.org/officeDocument/2006/relationships/image" Target="../media/image8.png" /><Relationship Id="rId14" Type="http://schemas.openxmlformats.org/officeDocument/2006/relationships/image" Target="../media/image1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5" descr="gerb">
            <a:extLst>
              <a:ext uri="{FF2B5EF4-FFF2-40B4-BE49-F238E27FC236}">
                <a16:creationId xmlns:a16="http://schemas.microsoft.com/office/drawing/2014/main" id="{C3BEB8A7-5167-B70B-8273-F43C929A4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20725"/>
            <a:ext cx="30226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38BA0927-1203-29DE-1A9C-A2B54FBE5D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605213" y="1560513"/>
            <a:ext cx="17937162" cy="1739900"/>
          </a:xfrm>
        </p:spPr>
        <p:txBody>
          <a:bodyPr/>
          <a:lstStyle/>
          <a:p>
            <a:pPr>
              <a:defRPr/>
            </a:pPr>
            <a:r>
              <a:rPr lang="ru-RU" sz="3200" b="1" cap="all" dirty="0">
                <a:ea typeface="+mj-lt"/>
                <a:cs typeface="+mj-lt"/>
              </a:rPr>
              <a:t>РАСЧЁТ КОНСТРУКЦИИ ЗОНДА ДЛЯ МЕТОДА ЭЛЕКТРИЧЕСКОГО КАРОТАЖНОГО ЗОНДИРОВАНИЯ (ЭКЗ), ИСПОЛЬЗУЕМОГО ПРИ БУРЕНИИ СКВАЖИНЫ (LWD).</a:t>
            </a:r>
            <a:endParaRPr lang="ru-RU" sz="3200" cap="all" dirty="0">
              <a:ea typeface="+mj-lt"/>
              <a:cs typeface="+mj-lt"/>
            </a:endParaRPr>
          </a:p>
        </p:txBody>
      </p:sp>
      <p:sp>
        <p:nvSpPr>
          <p:cNvPr id="2052" name="Rectangle 27">
            <a:extLst>
              <a:ext uri="{FF2B5EF4-FFF2-40B4-BE49-F238E27FC236}">
                <a16:creationId xmlns:a16="http://schemas.microsoft.com/office/drawing/2014/main" id="{A561DEE2-8998-2427-EF05-1A1BC1962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515938"/>
            <a:ext cx="20643850" cy="29984700"/>
          </a:xfrm>
          <a:prstGeom prst="rect">
            <a:avLst/>
          </a:prstGeom>
          <a:noFill/>
          <a:ln w="76200" cmpd="tri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7202" tIns="33601" rIns="67202" bIns="33601" anchor="ctr"/>
          <a:lstStyle>
            <a:lvl1pPr defTabSz="671513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71513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71513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71513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71513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71513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71513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71513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71513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3" name="Rectangle 42">
            <a:extLst>
              <a:ext uri="{FF2B5EF4-FFF2-40B4-BE49-F238E27FC236}">
                <a16:creationId xmlns:a16="http://schemas.microsoft.com/office/drawing/2014/main" id="{80FC858E-771C-0BF2-25F3-DFF6C7AEB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737" y="2987820"/>
            <a:ext cx="17260888" cy="80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202" tIns="33601" rIns="67202" bIns="33601" anchor="ctr">
            <a:spAutoFit/>
          </a:bodyPr>
          <a:lstStyle>
            <a:lvl1pPr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err="1">
                <a:latin typeface="Arial"/>
                <a:cs typeface="Arial"/>
              </a:rPr>
              <a:t>Черкендов</a:t>
            </a:r>
            <a:r>
              <a:rPr lang="ru-RU" altLang="ru-RU" sz="2400" b="1" dirty="0">
                <a:latin typeface="Arial"/>
                <a:cs typeface="Arial"/>
              </a:rPr>
              <a:t> Н.И. </a:t>
            </a:r>
            <a:endParaRPr lang="ru-RU" altLang="ru-RU" sz="2400" b="1" baseline="30000"/>
          </a:p>
          <a:p>
            <a:pPr algn="ctr"/>
            <a:r>
              <a:rPr lang="ru-RU" altLang="ru-RU" sz="2400" b="1" dirty="0">
                <a:latin typeface="Arial"/>
                <a:cs typeface="Arial"/>
              </a:rPr>
              <a:t>Руководители: </a:t>
            </a:r>
            <a:r>
              <a:rPr lang="ru-RU" altLang="ru-RU" sz="2400" b="1" u="sng" dirty="0" err="1">
                <a:latin typeface="Arial"/>
                <a:cs typeface="Arial"/>
              </a:rPr>
              <a:t>Педько</a:t>
            </a:r>
            <a:r>
              <a:rPr lang="ru-RU" altLang="ru-RU" sz="2400" b="1" u="sng" dirty="0">
                <a:latin typeface="Arial"/>
                <a:cs typeface="Arial"/>
              </a:rPr>
              <a:t> Б.Б.,</a:t>
            </a:r>
            <a:r>
              <a:rPr lang="ru-RU" altLang="ru-RU" sz="2400" b="1" dirty="0">
                <a:latin typeface="Arial"/>
                <a:cs typeface="Arial"/>
              </a:rPr>
              <a:t> Романов А.С.</a:t>
            </a:r>
            <a:endParaRPr lang="ru-RU" altLang="ru-RU" sz="2400" baseline="30000"/>
          </a:p>
        </p:txBody>
      </p:sp>
      <p:sp>
        <p:nvSpPr>
          <p:cNvPr id="2054" name="Rectangle 100">
            <a:extLst>
              <a:ext uri="{FF2B5EF4-FFF2-40B4-BE49-F238E27FC236}">
                <a16:creationId xmlns:a16="http://schemas.microsoft.com/office/drawing/2014/main" id="{CB039C12-3F6F-02E4-C42C-D4BCD12E0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960813"/>
            <a:ext cx="10225087" cy="26435050"/>
          </a:xfrm>
          <a:prstGeom prst="rect">
            <a:avLst/>
          </a:prstGeom>
          <a:noFill/>
          <a:ln w="76200" cmpd="tri">
            <a:solidFill>
              <a:srgbClr val="24496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7202" tIns="33601" rIns="67202" bIns="33601" anchor="ctr"/>
          <a:lstStyle>
            <a:lvl1pPr defTabSz="671513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71513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71513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71513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71513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71513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71513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71513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71513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Rectangle 107">
            <a:extLst>
              <a:ext uri="{FF2B5EF4-FFF2-40B4-BE49-F238E27FC236}">
                <a16:creationId xmlns:a16="http://schemas.microsoft.com/office/drawing/2014/main" id="{4BBBEA43-9337-1CEE-A059-BB6361DBB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5200" y="3960813"/>
            <a:ext cx="10082213" cy="26435050"/>
          </a:xfrm>
          <a:prstGeom prst="rect">
            <a:avLst/>
          </a:prstGeom>
          <a:noFill/>
          <a:ln w="76200" cmpd="tri">
            <a:solidFill>
              <a:srgbClr val="24496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7202" tIns="33601" rIns="67202" bIns="33601" anchor="ctr"/>
          <a:lstStyle>
            <a:lvl1pPr defTabSz="671513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71513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71513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71513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71513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71513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71513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71513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71513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6" name="Rectangle 42">
            <a:extLst>
              <a:ext uri="{FF2B5EF4-FFF2-40B4-BE49-F238E27FC236}">
                <a16:creationId xmlns:a16="http://schemas.microsoft.com/office/drawing/2014/main" id="{2AB324D4-4FB5-02AD-C4EA-85F0077FF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663" y="568325"/>
            <a:ext cx="16202025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202" tIns="33601" rIns="67202" bIns="33601" anchor="ctr">
            <a:spAutoFit/>
          </a:bodyPr>
          <a:lstStyle>
            <a:lvl1pPr defTabSz="671513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71513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71513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71513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71513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71513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71513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71513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71513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24496E"/>
                </a:solidFill>
                <a:latin typeface="Georgia" panose="02040502050405020303" pitchFamily="18" charset="0"/>
              </a:rPr>
              <a:t>Тверской государственный университет</a:t>
            </a:r>
          </a:p>
          <a:p>
            <a:pPr algn="ctr" eaLnBrk="1" hangingPunct="1"/>
            <a:r>
              <a:rPr lang="ru-RU" altLang="ru-RU" sz="2800" b="1">
                <a:solidFill>
                  <a:srgbClr val="24496E"/>
                </a:solidFill>
                <a:latin typeface="Times New Roman" panose="02020603050405020304" pitchFamily="18" charset="0"/>
              </a:rPr>
              <a:t>Кафедра физики конденсированного состояния</a:t>
            </a:r>
          </a:p>
        </p:txBody>
      </p:sp>
      <p:sp>
        <p:nvSpPr>
          <p:cNvPr id="2057" name="Rectangle 303">
            <a:extLst>
              <a:ext uri="{FF2B5EF4-FFF2-40B4-BE49-F238E27FC236}">
                <a16:creationId xmlns:a16="http://schemas.microsoft.com/office/drawing/2014/main" id="{DDA33211-0425-C26C-A70A-457DED65D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605000"/>
            <a:ext cx="2196306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8" name="Text Box 28">
            <a:extLst>
              <a:ext uri="{FF2B5EF4-FFF2-40B4-BE49-F238E27FC236}">
                <a16:creationId xmlns:a16="http://schemas.microsoft.com/office/drawing/2014/main" id="{DF5367D2-6EFC-8314-06B1-2BA78D5CD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4503" y="21167682"/>
            <a:ext cx="9850080" cy="31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202" tIns="33601" rIns="67202" bIns="33601" anchor="t">
            <a:spAutoFit/>
          </a:bodyPr>
          <a:lstStyle>
            <a:lvl1pPr defTabSz="5878513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878513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878513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878513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878513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78513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78513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78513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78513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rgbClr val="000000"/>
                </a:solidFill>
                <a:latin typeface="Arial"/>
                <a:cs typeface="Arial"/>
              </a:rPr>
              <a:t>где</a:t>
            </a:r>
          </a:p>
        </p:txBody>
      </p:sp>
      <p:sp>
        <p:nvSpPr>
          <p:cNvPr id="2059" name="Text Box 28">
            <a:extLst>
              <a:ext uri="{FF2B5EF4-FFF2-40B4-BE49-F238E27FC236}">
                <a16:creationId xmlns:a16="http://schemas.microsoft.com/office/drawing/2014/main" id="{947E90C7-E51D-DB4E-15DD-5C78F7A68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021" y="23080220"/>
            <a:ext cx="9871233" cy="68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202" tIns="33601" rIns="67202" bIns="33601" anchor="t">
            <a:spAutoFit/>
          </a:bodyPr>
          <a:lstStyle>
            <a:lvl1pPr marL="342900" indent="-342900" defTabSz="5878513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878513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878513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878513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878513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78513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78513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78513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78513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1600" dirty="0" err="1">
                <a:latin typeface="Arial"/>
                <a:cs typeface="Arial"/>
              </a:rPr>
              <a:t>При</a:t>
            </a:r>
            <a:r>
              <a:rPr lang="en-US" altLang="ru-RU" sz="1600" dirty="0">
                <a:latin typeface="Arial"/>
                <a:cs typeface="Arial"/>
              </a:rPr>
              <a:t> </a:t>
            </a:r>
            <a:r>
              <a:rPr lang="en-US" altLang="ru-RU" sz="1600" dirty="0" err="1">
                <a:latin typeface="Arial"/>
                <a:cs typeface="Arial"/>
              </a:rPr>
              <a:t>условии</a:t>
            </a:r>
            <a:r>
              <a:rPr lang="en-US" altLang="ru-RU" sz="1600" dirty="0">
                <a:latin typeface="Arial"/>
                <a:cs typeface="Arial"/>
              </a:rPr>
              <a:t> </a:t>
            </a:r>
            <a:r>
              <a:rPr lang="en-US" altLang="ru-RU" sz="2400" i="1" dirty="0" err="1">
                <a:latin typeface="Arial"/>
                <a:cs typeface="Arial"/>
              </a:rPr>
              <a:t>r</a:t>
            </a:r>
            <a:r>
              <a:rPr lang="en-US" altLang="ru-RU" sz="2400" i="1" baseline="-25000" dirty="0" err="1">
                <a:latin typeface="Arial"/>
                <a:cs typeface="Arial"/>
              </a:rPr>
              <a:t>n</a:t>
            </a:r>
            <a:r>
              <a:rPr lang="en-US" altLang="ru-RU" sz="2400" dirty="0">
                <a:latin typeface="Arial"/>
                <a:cs typeface="Arial"/>
              </a:rPr>
              <a:t> = </a:t>
            </a:r>
            <a:r>
              <a:rPr lang="en-US" altLang="ru-RU" sz="2400" i="1" dirty="0" err="1">
                <a:latin typeface="Arial"/>
                <a:cs typeface="Arial"/>
              </a:rPr>
              <a:t>r</a:t>
            </a:r>
            <a:r>
              <a:rPr lang="en-US" altLang="ru-RU" sz="2400" i="1" baseline="-25000" dirty="0" err="1">
                <a:latin typeface="Arial"/>
                <a:cs typeface="Arial"/>
              </a:rPr>
              <a:t>u</a:t>
            </a:r>
            <a:r>
              <a:rPr lang="en-US" altLang="ru-RU" sz="2400" dirty="0">
                <a:latin typeface="Arial"/>
                <a:cs typeface="Arial"/>
              </a:rPr>
              <a:t>:</a:t>
            </a:r>
            <a:endParaRPr lang="en-US" altLang="ru-RU" sz="2400" baseline="-25000" dirty="0" err="1"/>
          </a:p>
          <a:p>
            <a:pPr algn="just" eaLnBrk="1" hangingPunct="1">
              <a:buFontTx/>
              <a:buAutoNum type="arabicPeriod"/>
            </a:pPr>
            <a:endParaRPr lang="ru-RU" altLang="ru-RU" sz="1600">
              <a:latin typeface="Times New Roman" panose="02020603050405020304" pitchFamily="18" charset="0"/>
            </a:endParaRPr>
          </a:p>
        </p:txBody>
      </p:sp>
      <p:sp>
        <p:nvSpPr>
          <p:cNvPr id="2060" name="Rectangle 28">
            <a:extLst>
              <a:ext uri="{FF2B5EF4-FFF2-40B4-BE49-F238E27FC236}">
                <a16:creationId xmlns:a16="http://schemas.microsoft.com/office/drawing/2014/main" id="{3600270B-42F9-E0F3-3107-644BBF6AC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19630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62" name="Rectangle 143">
            <a:extLst>
              <a:ext uri="{FF2B5EF4-FFF2-40B4-BE49-F238E27FC236}">
                <a16:creationId xmlns:a16="http://schemas.microsoft.com/office/drawing/2014/main" id="{538A1C4B-B4E6-3148-F61F-708119616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641" y="4254986"/>
            <a:ext cx="992242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spAutoFit/>
          </a:bodyPr>
          <a:lstStyle>
            <a:lvl1pPr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sz="1600" dirty="0">
                <a:latin typeface="Arial"/>
                <a:cs typeface="Arial"/>
              </a:rPr>
              <a:t>Используемый при бурении скважин прибор электрического каротажного зондирования (ЭКЗ), произведённый на базе предприятия «Герс Технолоджи», работает по принципу генератора и приёмника электромагнитных волн. Данный прибор широко используется для каротажа во время бурения (LWD).  Модуль  электромагнитного каротажа ЭКЗ-102/120/170-GT  состоит из 8 передающих и 2 приемных антенных узла, обеспечивающих реализацию зондов с длинами 279 мм (11"), 558мм (22"), 736 мм (29") и 914 мм (36") в скомпенсированном варианте[1].</a:t>
            </a:r>
            <a:r>
              <a:rPr lang="ru-RU" altLang="ru-RU" sz="1600" dirty="0">
                <a:latin typeface="Arial"/>
                <a:cs typeface="Arial"/>
              </a:rPr>
              <a:t> </a:t>
            </a:r>
            <a:endParaRPr lang="ru-RU" dirty="0"/>
          </a:p>
        </p:txBody>
      </p:sp>
      <p:sp>
        <p:nvSpPr>
          <p:cNvPr id="2063" name="Rectangle 143">
            <a:extLst>
              <a:ext uri="{FF2B5EF4-FFF2-40B4-BE49-F238E27FC236}">
                <a16:creationId xmlns:a16="http://schemas.microsoft.com/office/drawing/2014/main" id="{BF4B4D64-8B53-70E8-53D5-A2FD1C228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47" y="18293082"/>
            <a:ext cx="1009551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spAutoFit/>
          </a:bodyPr>
          <a:lstStyle>
            <a:lvl1pPr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sz="1600" dirty="0">
                <a:latin typeface="Arial"/>
                <a:cs typeface="Arial"/>
              </a:rPr>
              <a:t>Чувствительность эксплуатационных параметров прибора к конструктивным изменениям определяет необходимость модификации математического аппарата для обработки сигнала зонда для работы в конкретных условиях.</a:t>
            </a:r>
            <a:endParaRPr lang="ru-RU" dirty="0"/>
          </a:p>
          <a:p>
            <a:pPr algn="just"/>
            <a:endParaRPr lang="ru-RU" altLang="ru-RU" sz="1600" dirty="0"/>
          </a:p>
        </p:txBody>
      </p:sp>
      <p:sp>
        <p:nvSpPr>
          <p:cNvPr id="2064" name="Rectangle 143">
            <a:extLst>
              <a:ext uri="{FF2B5EF4-FFF2-40B4-BE49-F238E27FC236}">
                <a16:creationId xmlns:a16="http://schemas.microsoft.com/office/drawing/2014/main" id="{1A6696DE-E149-CA11-4DC0-35D5321B6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25" y="19367018"/>
            <a:ext cx="999934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spAutoFit/>
          </a:bodyPr>
          <a:lstStyle>
            <a:lvl1pPr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sz="1600" dirty="0">
                <a:latin typeface="Arial"/>
                <a:cs typeface="Arial"/>
              </a:rPr>
              <a:t>В ходе работ возникла необходимость внести в прибор конструкционные изменения для улучшения эксплуатационных параметров. В частности, были изменены длина зондов и размеры самого прибора, что привело к изменению принимаемого от зонда рабочего сигнала, условий его обработки и интерпретации.</a:t>
            </a:r>
          </a:p>
        </p:txBody>
      </p:sp>
      <p:sp>
        <p:nvSpPr>
          <p:cNvPr id="2065" name="Rectangle 143">
            <a:extLst>
              <a:ext uri="{FF2B5EF4-FFF2-40B4-BE49-F238E27FC236}">
                <a16:creationId xmlns:a16="http://schemas.microsoft.com/office/drawing/2014/main" id="{04BD4575-0B42-89D4-D74A-EB2E37E26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39" y="21631100"/>
            <a:ext cx="100268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spAutoFit/>
          </a:bodyPr>
          <a:lstStyle>
            <a:lvl1pPr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 b="1" dirty="0">
                <a:latin typeface="Arial"/>
                <a:cs typeface="Arial"/>
              </a:rPr>
              <a:t>Часть 1: Основа методики, используемой для решения задачи. </a:t>
            </a:r>
            <a:endParaRPr lang="ru-RU" dirty="0"/>
          </a:p>
          <a:p>
            <a:pPr algn="just"/>
            <a:r>
              <a:rPr lang="ru-RU" altLang="ru-RU" sz="1600" dirty="0">
                <a:latin typeface="Arial"/>
                <a:cs typeface="Arial"/>
              </a:rPr>
              <a:t>Для расчёта данных используется классическая задача о поле витка с гармоническим током в среде с коаксиальными цилиндрическими границами</a:t>
            </a:r>
            <a:endParaRPr lang="ru-RU" dirty="0"/>
          </a:p>
        </p:txBody>
      </p:sp>
      <p:sp>
        <p:nvSpPr>
          <p:cNvPr id="2066" name="Rectangle 143">
            <a:extLst>
              <a:ext uri="{FF2B5EF4-FFF2-40B4-BE49-F238E27FC236}">
                <a16:creationId xmlns:a16="http://schemas.microsoft.com/office/drawing/2014/main" id="{55D04BC0-77A7-6407-B9D4-3FF9D2B13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4028" y="6073975"/>
            <a:ext cx="98251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spAutoFit/>
          </a:bodyPr>
          <a:lstStyle>
            <a:lvl1pPr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 dirty="0">
                <a:latin typeface="Arial"/>
                <a:cs typeface="Arial"/>
              </a:rPr>
              <a:t>Внутри корпуса:</a:t>
            </a:r>
          </a:p>
        </p:txBody>
      </p:sp>
      <p:sp>
        <p:nvSpPr>
          <p:cNvPr id="2067" name="Rectangle 143">
            <a:extLst>
              <a:ext uri="{FF2B5EF4-FFF2-40B4-BE49-F238E27FC236}">
                <a16:creationId xmlns:a16="http://schemas.microsoft.com/office/drawing/2014/main" id="{45B7A8E5-3F3B-9B7D-9449-57D80809A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253" y="20451611"/>
            <a:ext cx="100056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spAutoFit/>
          </a:bodyPr>
          <a:lstStyle>
            <a:lvl1pPr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sz="1600" dirty="0">
                <a:latin typeface="Arial"/>
                <a:cs typeface="Arial"/>
              </a:rPr>
              <a:t>В работе сделана попытка перерасчёта теоретического материала для обработки принимаемого сигнала и проверки полученных данных на различных моделях скважин.</a:t>
            </a:r>
          </a:p>
          <a:p>
            <a:pPr algn="just" eaLnBrk="1" hangingPunct="1"/>
            <a:endParaRPr lang="ru-RU" altLang="ru-RU" sz="1600" dirty="0">
              <a:latin typeface="Arial"/>
              <a:cs typeface="Arial"/>
            </a:endParaRPr>
          </a:p>
        </p:txBody>
      </p:sp>
      <p:sp>
        <p:nvSpPr>
          <p:cNvPr id="2095" name="Rectangle 143">
            <a:extLst>
              <a:ext uri="{FF2B5EF4-FFF2-40B4-BE49-F238E27FC236}">
                <a16:creationId xmlns:a16="http://schemas.microsoft.com/office/drawing/2014/main" id="{D0D8A385-B6BF-02B7-1B76-DCD91BBE7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4300" y="9206394"/>
            <a:ext cx="98955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spAutoFit/>
          </a:bodyPr>
          <a:lstStyle>
            <a:lvl1pPr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 dirty="0">
                <a:latin typeface="Arial"/>
                <a:cs typeface="Arial"/>
              </a:rPr>
              <a:t>Подставляя 1 в 2 при </a:t>
            </a:r>
            <a:r>
              <a:rPr lang="ru-RU" altLang="ru-RU" sz="2400" i="1" dirty="0">
                <a:latin typeface="Arial"/>
                <a:cs typeface="Arial"/>
              </a:rPr>
              <a:t>r </a:t>
            </a:r>
            <a:r>
              <a:rPr lang="ru-RU" altLang="ru-RU" sz="2400" dirty="0">
                <a:latin typeface="Arial"/>
                <a:cs typeface="Arial"/>
              </a:rPr>
              <a:t>=</a:t>
            </a:r>
            <a:r>
              <a:rPr lang="ru-RU" altLang="ru-RU" sz="2400" i="1" dirty="0">
                <a:latin typeface="Arial"/>
                <a:cs typeface="Arial"/>
              </a:rPr>
              <a:t> </a:t>
            </a:r>
            <a:r>
              <a:rPr lang="ru-RU" altLang="ru-RU" sz="2400" i="1" dirty="0" err="1">
                <a:latin typeface="Arial"/>
                <a:cs typeface="Arial"/>
              </a:rPr>
              <a:t>r</a:t>
            </a:r>
            <a:r>
              <a:rPr lang="ru-RU" altLang="ru-RU" sz="2400" i="1" baseline="-25000" dirty="0" err="1">
                <a:latin typeface="Arial"/>
                <a:cs typeface="Arial"/>
              </a:rPr>
              <a:t>k</a:t>
            </a:r>
            <a:r>
              <a:rPr lang="ru-RU" altLang="ru-RU" sz="2400" i="1" baseline="-25000" dirty="0">
                <a:latin typeface="Arial"/>
                <a:cs typeface="Arial"/>
              </a:rPr>
              <a:t> </a:t>
            </a:r>
            <a:r>
              <a:rPr lang="ru-RU" altLang="ru-RU" sz="1600" dirty="0">
                <a:latin typeface="Arial"/>
                <a:cs typeface="Arial"/>
              </a:rPr>
              <a:t>получим:</a:t>
            </a:r>
            <a:endParaRPr lang="ru-RU" altLang="ru-RU" sz="1600" dirty="0" err="1"/>
          </a:p>
        </p:txBody>
      </p:sp>
      <p:sp>
        <p:nvSpPr>
          <p:cNvPr id="2096" name="Rectangle 143">
            <a:extLst>
              <a:ext uri="{FF2B5EF4-FFF2-40B4-BE49-F238E27FC236}">
                <a16:creationId xmlns:a16="http://schemas.microsoft.com/office/drawing/2014/main" id="{16C814A9-4890-C3D3-8947-C292E07E3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8270" y="18437128"/>
            <a:ext cx="9866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ctr">
            <a:spAutoFit/>
          </a:bodyPr>
          <a:lstStyle>
            <a:lvl1pPr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 dirty="0">
                <a:latin typeface="Arial"/>
                <a:cs typeface="Arial"/>
              </a:rPr>
              <a:t>Измеряемой величиной служит ЭДС в кольцевом приёмнике радиуса </a:t>
            </a:r>
            <a:r>
              <a:rPr lang="ru-RU" altLang="ru-RU" sz="2400" i="1" dirty="0" err="1">
                <a:latin typeface="Arial"/>
                <a:cs typeface="Arial"/>
              </a:rPr>
              <a:t>r</a:t>
            </a:r>
            <a:r>
              <a:rPr lang="ru-RU" altLang="ru-RU" sz="2400" i="1" baseline="-25000" dirty="0" err="1">
                <a:latin typeface="Arial"/>
                <a:cs typeface="Arial"/>
              </a:rPr>
              <a:t>n</a:t>
            </a:r>
            <a:endParaRPr lang="ru-RU" altLang="ru-RU" sz="1600" baseline="-25000" dirty="0" err="1">
              <a:latin typeface="Arial"/>
              <a:cs typeface="Arial"/>
            </a:endParaRPr>
          </a:p>
        </p:txBody>
      </p:sp>
      <p:sp>
        <p:nvSpPr>
          <p:cNvPr id="2139" name="Rectangle 143">
            <a:extLst>
              <a:ext uri="{FF2B5EF4-FFF2-40B4-BE49-F238E27FC236}">
                <a16:creationId xmlns:a16="http://schemas.microsoft.com/office/drawing/2014/main" id="{2A3FFCD2-0D37-A023-DE5F-93E448E59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1844" y="10964503"/>
            <a:ext cx="98484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spAutoFit/>
          </a:bodyPr>
          <a:lstStyle>
            <a:lvl1pPr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 dirty="0">
                <a:latin typeface="Arial"/>
                <a:cs typeface="Arial"/>
              </a:rPr>
              <a:t>отсюда:</a:t>
            </a:r>
            <a:endParaRPr lang="ru-RU" dirty="0">
              <a:latin typeface="Arial"/>
              <a:cs typeface="Arial"/>
            </a:endParaRPr>
          </a:p>
        </p:txBody>
      </p:sp>
      <p:pic>
        <p:nvPicPr>
          <p:cNvPr id="2" name="Рисунок 2" descr="Изображение выглядит как диаграмма, схематичный&#10;&#10;Автоматически созданное описание">
            <a:extLst>
              <a:ext uri="{FF2B5EF4-FFF2-40B4-BE49-F238E27FC236}">
                <a16:creationId xmlns:a16="http://schemas.microsoft.com/office/drawing/2014/main" id="{A0B149A2-F815-3D65-C0C1-3755AC3A2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759" y="6408916"/>
            <a:ext cx="7788571" cy="63103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2388B2-6B13-81F5-CEBD-9270B21796BB}"/>
              </a:ext>
            </a:extLst>
          </p:cNvPr>
          <p:cNvSpPr txBox="1"/>
          <p:nvPr/>
        </p:nvSpPr>
        <p:spPr>
          <a:xfrm>
            <a:off x="1055969" y="5957138"/>
            <a:ext cx="982382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>
                <a:latin typeface="Arial"/>
                <a:cs typeface="Arial"/>
              </a:rPr>
              <a:t>Рис.1. Конструкция модуля электромагнитного каротажа</a:t>
            </a:r>
            <a:endParaRPr lang="ru-RU" b="1" dirty="0">
              <a:latin typeface="Arial"/>
              <a:cs typeface="Arial"/>
            </a:endParaRPr>
          </a:p>
        </p:txBody>
      </p:sp>
      <p:pic>
        <p:nvPicPr>
          <p:cNvPr id="5" name="Рисунок 5" descr="Изображение выглядит как деревянный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D747E2BD-D27D-0D23-FE33-5210CD885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933" y="13906123"/>
            <a:ext cx="9839800" cy="44471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93DE0B-D846-A541-F872-2DE51CD8EB78}"/>
              </a:ext>
            </a:extLst>
          </p:cNvPr>
          <p:cNvSpPr txBox="1"/>
          <p:nvPr/>
        </p:nvSpPr>
        <p:spPr>
          <a:xfrm>
            <a:off x="897641" y="12711859"/>
            <a:ext cx="1008143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latin typeface="Arial"/>
                <a:cs typeface="Arial"/>
              </a:rPr>
              <a:t>УБТ - утяжелённая буровая труба. К ней крепится компоновка низа бурильной колонны (КНБК)</a:t>
            </a:r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5D120E-1620-DB80-CCDF-86ADE7670EBE}"/>
              </a:ext>
            </a:extLst>
          </p:cNvPr>
          <p:cNvSpPr txBox="1"/>
          <p:nvPr/>
        </p:nvSpPr>
        <p:spPr>
          <a:xfrm>
            <a:off x="901585" y="13221058"/>
            <a:ext cx="1002025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>
                <a:latin typeface="Arial"/>
                <a:cs typeface="Arial"/>
              </a:rPr>
              <a:t>Рис.2.  Утяжелённая буровая труба </a:t>
            </a:r>
            <a:r>
              <a:rPr lang="ru-RU" sz="1600" dirty="0">
                <a:latin typeface="Arial"/>
                <a:cs typeface="Arial"/>
              </a:rPr>
              <a:t>(</a:t>
            </a:r>
            <a:r>
              <a:rPr lang="ru-RU" sz="1600" b="1" dirty="0">
                <a:latin typeface="Arial"/>
                <a:cs typeface="Arial"/>
              </a:rPr>
              <a:t>УБТ)</a:t>
            </a:r>
            <a:endParaRPr lang="ru-RU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73B9BD-29EA-D2AC-C31D-08C0226B82D8}"/>
              </a:ext>
            </a:extLst>
          </p:cNvPr>
          <p:cNvSpPr txBox="1"/>
          <p:nvPr/>
        </p:nvSpPr>
        <p:spPr>
          <a:xfrm>
            <a:off x="902999" y="21156918"/>
            <a:ext cx="100032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>
                <a:latin typeface="Arial"/>
                <a:cs typeface="Arial"/>
              </a:rPr>
              <a:t>Цель работы:</a:t>
            </a:r>
            <a:r>
              <a:rPr lang="ru-RU" sz="1600" dirty="0">
                <a:latin typeface="Arial"/>
                <a:cs typeface="Arial"/>
              </a:rPr>
              <a:t> Получить расчетную формулу для обработки сигнала конструктивно-модифицированного зонда.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6FEBE2-0FD3-5B8F-A157-74E567DE312F}"/>
              </a:ext>
            </a:extLst>
          </p:cNvPr>
          <p:cNvSpPr txBox="1"/>
          <p:nvPr/>
        </p:nvSpPr>
        <p:spPr>
          <a:xfrm>
            <a:off x="905573" y="22577743"/>
            <a:ext cx="9994547" cy="7602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b="1" dirty="0">
                <a:latin typeface="Arial"/>
                <a:cs typeface="Arial"/>
              </a:rPr>
              <a:t>Условия задачи:</a:t>
            </a:r>
            <a:r>
              <a:rPr lang="ru-RU" sz="1600" dirty="0">
                <a:latin typeface="Arial"/>
                <a:cs typeface="Arial"/>
              </a:rPr>
              <a:t> В цилиндрически слоистой изотропной среде с удельной электрической проводимостью</a:t>
            </a:r>
            <a:r>
              <a:rPr lang="ru-RU" sz="3200" dirty="0">
                <a:latin typeface="Arial"/>
                <a:cs typeface="Arial"/>
              </a:rPr>
              <a:t> </a:t>
            </a:r>
            <a:r>
              <a:rPr lang="ru-RU" sz="2400" i="1" dirty="0" err="1">
                <a:latin typeface="Arial"/>
                <a:cs typeface="Arial"/>
              </a:rPr>
              <a:t>σ</a:t>
            </a:r>
            <a:r>
              <a:rPr lang="ru-RU" sz="2400" i="1" baseline="-25000" dirty="0" err="1">
                <a:latin typeface="Arial"/>
                <a:cs typeface="Arial"/>
              </a:rPr>
              <a:t>n</a:t>
            </a:r>
            <a:r>
              <a:rPr lang="ru-RU" sz="1600" dirty="0">
                <a:latin typeface="Arial"/>
                <a:cs typeface="Arial"/>
              </a:rPr>
              <a:t> и магнитной проницаемостью </a:t>
            </a:r>
            <a:r>
              <a:rPr lang="ru-RU" sz="2400" i="1" dirty="0">
                <a:latin typeface="Arial"/>
                <a:cs typeface="Arial"/>
              </a:rPr>
              <a:t>µ</a:t>
            </a:r>
            <a:r>
              <a:rPr lang="ru-RU" sz="2400" i="1" baseline="-25000" dirty="0">
                <a:latin typeface="Arial"/>
                <a:cs typeface="Arial"/>
              </a:rPr>
              <a:t>n</a:t>
            </a:r>
            <a:r>
              <a:rPr lang="ru-RU" sz="1600" dirty="0">
                <a:latin typeface="Arial"/>
                <a:cs typeface="Arial"/>
              </a:rPr>
              <a:t> в </a:t>
            </a:r>
            <a:r>
              <a:rPr lang="en-US" sz="1600" dirty="0">
                <a:latin typeface="Arial"/>
                <a:cs typeface="Arial"/>
              </a:rPr>
              <a:t>n</a:t>
            </a:r>
            <a:r>
              <a:rPr lang="ru-RU" sz="1600" dirty="0">
                <a:latin typeface="Arial"/>
                <a:cs typeface="Arial"/>
              </a:rPr>
              <a:t>-м слое находится цилиндрический металлический корпус радиуса </a:t>
            </a:r>
            <a:r>
              <a:rPr lang="ru-RU" sz="2400" i="1" dirty="0" err="1">
                <a:latin typeface="Arial"/>
                <a:cs typeface="Arial"/>
              </a:rPr>
              <a:t>r</a:t>
            </a:r>
            <a:r>
              <a:rPr lang="ru-RU" sz="2400" i="1" baseline="-25000" dirty="0" err="1">
                <a:latin typeface="Arial"/>
                <a:cs typeface="Arial"/>
              </a:rPr>
              <a:t>k</a:t>
            </a:r>
            <a:r>
              <a:rPr lang="ru-RU" sz="1600" dirty="0">
                <a:latin typeface="Arial"/>
                <a:cs typeface="Arial"/>
              </a:rPr>
              <a:t> с удельной электрической проводимостью </a:t>
            </a:r>
            <a:r>
              <a:rPr lang="ru-RU" sz="2400" i="1" dirty="0" err="1">
                <a:latin typeface="Arial"/>
                <a:cs typeface="Arial"/>
              </a:rPr>
              <a:t>σ</a:t>
            </a:r>
            <a:r>
              <a:rPr lang="ru-RU" sz="2400" i="1" baseline="-25000" dirty="0" err="1">
                <a:latin typeface="Arial"/>
                <a:cs typeface="Arial"/>
              </a:rPr>
              <a:t>k</a:t>
            </a:r>
            <a:r>
              <a:rPr lang="ru-RU" sz="1600" dirty="0">
                <a:latin typeface="Arial"/>
                <a:cs typeface="Arial"/>
              </a:rPr>
              <a:t> и магнитной проницаемостью </a:t>
            </a:r>
            <a:r>
              <a:rPr lang="ru-RU" sz="2400" i="1" dirty="0">
                <a:latin typeface="Arial"/>
                <a:cs typeface="Arial"/>
              </a:rPr>
              <a:t>µ</a:t>
            </a:r>
            <a:r>
              <a:rPr lang="ru-RU" sz="2400" i="1" baseline="-25000" dirty="0">
                <a:latin typeface="Arial"/>
                <a:cs typeface="Arial"/>
              </a:rPr>
              <a:t>k</a:t>
            </a:r>
            <a:r>
              <a:rPr lang="ru-RU" sz="1600" dirty="0">
                <a:latin typeface="Arial"/>
                <a:cs typeface="Arial"/>
              </a:rPr>
              <a:t> . Корпус находится в нулевом слое и его ось совпадает с осью границ. Соосно корпусу помещен круговой виток радиуса </a:t>
            </a:r>
            <a:r>
              <a:rPr lang="ru-RU" sz="2400" i="1" dirty="0" err="1">
                <a:latin typeface="Arial"/>
                <a:cs typeface="Arial"/>
              </a:rPr>
              <a:t>r</a:t>
            </a:r>
            <a:r>
              <a:rPr lang="ru-RU" sz="2400" i="1" baseline="-25000" dirty="0" err="1">
                <a:latin typeface="Arial"/>
                <a:cs typeface="Arial"/>
              </a:rPr>
              <a:t>u</a:t>
            </a:r>
            <a:r>
              <a:rPr lang="ru-RU" sz="1600" dirty="0">
                <a:latin typeface="Arial"/>
                <a:cs typeface="Arial"/>
              </a:rPr>
              <a:t> с гармоническим током </a:t>
            </a:r>
            <a:r>
              <a:rPr lang="ru-RU" sz="2400" i="1" dirty="0" err="1">
                <a:latin typeface="Bookman Old Style"/>
                <a:cs typeface="Arial"/>
              </a:rPr>
              <a:t>I</a:t>
            </a:r>
            <a:r>
              <a:rPr lang="ru-RU" sz="2400" i="1" dirty="0" err="1">
                <a:latin typeface="Arial"/>
                <a:cs typeface="Arial"/>
              </a:rPr>
              <a:t>e</a:t>
            </a:r>
            <a:r>
              <a:rPr lang="ru-RU" sz="2400" i="1" baseline="30000" dirty="0" err="1">
                <a:latin typeface="Arial"/>
                <a:cs typeface="Arial"/>
              </a:rPr>
              <a:t>-iωt</a:t>
            </a:r>
            <a:r>
              <a:rPr lang="ru-RU" sz="1600" dirty="0">
                <a:latin typeface="Arial"/>
                <a:cs typeface="Arial"/>
              </a:rPr>
              <a:t> где </a:t>
            </a:r>
            <a:r>
              <a:rPr lang="ru-RU" sz="2400" dirty="0">
                <a:latin typeface="Arial"/>
                <a:cs typeface="Arial"/>
              </a:rPr>
              <a:t>ω</a:t>
            </a:r>
            <a:r>
              <a:rPr lang="ru-RU" sz="1600" dirty="0">
                <a:latin typeface="Arial"/>
                <a:cs typeface="Arial"/>
              </a:rPr>
              <a:t> - круговая частота тока. Требуется найти распределение в пространстве электромагнитного поля, создаваемого этой системой.</a:t>
            </a:r>
          </a:p>
          <a:p>
            <a:pPr algn="just"/>
            <a:r>
              <a:rPr lang="ru-RU" sz="1600" dirty="0">
                <a:latin typeface="Arial"/>
                <a:cs typeface="Arial"/>
              </a:rPr>
              <a:t>Введем систему цилиндрических координат </a:t>
            </a:r>
            <a:r>
              <a:rPr lang="ru-RU" sz="2400" dirty="0">
                <a:latin typeface="Arial"/>
                <a:cs typeface="Arial"/>
              </a:rPr>
              <a:t>(r, φ, z)</a:t>
            </a:r>
            <a:r>
              <a:rPr lang="ru-RU" sz="1600" dirty="0">
                <a:latin typeface="Arial"/>
                <a:cs typeface="Arial"/>
              </a:rPr>
              <a:t> с осью </a:t>
            </a:r>
            <a:r>
              <a:rPr lang="ru-RU" sz="2400" dirty="0">
                <a:latin typeface="Arial"/>
                <a:cs typeface="Arial"/>
              </a:rPr>
              <a:t>z</a:t>
            </a:r>
            <a:r>
              <a:rPr lang="ru-RU" sz="1600" dirty="0">
                <a:latin typeface="Arial"/>
                <a:cs typeface="Arial"/>
              </a:rPr>
              <a:t> совпадающей с осью корпуса и началом координат в центре витка с током. Поле описывается векторным потенциалом Герца магнитного типа, ориентированным вдоль оси </a:t>
            </a:r>
            <a:r>
              <a:rPr lang="en-US" sz="2000" dirty="0">
                <a:latin typeface="Arial"/>
                <a:cs typeface="Arial"/>
              </a:rPr>
              <a:t>z</a:t>
            </a:r>
            <a:r>
              <a:rPr lang="ru-RU" sz="1600" dirty="0">
                <a:latin typeface="Arial"/>
                <a:cs typeface="Arial"/>
              </a:rPr>
              <a:t>: </a:t>
            </a:r>
            <a:r>
              <a:rPr lang="ru-RU" sz="2400" b="1" dirty="0">
                <a:latin typeface="Arial"/>
                <a:cs typeface="Arial"/>
              </a:rPr>
              <a:t>Π</a:t>
            </a:r>
            <a:r>
              <a:rPr lang="ru-RU" sz="2400" dirty="0">
                <a:latin typeface="Arial"/>
                <a:cs typeface="Arial"/>
              </a:rPr>
              <a:t>*</a:t>
            </a:r>
            <a:r>
              <a:rPr lang="ru-RU" sz="3200" dirty="0">
                <a:latin typeface="Arial"/>
                <a:cs typeface="Arial"/>
              </a:rPr>
              <a:t>= </a:t>
            </a:r>
            <a:r>
              <a:rPr lang="ru-RU" sz="2400" i="1" dirty="0">
                <a:latin typeface="Arial"/>
                <a:cs typeface="Arial"/>
              </a:rPr>
              <a:t>Π*</a:t>
            </a:r>
            <a:r>
              <a:rPr lang="ru-RU" sz="2400" b="1" dirty="0" err="1">
                <a:latin typeface="Arial"/>
                <a:cs typeface="Arial"/>
              </a:rPr>
              <a:t>e</a:t>
            </a:r>
            <a:r>
              <a:rPr lang="ru-RU" sz="2400" baseline="-25000" dirty="0" err="1">
                <a:latin typeface="Arial"/>
                <a:cs typeface="Arial"/>
              </a:rPr>
              <a:t>z</a:t>
            </a:r>
            <a:endParaRPr lang="ru-RU" sz="2400" baseline="-25000" dirty="0">
              <a:latin typeface="Arial"/>
              <a:cs typeface="Arial"/>
            </a:endParaRPr>
          </a:p>
          <a:p>
            <a:r>
              <a:rPr lang="ru-RU" sz="2400" b="1" dirty="0">
                <a:latin typeface="Arial"/>
                <a:cs typeface="Arial"/>
              </a:rPr>
              <a:t>E </a:t>
            </a:r>
            <a:r>
              <a:rPr lang="ru-RU" sz="2400" dirty="0">
                <a:latin typeface="Arial"/>
                <a:cs typeface="Arial"/>
              </a:rPr>
              <a:t>= </a:t>
            </a:r>
            <a:r>
              <a:rPr lang="ru-RU" sz="2400" i="1" dirty="0" err="1">
                <a:latin typeface="Arial"/>
                <a:cs typeface="Arial"/>
              </a:rPr>
              <a:t>iω</a:t>
            </a:r>
            <a:r>
              <a:rPr lang="ru-RU" sz="2400" i="1" dirty="0">
                <a:latin typeface="Arial"/>
                <a:cs typeface="Arial"/>
              </a:rPr>
              <a:t>µ</a:t>
            </a:r>
            <a:r>
              <a:rPr lang="ru-RU" sz="2400" dirty="0">
                <a:latin typeface="Arial"/>
                <a:cs typeface="Arial"/>
              </a:rPr>
              <a:t>∇ × </a:t>
            </a:r>
            <a:r>
              <a:rPr lang="ru-RU" sz="2400" b="1" dirty="0">
                <a:latin typeface="Arial"/>
                <a:cs typeface="Arial"/>
              </a:rPr>
              <a:t>Π</a:t>
            </a:r>
            <a:r>
              <a:rPr lang="ru-RU" sz="2400" dirty="0">
                <a:latin typeface="Arial"/>
                <a:cs typeface="Arial"/>
              </a:rPr>
              <a:t>*</a:t>
            </a:r>
            <a:endParaRPr lang="ru-RU" sz="2400" dirty="0"/>
          </a:p>
          <a:p>
            <a:r>
              <a:rPr lang="ru-RU" sz="2400" b="1" dirty="0">
                <a:latin typeface="Arial"/>
                <a:cs typeface="Arial"/>
              </a:rPr>
              <a:t>H </a:t>
            </a:r>
            <a:r>
              <a:rPr lang="ru-RU" sz="2400" dirty="0">
                <a:latin typeface="Arial"/>
                <a:cs typeface="Arial"/>
              </a:rPr>
              <a:t>= (k</a:t>
            </a:r>
            <a:r>
              <a:rPr lang="ru-RU" sz="2400" baseline="30000" dirty="0">
                <a:latin typeface="Arial"/>
                <a:cs typeface="Arial"/>
              </a:rPr>
              <a:t>2</a:t>
            </a:r>
            <a:r>
              <a:rPr lang="ru-RU" sz="2400" dirty="0">
                <a:latin typeface="Arial"/>
                <a:cs typeface="Arial"/>
              </a:rPr>
              <a:t>)</a:t>
            </a:r>
            <a:r>
              <a:rPr lang="ru-RU" sz="2400" b="1" dirty="0">
                <a:latin typeface="Arial"/>
                <a:cs typeface="Arial"/>
              </a:rPr>
              <a:t>Π</a:t>
            </a:r>
            <a:r>
              <a:rPr lang="ru-RU" sz="2400" dirty="0">
                <a:latin typeface="Arial"/>
                <a:cs typeface="Arial"/>
              </a:rPr>
              <a:t>* + ∆</a:t>
            </a:r>
            <a:r>
              <a:rPr lang="ru-RU" sz="2400" b="1" dirty="0">
                <a:latin typeface="Arial"/>
                <a:cs typeface="Arial"/>
              </a:rPr>
              <a:t>Π</a:t>
            </a:r>
            <a:r>
              <a:rPr lang="ru-RU" sz="2400" dirty="0">
                <a:latin typeface="Arial"/>
                <a:cs typeface="Arial"/>
              </a:rPr>
              <a:t>*</a:t>
            </a:r>
          </a:p>
          <a:p>
            <a:r>
              <a:rPr lang="ru-RU" sz="1600" dirty="0">
                <a:latin typeface="Arial"/>
                <a:cs typeface="Arial"/>
              </a:rPr>
              <a:t>где </a:t>
            </a:r>
            <a:r>
              <a:rPr lang="ru-RU" sz="2400" b="1" dirty="0">
                <a:latin typeface="Arial"/>
                <a:cs typeface="Arial"/>
              </a:rPr>
              <a:t>E</a:t>
            </a:r>
            <a:r>
              <a:rPr lang="ru-RU" sz="1600" dirty="0">
                <a:latin typeface="Arial"/>
                <a:cs typeface="Arial"/>
              </a:rPr>
              <a:t> и </a:t>
            </a:r>
            <a:r>
              <a:rPr lang="ru-RU" sz="2400" b="1" dirty="0">
                <a:latin typeface="Arial"/>
                <a:cs typeface="Arial"/>
              </a:rPr>
              <a:t>H </a:t>
            </a:r>
            <a:r>
              <a:rPr lang="ru-RU" sz="1600" dirty="0">
                <a:latin typeface="Arial"/>
                <a:cs typeface="Arial"/>
              </a:rPr>
              <a:t>векторы электрического и магнитного поля соответственно</a:t>
            </a:r>
          </a:p>
          <a:p>
            <a:r>
              <a:rPr lang="ru-RU" sz="2400" i="1" dirty="0">
                <a:latin typeface="Arial"/>
                <a:cs typeface="Arial"/>
              </a:rPr>
              <a:t>k</a:t>
            </a:r>
            <a:r>
              <a:rPr lang="ru-RU" sz="2400" baseline="30000" dirty="0">
                <a:latin typeface="Arial"/>
                <a:cs typeface="Arial"/>
              </a:rPr>
              <a:t>2</a:t>
            </a:r>
            <a:r>
              <a:rPr lang="ru-RU" sz="2400" dirty="0">
                <a:latin typeface="Arial"/>
                <a:cs typeface="Arial"/>
              </a:rPr>
              <a:t> = </a:t>
            </a:r>
            <a:r>
              <a:rPr lang="ru-RU" sz="2400" i="1" dirty="0" err="1">
                <a:latin typeface="Arial"/>
                <a:cs typeface="Arial"/>
              </a:rPr>
              <a:t>iωµσ</a:t>
            </a:r>
            <a:endParaRPr lang="ru-RU" sz="2400" i="1" dirty="0">
              <a:latin typeface="Arial"/>
              <a:cs typeface="Arial"/>
            </a:endParaRPr>
          </a:p>
          <a:p>
            <a:r>
              <a:rPr lang="ru-RU" sz="1600" dirty="0">
                <a:latin typeface="Arial"/>
                <a:cs typeface="Arial"/>
              </a:rPr>
              <a:t>условия на границе корпус-среда – непрерывность нормальных составляющих </a:t>
            </a:r>
            <a:r>
              <a:rPr lang="ru-RU" sz="2400" b="1" dirty="0">
                <a:latin typeface="Arial"/>
                <a:cs typeface="Arial"/>
              </a:rPr>
              <a:t>j </a:t>
            </a:r>
            <a:r>
              <a:rPr lang="ru-RU" sz="1600" dirty="0">
                <a:latin typeface="Arial"/>
                <a:cs typeface="Arial"/>
              </a:rPr>
              <a:t>(плотность тока) и </a:t>
            </a:r>
            <a:r>
              <a:rPr lang="ru-RU" sz="2400" b="1" dirty="0">
                <a:latin typeface="Arial"/>
                <a:cs typeface="Arial"/>
              </a:rPr>
              <a:t>B</a:t>
            </a:r>
            <a:r>
              <a:rPr lang="ru-RU" sz="1600" dirty="0">
                <a:latin typeface="Arial"/>
                <a:cs typeface="Arial"/>
              </a:rPr>
              <a:t> (магнитная индукция) и тангенциальных - </a:t>
            </a:r>
            <a:r>
              <a:rPr lang="ru-RU" sz="2400" b="1" dirty="0">
                <a:latin typeface="Arial"/>
                <a:cs typeface="Arial"/>
              </a:rPr>
              <a:t>E </a:t>
            </a:r>
            <a:r>
              <a:rPr lang="ru-RU" sz="1600" dirty="0">
                <a:latin typeface="Arial"/>
                <a:cs typeface="Arial"/>
              </a:rPr>
              <a:t>и</a:t>
            </a:r>
            <a:r>
              <a:rPr lang="ru-RU" sz="2400" b="1" dirty="0">
                <a:latin typeface="Arial"/>
                <a:cs typeface="Arial"/>
              </a:rPr>
              <a:t> H</a:t>
            </a:r>
            <a:r>
              <a:rPr lang="ru-RU" sz="1600" dirty="0">
                <a:latin typeface="Arial"/>
                <a:cs typeface="Arial"/>
              </a:rPr>
              <a:t> . Из них отличны от 0:</a:t>
            </a:r>
          </a:p>
          <a:p>
            <a:pPr algn="r"/>
            <a:r>
              <a:rPr lang="ru-RU" sz="2400" i="1" dirty="0" err="1">
                <a:latin typeface="Arial"/>
                <a:cs typeface="Arial"/>
              </a:rPr>
              <a:t>E</a:t>
            </a:r>
            <a:r>
              <a:rPr lang="ru-RU" sz="2400" i="1" baseline="-25000" dirty="0" err="1">
                <a:latin typeface="Arial"/>
                <a:cs typeface="Arial"/>
              </a:rPr>
              <a:t>φ</a:t>
            </a:r>
            <a:r>
              <a:rPr lang="ru-RU" sz="2400" i="1" baseline="-25000" dirty="0">
                <a:latin typeface="Arial"/>
                <a:cs typeface="Arial"/>
              </a:rPr>
              <a:t> </a:t>
            </a:r>
            <a:r>
              <a:rPr lang="ru-RU" sz="2400" dirty="0">
                <a:latin typeface="Arial"/>
                <a:cs typeface="Arial"/>
              </a:rPr>
              <a:t>= -</a:t>
            </a:r>
            <a:r>
              <a:rPr lang="ru-RU" sz="2400" i="1" dirty="0" err="1">
                <a:latin typeface="Arial"/>
                <a:cs typeface="Arial"/>
              </a:rPr>
              <a:t>iω</a:t>
            </a:r>
            <a:r>
              <a:rPr lang="ru-RU" sz="2400" i="1" dirty="0">
                <a:latin typeface="Arial"/>
                <a:cs typeface="Arial"/>
              </a:rPr>
              <a:t>µ(∂Π*/∂r)</a:t>
            </a:r>
            <a:endParaRPr lang="ru-RU" sz="2400" dirty="0">
              <a:latin typeface="Arial"/>
              <a:cs typeface="Arial"/>
            </a:endParaRPr>
          </a:p>
          <a:p>
            <a:pPr algn="r"/>
            <a:r>
              <a:rPr lang="ru-RU" sz="2400" i="1" dirty="0" err="1">
                <a:latin typeface="Arial"/>
                <a:cs typeface="Arial"/>
              </a:rPr>
              <a:t>H</a:t>
            </a:r>
            <a:r>
              <a:rPr lang="ru-RU" sz="2400" i="1" baseline="-25000" dirty="0" err="1">
                <a:latin typeface="Arial"/>
                <a:cs typeface="Arial"/>
              </a:rPr>
              <a:t>z</a:t>
            </a:r>
            <a:r>
              <a:rPr lang="ru-RU" sz="1600" i="1" dirty="0">
                <a:latin typeface="Arial"/>
                <a:cs typeface="Arial"/>
              </a:rPr>
              <a:t> </a:t>
            </a:r>
            <a:r>
              <a:rPr lang="ru-RU" sz="2400" i="1" dirty="0">
                <a:latin typeface="Arial"/>
                <a:cs typeface="Arial"/>
              </a:rPr>
              <a:t>= </a:t>
            </a:r>
            <a:r>
              <a:rPr lang="ru-RU" sz="2400" i="1" dirty="0" err="1">
                <a:latin typeface="Arial"/>
                <a:cs typeface="Arial"/>
              </a:rPr>
              <a:t>iωµΠ</a:t>
            </a:r>
            <a:r>
              <a:rPr lang="ru-RU" sz="2400" i="1" dirty="0">
                <a:latin typeface="Arial"/>
                <a:cs typeface="Arial"/>
              </a:rPr>
              <a:t>* + (</a:t>
            </a:r>
            <a:r>
              <a:rPr lang="ru-RU" sz="2400" dirty="0">
                <a:latin typeface="Arial"/>
                <a:cs typeface="Arial"/>
              </a:rPr>
              <a:t>∂²</a:t>
            </a:r>
            <a:r>
              <a:rPr lang="ru-RU" sz="2400" i="1" dirty="0">
                <a:latin typeface="Arial"/>
                <a:cs typeface="Arial"/>
              </a:rPr>
              <a:t>Π*/∂z</a:t>
            </a:r>
            <a:r>
              <a:rPr lang="ru-RU" sz="2400" dirty="0">
                <a:latin typeface="Arial"/>
                <a:cs typeface="Arial"/>
              </a:rPr>
              <a:t>²</a:t>
            </a:r>
            <a:r>
              <a:rPr lang="ru-RU" sz="2400" i="1" dirty="0">
                <a:latin typeface="Arial"/>
                <a:cs typeface="Arial"/>
              </a:rPr>
              <a:t>)</a:t>
            </a:r>
            <a:endParaRPr lang="ru-RU" sz="2400" dirty="0">
              <a:latin typeface="Arial"/>
              <a:cs typeface="Arial"/>
            </a:endParaRPr>
          </a:p>
          <a:p>
            <a:pPr algn="r"/>
            <a:r>
              <a:rPr lang="ru-RU" sz="2400" i="1" dirty="0" err="1">
                <a:latin typeface="Arial"/>
                <a:cs typeface="Arial"/>
              </a:rPr>
              <a:t>B</a:t>
            </a:r>
            <a:r>
              <a:rPr lang="ru-RU" sz="2400" i="1" baseline="-25000" dirty="0" err="1">
                <a:latin typeface="Arial"/>
                <a:cs typeface="Arial"/>
              </a:rPr>
              <a:t>r</a:t>
            </a:r>
            <a:r>
              <a:rPr lang="ru-RU" sz="2400" i="1" baseline="-25000" dirty="0">
                <a:latin typeface="Arial"/>
                <a:cs typeface="Arial"/>
              </a:rPr>
              <a:t> </a:t>
            </a:r>
            <a:r>
              <a:rPr lang="ru-RU" sz="2400" i="1" dirty="0">
                <a:latin typeface="Arial"/>
                <a:cs typeface="Arial"/>
              </a:rPr>
              <a:t>= µ(</a:t>
            </a:r>
            <a:r>
              <a:rPr lang="ru-RU" sz="2400" dirty="0">
                <a:latin typeface="Arial"/>
                <a:cs typeface="Arial"/>
              </a:rPr>
              <a:t>∂²</a:t>
            </a:r>
            <a:r>
              <a:rPr lang="ru-RU" sz="2400" i="1" dirty="0">
                <a:latin typeface="Arial"/>
                <a:cs typeface="Arial"/>
              </a:rPr>
              <a:t>Π*/∂</a:t>
            </a:r>
            <a:r>
              <a:rPr lang="ru-RU" sz="2400" i="1" dirty="0" err="1">
                <a:latin typeface="Arial"/>
                <a:cs typeface="Arial"/>
              </a:rPr>
              <a:t>r∂z</a:t>
            </a:r>
            <a:r>
              <a:rPr lang="ru-RU" sz="2400" i="1" dirty="0">
                <a:latin typeface="Arial"/>
                <a:cs typeface="Arial"/>
              </a:rPr>
              <a:t>)</a:t>
            </a:r>
            <a:endParaRPr lang="ru-RU" sz="2400" dirty="0">
              <a:latin typeface="Arial"/>
              <a:cs typeface="Arial"/>
            </a:endParaRPr>
          </a:p>
          <a:p>
            <a:r>
              <a:rPr lang="ru-RU" sz="1600" dirty="0">
                <a:latin typeface="Arial"/>
                <a:cs typeface="Arial"/>
              </a:rPr>
              <a:t>Последнее уравнение следует из первого.</a:t>
            </a:r>
            <a:br>
              <a:rPr lang="ru-RU" sz="2400" i="1" dirty="0">
                <a:latin typeface="Arial"/>
                <a:cs typeface="Arial"/>
              </a:rPr>
            </a:br>
            <a:endParaRPr lang="ru-RU" sz="2400" dirty="0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ED06AA-14F7-AA28-3B41-C87CC97FB860}"/>
              </a:ext>
            </a:extLst>
          </p:cNvPr>
          <p:cNvSpPr txBox="1"/>
          <p:nvPr/>
        </p:nvSpPr>
        <p:spPr>
          <a:xfrm>
            <a:off x="11265352" y="4246914"/>
            <a:ext cx="983521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>
                <a:latin typeface="Arial"/>
                <a:cs typeface="Arial"/>
              </a:rPr>
              <a:t>Часть 2: Решение задачи в однородной среде</a:t>
            </a:r>
            <a:endParaRPr lang="ru-RU" sz="16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A56D2E-8091-E12B-841A-2A7A6477A7FC}"/>
              </a:ext>
            </a:extLst>
          </p:cNvPr>
          <p:cNvSpPr txBox="1"/>
          <p:nvPr/>
        </p:nvSpPr>
        <p:spPr>
          <a:xfrm>
            <a:off x="11270406" y="4568771"/>
            <a:ext cx="981172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latin typeface="Arial"/>
                <a:cs typeface="Arial"/>
              </a:rPr>
              <a:t>В однородной среде:</a:t>
            </a:r>
            <a:endParaRPr lang="ru-RU" dirty="0"/>
          </a:p>
        </p:txBody>
      </p:sp>
      <p:pic>
        <p:nvPicPr>
          <p:cNvPr id="22" name="Рисунок 23">
            <a:extLst>
              <a:ext uri="{FF2B5EF4-FFF2-40B4-BE49-F238E27FC236}">
                <a16:creationId xmlns:a16="http://schemas.microsoft.com/office/drawing/2014/main" id="{CD70E4E4-0E69-E7D0-3C71-E75A20D38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0962" y="4893994"/>
            <a:ext cx="8214393" cy="1241364"/>
          </a:xfrm>
          <a:prstGeom prst="rect">
            <a:avLst/>
          </a:prstGeom>
        </p:spPr>
      </p:pic>
      <p:pic>
        <p:nvPicPr>
          <p:cNvPr id="24" name="Рисунок 24">
            <a:extLst>
              <a:ext uri="{FF2B5EF4-FFF2-40B4-BE49-F238E27FC236}">
                <a16:creationId xmlns:a16="http://schemas.microsoft.com/office/drawing/2014/main" id="{7F191662-38D0-79CF-A309-5ECB72F4AA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54897" y="6239141"/>
            <a:ext cx="5130149" cy="12612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A9E8D20-F4AB-BE16-5AA4-8379E05E3A96}"/>
              </a:ext>
            </a:extLst>
          </p:cNvPr>
          <p:cNvSpPr txBox="1"/>
          <p:nvPr/>
        </p:nvSpPr>
        <p:spPr>
          <a:xfrm>
            <a:off x="11221480" y="7340361"/>
            <a:ext cx="985450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latin typeface="Arial"/>
                <a:cs typeface="Arial"/>
              </a:rPr>
              <a:t>Вне корпуса</a:t>
            </a:r>
            <a:endParaRPr lang="ru-RU" sz="1600" dirty="0"/>
          </a:p>
        </p:txBody>
      </p:sp>
      <p:pic>
        <p:nvPicPr>
          <p:cNvPr id="26" name="Рисунок 26">
            <a:extLst>
              <a:ext uri="{FF2B5EF4-FFF2-40B4-BE49-F238E27FC236}">
                <a16:creationId xmlns:a16="http://schemas.microsoft.com/office/drawing/2014/main" id="{D4A2EEF3-7459-28D1-65F4-9D1789CEC0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46504" y="7512108"/>
            <a:ext cx="5454807" cy="108418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ED1D524-546A-8453-7F53-1D9157F86599}"/>
              </a:ext>
            </a:extLst>
          </p:cNvPr>
          <p:cNvSpPr txBox="1"/>
          <p:nvPr/>
        </p:nvSpPr>
        <p:spPr>
          <a:xfrm>
            <a:off x="11224008" y="8629160"/>
            <a:ext cx="984936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latin typeface="Arial"/>
                <a:cs typeface="Arial"/>
              </a:rPr>
              <a:t>Где </a:t>
            </a:r>
            <a:r>
              <a:rPr lang="ru-RU" sz="2400" i="1" dirty="0" err="1">
                <a:latin typeface="Arial"/>
                <a:cs typeface="Arial"/>
              </a:rPr>
              <a:t>K</a:t>
            </a:r>
            <a:r>
              <a:rPr lang="ru-RU" sz="2400" i="1" baseline="-25000" dirty="0" err="1">
                <a:latin typeface="Arial"/>
                <a:cs typeface="Arial"/>
              </a:rPr>
              <a:t>n</a:t>
            </a:r>
            <a:r>
              <a:rPr lang="ru-RU" sz="2400" dirty="0">
                <a:latin typeface="Arial"/>
                <a:cs typeface="Arial"/>
              </a:rPr>
              <a:t>(</a:t>
            </a:r>
            <a:r>
              <a:rPr lang="ru-RU" sz="2400" i="1" dirty="0">
                <a:latin typeface="Bookman Old Style"/>
                <a:cs typeface="Arial"/>
              </a:rPr>
              <a:t>x</a:t>
            </a:r>
            <a:r>
              <a:rPr lang="ru-RU" sz="2400" dirty="0">
                <a:latin typeface="Arial"/>
                <a:cs typeface="Arial"/>
              </a:rPr>
              <a:t>), </a:t>
            </a:r>
            <a:r>
              <a:rPr lang="ru-RU" sz="2400" i="1" dirty="0">
                <a:latin typeface="Bookman Old Style"/>
                <a:cs typeface="Arial"/>
              </a:rPr>
              <a:t>I</a:t>
            </a:r>
            <a:r>
              <a:rPr lang="ru-RU" sz="2400" i="1" baseline="-25000" dirty="0">
                <a:latin typeface="Bookman Old Style"/>
                <a:cs typeface="Arial"/>
              </a:rPr>
              <a:t>n</a:t>
            </a:r>
            <a:r>
              <a:rPr lang="ru-RU" sz="2400" dirty="0">
                <a:latin typeface="Arial"/>
                <a:cs typeface="Arial"/>
              </a:rPr>
              <a:t>(</a:t>
            </a:r>
            <a:r>
              <a:rPr lang="ru-RU" sz="2400" i="1" dirty="0">
                <a:latin typeface="Bookman Old Style"/>
                <a:cs typeface="Arial"/>
              </a:rPr>
              <a:t>x</a:t>
            </a:r>
            <a:r>
              <a:rPr lang="ru-RU" sz="2400" dirty="0">
                <a:latin typeface="Arial"/>
                <a:cs typeface="Arial"/>
              </a:rPr>
              <a:t>)  </a:t>
            </a:r>
            <a:r>
              <a:rPr lang="ru-RU" sz="1600" dirty="0">
                <a:latin typeface="Arial"/>
                <a:cs typeface="Arial"/>
              </a:rPr>
              <a:t>- модифицированные функции Бесселя,</a:t>
            </a:r>
            <a:endParaRPr lang="ru-RU" sz="1600" dirty="0" err="1">
              <a:latin typeface="Arial"/>
            </a:endParaRPr>
          </a:p>
        </p:txBody>
      </p:sp>
      <p:pic>
        <p:nvPicPr>
          <p:cNvPr id="28" name="Рисунок 28">
            <a:extLst>
              <a:ext uri="{FF2B5EF4-FFF2-40B4-BE49-F238E27FC236}">
                <a16:creationId xmlns:a16="http://schemas.microsoft.com/office/drawing/2014/main" id="{E89FDFFC-661D-5EAD-D938-89B348EA4F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77027" y="8395182"/>
            <a:ext cx="2507176" cy="811046"/>
          </a:xfrm>
          <a:prstGeom prst="rect">
            <a:avLst/>
          </a:prstGeom>
        </p:spPr>
      </p:pic>
      <p:pic>
        <p:nvPicPr>
          <p:cNvPr id="4" name="Рисунок 9">
            <a:extLst>
              <a:ext uri="{FF2B5EF4-FFF2-40B4-BE49-F238E27FC236}">
                <a16:creationId xmlns:a16="http://schemas.microsoft.com/office/drawing/2014/main" id="{4009E120-F0A1-FDF7-FC87-E5F0A8D41B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78845" y="9677689"/>
            <a:ext cx="8490351" cy="1231754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7174FC04-BCD8-C4CE-E203-F66EC13305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26980" y="17035734"/>
            <a:ext cx="9090968" cy="1168616"/>
          </a:xfrm>
          <a:prstGeom prst="rect">
            <a:avLst/>
          </a:prstGeom>
        </p:spPr>
      </p:pic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082B62CE-FA64-B35D-28C1-F0FA5E1C76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69916" y="19010225"/>
            <a:ext cx="4911400" cy="1000508"/>
          </a:xfrm>
          <a:prstGeom prst="rect">
            <a:avLst/>
          </a:prstGeom>
        </p:spPr>
      </p:pic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4222FF05-D675-0FE0-BF7E-AF5E6F55CC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990917" y="19969267"/>
            <a:ext cx="7078093" cy="1175876"/>
          </a:xfrm>
          <a:prstGeom prst="rect">
            <a:avLst/>
          </a:prstGeom>
        </p:spPr>
      </p:pic>
      <p:pic>
        <p:nvPicPr>
          <p:cNvPr id="13" name="Рисунок 13">
            <a:extLst>
              <a:ext uri="{FF2B5EF4-FFF2-40B4-BE49-F238E27FC236}">
                <a16:creationId xmlns:a16="http://schemas.microsoft.com/office/drawing/2014/main" id="{CF0E4556-CA49-3513-465E-502089CF3A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37366" y="21323314"/>
            <a:ext cx="9431857" cy="1453386"/>
          </a:xfrm>
          <a:prstGeom prst="rect">
            <a:avLst/>
          </a:prstGeom>
        </p:spPr>
      </p:pic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1D7597D3-4B16-C972-AE91-5F94623CFA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945737" y="23575758"/>
            <a:ext cx="9123433" cy="12973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B86B85-1365-55C3-4367-9442BD8005DA}"/>
              </a:ext>
            </a:extLst>
          </p:cNvPr>
          <p:cNvSpPr txBox="1"/>
          <p:nvPr/>
        </p:nvSpPr>
        <p:spPr>
          <a:xfrm>
            <a:off x="11266936" y="24947880"/>
            <a:ext cx="989328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latin typeface="Arial"/>
                <a:cs typeface="Arial"/>
              </a:rPr>
              <a:t>Где</a:t>
            </a:r>
            <a:r>
              <a:rPr lang="ru-RU" sz="2400" dirty="0">
                <a:latin typeface="Arial"/>
                <a:cs typeface="Arial"/>
              </a:rPr>
              <a:t> z</a:t>
            </a:r>
            <a:r>
              <a:rPr lang="ru-RU" sz="1600" dirty="0">
                <a:latin typeface="Arial"/>
                <a:cs typeface="Arial"/>
              </a:rPr>
              <a:t> расстояние между источником и приёмником</a:t>
            </a:r>
            <a:endParaRPr lang="ru-RU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B12337-6144-FCEB-924F-ED21C9527611}"/>
              </a:ext>
            </a:extLst>
          </p:cNvPr>
          <p:cNvSpPr txBox="1"/>
          <p:nvPr/>
        </p:nvSpPr>
        <p:spPr>
          <a:xfrm>
            <a:off x="11261724" y="25413350"/>
            <a:ext cx="9813555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1600" b="1" dirty="0">
              <a:latin typeface="Arial"/>
              <a:cs typeface="Arial"/>
            </a:endParaRPr>
          </a:p>
          <a:p>
            <a:pPr algn="ctr"/>
            <a:endParaRPr lang="ru-RU" sz="1600" b="1" dirty="0">
              <a:latin typeface="Arial"/>
              <a:cs typeface="Arial"/>
            </a:endParaRPr>
          </a:p>
          <a:p>
            <a:pPr algn="ctr"/>
            <a:endParaRPr lang="ru-RU" sz="1600" b="1">
              <a:latin typeface="Arial"/>
              <a:cs typeface="Arial"/>
            </a:endParaRPr>
          </a:p>
          <a:p>
            <a:pPr algn="ctr"/>
            <a:r>
              <a:rPr lang="ru-RU" sz="1600" b="1">
                <a:latin typeface="Arial"/>
                <a:cs typeface="Arial"/>
              </a:rPr>
              <a:t>Вывод</a:t>
            </a:r>
            <a:endParaRPr lang="ru-RU" sz="1600" b="1" dirty="0">
              <a:latin typeface="Arial"/>
              <a:cs typeface="Arial"/>
            </a:endParaRPr>
          </a:p>
          <a:p>
            <a:pPr algn="just"/>
            <a:r>
              <a:rPr lang="ru-RU" sz="1600" dirty="0">
                <a:latin typeface="Arial"/>
                <a:cs typeface="Arial"/>
              </a:rPr>
              <a:t>Полученную формулу для электрического поля вблизи поверхности корпуса зонда  можно использовать для обработки сигнала электрического каротажного зондирования во время бурения скважины, в ней учтены новые конструкционные особенности прибора такие как: изменённая длина зондов и длина самого прибора</a:t>
            </a:r>
            <a:endParaRPr lang="ru-RU" sz="1600" b="1" dirty="0"/>
          </a:p>
        </p:txBody>
      </p:sp>
      <p:pic>
        <p:nvPicPr>
          <p:cNvPr id="17" name="Рисунок 19" descr="Изображение выглядит как текст, письмо&#10;&#10;Автоматически созданное описание">
            <a:extLst>
              <a:ext uri="{FF2B5EF4-FFF2-40B4-BE49-F238E27FC236}">
                <a16:creationId xmlns:a16="http://schemas.microsoft.com/office/drawing/2014/main" id="{6BCD547B-46F2-F6FE-9710-A675EC7E0C9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260511" y="11133996"/>
            <a:ext cx="7808571" cy="1970369"/>
          </a:xfrm>
          <a:prstGeom prst="rect">
            <a:avLst/>
          </a:prstGeom>
        </p:spPr>
      </p:pic>
      <p:pic>
        <p:nvPicPr>
          <p:cNvPr id="20" name="Рисунок 20" descr="Изображение выглядит как текст, письмо&#10;&#10;Автоматически созданное описание">
            <a:extLst>
              <a:ext uri="{FF2B5EF4-FFF2-40B4-BE49-F238E27FC236}">
                <a16:creationId xmlns:a16="http://schemas.microsoft.com/office/drawing/2014/main" id="{23C32E55-5BDA-A449-362C-57303415AE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260654" y="12990554"/>
            <a:ext cx="7841038" cy="177824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A20DF09-8E65-2B60-8E32-CBBE7A6124C7}"/>
              </a:ext>
            </a:extLst>
          </p:cNvPr>
          <p:cNvSpPr txBox="1"/>
          <p:nvPr/>
        </p:nvSpPr>
        <p:spPr>
          <a:xfrm>
            <a:off x="11259157" y="14617960"/>
            <a:ext cx="981164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600" dirty="0">
                <a:latin typeface="Arial"/>
                <a:cs typeface="Arial"/>
              </a:rPr>
              <a:t>тогда</a:t>
            </a:r>
          </a:p>
        </p:txBody>
      </p:sp>
      <p:pic>
        <p:nvPicPr>
          <p:cNvPr id="23" name="Рисунок 2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C5FD702-739D-C18B-7FD0-6898D4C6EA7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77677" y="15116106"/>
            <a:ext cx="9805212" cy="132428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F9B007D-E161-3302-71C5-94B038B873D5}"/>
              </a:ext>
            </a:extLst>
          </p:cNvPr>
          <p:cNvSpPr txBox="1"/>
          <p:nvPr/>
        </p:nvSpPr>
        <p:spPr>
          <a:xfrm>
            <a:off x="11269248" y="16448250"/>
            <a:ext cx="980186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latin typeface="Arial"/>
                <a:cs typeface="Arial"/>
              </a:rPr>
              <a:t>И тогда выражение для </a:t>
            </a:r>
            <a:r>
              <a:rPr lang="ru-RU" sz="2400" dirty="0">
                <a:latin typeface="Arial"/>
                <a:cs typeface="Arial"/>
              </a:rPr>
              <a:t>d</a:t>
            </a:r>
            <a:r>
              <a:rPr lang="ru-RU" sz="2400" baseline="-25000" dirty="0">
                <a:latin typeface="Arial"/>
                <a:cs typeface="Arial"/>
              </a:rPr>
              <a:t>1</a:t>
            </a:r>
            <a:r>
              <a:rPr lang="ru-RU" sz="1600" dirty="0">
                <a:latin typeface="Arial"/>
                <a:cs typeface="Arial"/>
              </a:rPr>
              <a:t>:</a:t>
            </a:r>
            <a:endParaRPr lang="ru-RU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1D3031-56AA-16BB-7C76-5608B686CE2B}"/>
              </a:ext>
            </a:extLst>
          </p:cNvPr>
          <p:cNvSpPr txBox="1"/>
          <p:nvPr/>
        </p:nvSpPr>
        <p:spPr>
          <a:xfrm>
            <a:off x="11262350" y="26735186"/>
            <a:ext cx="9804248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1600" b="1" dirty="0">
              <a:latin typeface="Arial"/>
              <a:cs typeface="Arial"/>
            </a:endParaRPr>
          </a:p>
          <a:p>
            <a:pPr algn="ctr"/>
            <a:endParaRPr lang="ru-RU" sz="1600" b="1" dirty="0">
              <a:latin typeface="Arial"/>
              <a:cs typeface="Arial"/>
            </a:endParaRPr>
          </a:p>
          <a:p>
            <a:pPr algn="ctr"/>
            <a:endParaRPr lang="ru-RU" sz="1600" b="1" dirty="0">
              <a:latin typeface="Arial"/>
              <a:cs typeface="Arial"/>
            </a:endParaRPr>
          </a:p>
          <a:p>
            <a:pPr algn="ctr"/>
            <a:endParaRPr lang="ru-RU" sz="1600" b="1" dirty="0">
              <a:latin typeface="Arial"/>
              <a:cs typeface="Arial"/>
            </a:endParaRPr>
          </a:p>
          <a:p>
            <a:pPr algn="ctr"/>
            <a:endParaRPr lang="ru-RU" sz="1600" b="1" dirty="0">
              <a:latin typeface="Arial"/>
              <a:cs typeface="Arial"/>
            </a:endParaRPr>
          </a:p>
          <a:p>
            <a:pPr algn="ctr"/>
            <a:endParaRPr lang="ru-RU" sz="1600" b="1" dirty="0">
              <a:latin typeface="Arial"/>
              <a:cs typeface="Arial"/>
            </a:endParaRPr>
          </a:p>
          <a:p>
            <a:pPr algn="ctr"/>
            <a:r>
              <a:rPr lang="ru-RU" sz="1600" b="1" dirty="0">
                <a:latin typeface="Arial"/>
                <a:cs typeface="Arial"/>
              </a:rPr>
              <a:t>Список литературы:</a:t>
            </a:r>
          </a:p>
          <a:p>
            <a:pPr algn="just"/>
            <a:r>
              <a:rPr lang="ru-RU" sz="1600" dirty="0">
                <a:latin typeface="Arial"/>
                <a:cs typeface="Arial"/>
              </a:rPr>
              <a:t>1. Руководство по эксплуатации (РЭ 416722-266-66172412-11)  </a:t>
            </a:r>
          </a:p>
          <a:p>
            <a:pPr algn="just"/>
            <a:r>
              <a:rPr lang="ru-RU" sz="1600" dirty="0">
                <a:latin typeface="Arial"/>
                <a:cs typeface="Arial"/>
              </a:rPr>
              <a:t>2. В.Н. Дахнов “Электрические и магнитные методы исследования скважин”, Москва “Недра” 1981.</a:t>
            </a:r>
          </a:p>
          <a:p>
            <a:pPr algn="just"/>
            <a:endParaRPr lang="ru-RU" sz="1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9994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9994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4321436</TotalTime>
  <Words>687</Words>
  <Application>Microsoft Office PowerPoint</Application>
  <PresentationFormat>Произвольный</PresentationFormat>
  <Paragraphs>53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Оформление по умолчанию</vt:lpstr>
      <vt:lpstr>РАСЧЁТ КОНСТРУКЦИИ ЗОНДА ДЛЯ МЕТОДА ЭЛЕКТРИЧЕСКОГО КАРОТАЖНОГО ЗОНДИРОВАНИЯ (ЭКЗ), ИСПОЛЬЗУЕМОГО ПРИ БУРЕНИИ СКВАЖИНЫ (LWD).</vt:lpstr>
    </vt:vector>
  </TitlesOfParts>
  <Company>Тверской университет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МАГНИТНАЯ ДОМЕННАЯ СТРУКТУРА МОНОКРИСТАЛЛОВ TbFe11-хTi</dc:title>
  <dc:creator>P</dc:creator>
  <cp:lastModifiedBy>Неизвестный пользователь</cp:lastModifiedBy>
  <cp:revision>1102</cp:revision>
  <dcterms:created xsi:type="dcterms:W3CDTF">2009-06-25T16:36:20Z</dcterms:created>
  <dcterms:modified xsi:type="dcterms:W3CDTF">2023-03-15T07:26:12Z</dcterms:modified>
</cp:coreProperties>
</file>