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151193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DF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DB919-5FD8-CF07-81D7-55A9BA3828F9}" v="2144" dt="2023-03-19T13:35:40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544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95606306-CF03-C32B-A1B9-7F02478D9F5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682DE06-2BD5-6DFD-E41A-30A5DED4350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4CFB2A4-5A7D-9EDE-3888-B5535FD207E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1365153-B98C-EBD4-017B-166252B35B0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9ED30FD-3FFA-9551-7B10-AEF76F5B1F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1E084ED-2FB6-3C4E-D6F9-AC7812F2E3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C06240B5-3963-4776-A8EC-992109A07C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7AD6FAA9-7888-D5BA-5493-8216893BFC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4C51CE-DBB0-4B42-9055-4DA0820136B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C0A657D0-E745-4818-B210-D07404DFFCA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2200" y="812800"/>
            <a:ext cx="28352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3C96CFE-42B5-2D02-32DD-4B9E177DA8F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74099-5DFC-CBA4-9135-A2FA1177D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2474913"/>
            <a:ext cx="8018463" cy="52625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902263-4D31-FD53-976D-0FC835D52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7940675"/>
            <a:ext cx="8018463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955ADD-FAF0-C75D-AEF8-37A5A1BD26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C5395-4AF2-6955-D20C-9185EC2FD4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9617D-9ED9-A593-AF60-6CAA471D8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406C6E-DD39-4AAB-A3A6-FF8004D972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586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F13B-20FD-A82B-8D39-2218AD1E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2B1BC5-89C7-6054-CDB7-912CBD5DF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45DD4-168D-0A10-1B1D-29348885DC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6DA584-8CF1-1847-96C8-01257E26B1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8364F1-FE87-6279-D736-587710B08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432EDE-41C3-4709-ABA9-E7F8A8D8A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36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F3B3F5-6280-AD52-1351-13627EADA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88250" y="933450"/>
            <a:ext cx="2243138" cy="111442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9E76B7-A7D9-8834-086F-64479C02B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8838" y="933450"/>
            <a:ext cx="6577012" cy="111442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A9555A-D767-4B82-C257-AB259FD57A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2B263-8EC4-8DDA-D40C-25A866824D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7EAFE3-9DAB-0B21-05E9-DEACD369EF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84E538-050C-49EC-A0BA-D7ABA50BD8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5299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26272-ACA8-8CC1-B45E-1B40A553D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38" y="933450"/>
            <a:ext cx="8972550" cy="24018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ED06F5-A583-BFEF-B928-371C15B0431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858838" y="13477875"/>
            <a:ext cx="2320925" cy="9906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2FBBB3-212E-78D0-E7A6-F90B17ECCBE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770313" y="13477875"/>
            <a:ext cx="3159125" cy="9906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70FD59-04D4-0D44-D536-FA87027876C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508875" y="13477875"/>
            <a:ext cx="2320925" cy="990600"/>
          </a:xfrm>
        </p:spPr>
        <p:txBody>
          <a:bodyPr/>
          <a:lstStyle>
            <a:lvl1pPr>
              <a:defRPr/>
            </a:lvl1pPr>
          </a:lstStyle>
          <a:p>
            <a:fld id="{D4F46AA4-405E-4E45-BA55-1FA749CDB4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16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B19C6-C8D5-4866-A037-9EF9FB97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E24EC-B562-AC24-BD4B-FE45F154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6C47EA-3491-4A53-A920-C060CA8897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C8FEF-D02E-391D-2872-C248C42B7A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A100EB-DF07-DBB5-A97C-3766D2DF90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70BECE-8A9A-4926-A826-84DAC63A0C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14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1EAFB-9022-7AA3-C5B9-A8EC0B59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3768725"/>
            <a:ext cx="9220200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DAA608-45C5-E0AA-E6E3-4C5B2B3A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10118725"/>
            <a:ext cx="9220200" cy="3306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20FF9-17DA-A4EE-8D10-EA7F6C83FD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5ABF7-EFEB-7D53-F626-7A7E713FE3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C39CE3-5F83-BB64-3798-777DB70F6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504FF7-8D78-4E09-AAF4-763A94656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671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E0E14-FC72-5F9F-2E78-12CAB499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D09A5-72EC-859A-497A-A606254A9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8838" y="3729038"/>
            <a:ext cx="4410075" cy="8348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A49058-ACE1-8987-994C-44BB0A9E9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313" y="3729038"/>
            <a:ext cx="4410075" cy="8348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B2EEA1-6FD6-1070-62A0-8FE98C9464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467A8B-738A-3BB5-08D7-C95388D7A0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A412C5-DE7A-FC73-9CB9-04971E1F9D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32A42E-DC39-42D3-BDA5-41C1E03DE8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21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45722-750C-E965-9485-6F6D96B2E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804863"/>
            <a:ext cx="9221788" cy="29225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742958-E0FC-149F-87E9-C454C6669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3706813"/>
            <a:ext cx="4522788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6F98AB-73F6-CAF8-F37C-10BFF2CE4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5522913"/>
            <a:ext cx="4522788" cy="8123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FAB802-C7AF-70A7-2BC8-88C5861FB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3706813"/>
            <a:ext cx="4545013" cy="1816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C04160-858F-48A5-EB80-ACD6837A3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5522913"/>
            <a:ext cx="4545013" cy="8123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D590AE-2DC2-692A-8FC1-F241D3F6F3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035BA8-CD99-5082-0C09-25AD14C5EA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8916FE-0230-71A2-3DBB-FDBE4BFA1C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E68857-DA85-4D5A-9F02-2DFEC85D98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91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CA08B-F6E4-AE06-E80A-1B528664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9B0A01-70F6-AD81-58FC-A1346100D1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2725E7-09CA-5A22-A93A-83B0D8699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9ED066-315C-4271-8F37-5F2645468D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0C2D57-E591-4559-AA5A-65DF309A08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90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3FD9FE-3966-D6A8-7B37-CBEE4FCDAA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47647E-B52B-9004-5EB8-F586932279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690FC7-1FC4-005E-6F8C-7802E9140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E4E77A-B3FA-43DF-868D-3E272FF24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3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E35F7-9130-47FE-0E91-64F85649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8050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8CA8E-3199-37B8-CBA2-5EB8FE41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2176463"/>
            <a:ext cx="5413375" cy="10744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FC0977-D262-6453-2A89-DFFA627D7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5488"/>
            <a:ext cx="3448050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32670A-5EE4-CF1F-F962-76B5FA42C9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69CC48-C57F-89DF-B73A-C811E9126C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DD577F-73DD-98A7-3994-01A538428D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517378-6598-4EC1-8192-6DFC517806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15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48E4E-20C3-535C-39B6-138B9B26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8050" cy="3527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0614E7-F9EC-2DA0-EFDB-3A6CA24BF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013" y="2176463"/>
            <a:ext cx="5413375" cy="10744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345295-4656-52BB-DC16-5B7328A7B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5488"/>
            <a:ext cx="3448050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126E28-35DA-3BCA-6907-3F3C47E0F9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4AB322-1C6A-7B15-DD47-05D876C230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2C31EC-3F88-D836-9282-575076CA4C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268FB6-1421-49BC-8C3D-18874F2517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69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A695C7D3-9A0E-4FB9-C4BA-61E05D6F6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58838" y="933450"/>
            <a:ext cx="8972550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заглавия щёлкните мышью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D852A32-0383-D75A-1BF6-A1A985CF7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58838" y="3729038"/>
            <a:ext cx="8972550" cy="834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33BCBF-C625-4AC2-BA71-98E789E324E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58838" y="13477875"/>
            <a:ext cx="2320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5B2307-2DF7-54BE-8D09-1EDC4BD5D6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770313" y="13477875"/>
            <a:ext cx="31591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3CFA95-159A-DDE7-1A26-41F7EAE9961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08875" y="13477875"/>
            <a:ext cx="2320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8470DB10-FEF6-48D0-9699-A8B50B2355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3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8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28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7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21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61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14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51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7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5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B3CAC7"/>
            </a:gs>
            <a:gs pos="100000">
              <a:srgbClr val="E0C2C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03B31E6-0148-AF98-3B58-5402E3A3D443}"/>
              </a:ext>
            </a:extLst>
          </p:cNvPr>
          <p:cNvSpPr/>
          <p:nvPr/>
        </p:nvSpPr>
        <p:spPr bwMode="auto">
          <a:xfrm>
            <a:off x="-6515" y="840"/>
            <a:ext cx="10694393" cy="15166003"/>
          </a:xfrm>
          <a:prstGeom prst="rect">
            <a:avLst/>
          </a:prstGeom>
          <a:solidFill>
            <a:srgbClr val="FFFFFF">
              <a:alpha val="4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73" name="Text Box 1">
            <a:extLst>
              <a:ext uri="{FF2B5EF4-FFF2-40B4-BE49-F238E27FC236}">
                <a16:creationId xmlns:a16="http://schemas.microsoft.com/office/drawing/2014/main" id="{108EE085-CD75-E574-2104-BBF817C5A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941" y="310490"/>
            <a:ext cx="7559675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114" rIns="90000" bIns="45000" anchor="t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200" dirty="0" err="1">
                <a:latin typeface="Times New Roman"/>
                <a:ea typeface="Microsoft YaHei"/>
                <a:cs typeface="Times New Roman"/>
              </a:rPr>
              <a:t>Шелестова</a:t>
            </a:r>
            <a:r>
              <a:rPr lang="ru-RU" altLang="ru-RU" sz="2200" dirty="0">
                <a:latin typeface="Times New Roman"/>
                <a:ea typeface="Microsoft YaHei"/>
                <a:cs typeface="Times New Roman"/>
              </a:rPr>
              <a:t> С.С.</a:t>
            </a:r>
          </a:p>
          <a:p>
            <a:pPr algn="ctr"/>
            <a:r>
              <a:rPr lang="ru-RU" altLang="ru-RU" sz="2600" b="1" dirty="0">
                <a:latin typeface="Times New Roman"/>
                <a:ea typeface="Microsoft YaHei"/>
                <a:cs typeface="Times New Roman"/>
              </a:rPr>
              <a:t>СРАВНЕНИЕ ЭЛЕКТРОННОГО СТРОЕНИЯ </a:t>
            </a:r>
            <a:br>
              <a:rPr lang="ru-RU" altLang="ru-RU" sz="2600" b="1" dirty="0">
                <a:latin typeface="Times New Roman"/>
                <a:ea typeface="Microsoft YaHei"/>
                <a:cs typeface="Times New Roman"/>
              </a:rPr>
            </a:br>
            <a:r>
              <a:rPr lang="ru-RU" altLang="ru-RU" sz="2600" b="1" i="1" dirty="0">
                <a:latin typeface="Times New Roman"/>
                <a:ea typeface="Microsoft YaHei"/>
                <a:cs typeface="Times New Roman"/>
              </a:rPr>
              <a:t>D-</a:t>
            </a:r>
            <a:r>
              <a:rPr lang="ru-RU" altLang="ru-RU" sz="2600" b="1" dirty="0">
                <a:latin typeface="Times New Roman"/>
                <a:ea typeface="Microsoft YaHei"/>
                <a:cs typeface="Times New Roman"/>
              </a:rPr>
              <a:t> И </a:t>
            </a:r>
            <a:r>
              <a:rPr lang="ru-RU" altLang="ru-RU" sz="2600" b="1" i="1" dirty="0">
                <a:latin typeface="Times New Roman"/>
                <a:ea typeface="Microsoft YaHei"/>
                <a:cs typeface="Times New Roman"/>
              </a:rPr>
              <a:t>L- </a:t>
            </a:r>
            <a:r>
              <a:rPr lang="ru-RU" altLang="ru-RU" sz="2600" b="1" dirty="0">
                <a:latin typeface="Times New Roman"/>
                <a:ea typeface="Microsoft YaHei"/>
                <a:cs typeface="Times New Roman"/>
              </a:rPr>
              <a:t>ФОРМЫ АСПАРАГИНА</a:t>
            </a:r>
          </a:p>
          <a:p>
            <a:pPr algn="ctr"/>
            <a:r>
              <a:rPr lang="ru-RU" altLang="ru-RU" sz="2000">
                <a:latin typeface="Times New Roman"/>
                <a:ea typeface="Microsoft YaHei"/>
                <a:cs typeface="Times New Roman"/>
              </a:rPr>
              <a:t>Научные руководители: </a:t>
            </a:r>
            <a:r>
              <a:rPr lang="ru-RU" altLang="ru-RU" sz="2000" dirty="0">
                <a:latin typeface="Times New Roman"/>
                <a:ea typeface="Microsoft YaHei"/>
                <a:cs typeface="Times New Roman"/>
              </a:rPr>
              <a:t>Н.П. Русакова, В.В. </a:t>
            </a:r>
            <a:r>
              <a:rPr lang="ru-RU" altLang="ru-RU" sz="2000" dirty="0" err="1">
                <a:latin typeface="Times New Roman"/>
                <a:ea typeface="Microsoft YaHei"/>
                <a:cs typeface="Times New Roman"/>
              </a:rPr>
              <a:t>Туровцев</a:t>
            </a:r>
            <a:r>
              <a:rPr lang="ru-RU" altLang="ru-RU" sz="2000" dirty="0">
                <a:latin typeface="Times New Roman"/>
                <a:ea typeface="Microsoft YaHei"/>
                <a:cs typeface="Times New Roman"/>
              </a:rPr>
              <a:t> 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latin typeface="Times New Roman"/>
                <a:ea typeface="Microsoft YaHei"/>
                <a:cs typeface="Times New Roman"/>
              </a:rPr>
              <a:t>Тверской государственный университет</a:t>
            </a:r>
          </a:p>
          <a:p>
            <a:pPr algn="ctr"/>
            <a:r>
              <a:rPr lang="ru-RU" altLang="ru-RU" sz="2000" dirty="0">
                <a:latin typeface="Times New Roman"/>
                <a:ea typeface="Microsoft YaHei"/>
                <a:cs typeface="Times New Roman"/>
              </a:rPr>
              <a:t>Кафедра физической химии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ABE9D7F-3BAD-14BC-C907-2DF4B08B3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2121066" cy="21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>
                    <a:alpha val="50000"/>
                  </a:srgbClr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DD640891-8E17-9F4E-354B-7B5E5539E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2313066"/>
            <a:ext cx="9957123" cy="545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114" rIns="90000" bIns="45000" anchor="t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200" b="1" dirty="0">
                <a:latin typeface="Times New Roman"/>
                <a:ea typeface="Microsoft YaHei"/>
                <a:cs typeface="Times New Roman"/>
              </a:rPr>
              <a:t>Актуальность: </a:t>
            </a:r>
            <a:endParaRPr lang="ru-RU" sz="2200">
              <a:latin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Microsoft YaHei"/>
                <a:cs typeface="Arial"/>
              </a:rPr>
              <a:t>В организме человека аспарагин используется при синтезе аспарагиновой кислоты, принимает участие в синтезе мочевины и в транспорте аммиака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. 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Кроме того, данная аминокислота является резервом аминогрупп и входит в состав белков. </a:t>
            </a:r>
            <a:endParaRPr lang="ru-RU" altLang="ru-RU" sz="2200" dirty="0">
              <a:latin typeface="Times New Roman"/>
              <a:ea typeface="Microsoft YaHe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200" b="1" dirty="0">
                <a:latin typeface="Times New Roman"/>
                <a:ea typeface="Microsoft YaHei"/>
                <a:cs typeface="Times New Roman"/>
              </a:rPr>
              <a:t>Цель работы: </a:t>
            </a:r>
            <a:endParaRPr lang="ru-RU" altLang="ru-RU" sz="2200" dirty="0">
              <a:latin typeface="Times New Roman"/>
              <a:ea typeface="Microsoft YaHe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200" dirty="0">
                <a:latin typeface="Times New Roman"/>
                <a:ea typeface="Microsoft YaHei"/>
                <a:cs typeface="Times New Roman"/>
              </a:rPr>
              <a:t>Изучить заряды конформаций D- и L- форм аспарагина </a:t>
            </a:r>
            <a:endParaRPr lang="ru-RU" sz="2200">
              <a:latin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altLang="ru-RU" sz="2200" b="1" dirty="0">
                <a:latin typeface="Times New Roman"/>
                <a:ea typeface="Microsoft YaHei"/>
                <a:cs typeface="Times New Roman"/>
              </a:rPr>
              <a:t>Задачи:</a:t>
            </a:r>
          </a:p>
          <a:p>
            <a:pPr marL="51435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200" dirty="0">
                <a:latin typeface="Times New Roman"/>
                <a:ea typeface="Microsoft YaHei"/>
                <a:cs typeface="Arial"/>
              </a:rPr>
              <a:t>Оптимизация геометрии молекул</a:t>
            </a:r>
          </a:p>
          <a:p>
            <a:pPr marL="51435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200" dirty="0">
                <a:latin typeface="Times New Roman"/>
                <a:ea typeface="Microsoft YaHei"/>
                <a:cs typeface="Arial"/>
              </a:rPr>
              <a:t>Вычисление зарядов 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q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 "топологических" атомов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Microsoft YaHei"/>
                <a:cs typeface="Arial"/>
              </a:rPr>
              <a:t>Методом B3LYP (6-311++g(3df,3pd) 10f 6d получена оптимизированная геометрия молекул </a:t>
            </a:r>
            <a:r>
              <a:rPr lang="ru-RU" sz="2200" dirty="0" err="1">
                <a:latin typeface="Times New Roman"/>
                <a:ea typeface="Microsoft YaHei"/>
                <a:cs typeface="Arial"/>
              </a:rPr>
              <a:t>ротамеров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 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D-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 и 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L-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аспарагина (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D-</a:t>
            </a:r>
            <a:r>
              <a:rPr lang="ru-RU" sz="2200" dirty="0" err="1">
                <a:latin typeface="Times New Roman"/>
                <a:ea typeface="Microsoft YaHei"/>
                <a:cs typeface="Arial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 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L-</a:t>
            </a:r>
            <a:r>
              <a:rPr lang="ru-RU" sz="2200" dirty="0" err="1">
                <a:latin typeface="Times New Roman"/>
                <a:ea typeface="Microsoft YaHei"/>
                <a:cs typeface="Arial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), для каждого из них было отмечено по два внутримолекулярных слабых взаимодействия (ВМСВ): в структуре </a:t>
            </a:r>
            <a:r>
              <a:rPr lang="ru-RU" sz="2200" i="1" dirty="0">
                <a:latin typeface="Times New Roman"/>
                <a:ea typeface="Microsoft YaHei"/>
                <a:cs typeface="Arial"/>
              </a:rPr>
              <a:t>D-</a:t>
            </a:r>
            <a:r>
              <a:rPr lang="ru-RU" sz="2200" dirty="0" err="1">
                <a:latin typeface="Times New Roman"/>
                <a:ea typeface="Microsoft YaHei"/>
                <a:cs typeface="Arial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 -  водородные связи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N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H и N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O, в </a:t>
            </a:r>
            <a:r>
              <a:rPr lang="ru-RU" sz="2200" i="1" dirty="0">
                <a:latin typeface="Times New Roman"/>
                <a:ea typeface="Microsoft YaHei"/>
                <a:cs typeface="Times New Roman"/>
              </a:rPr>
              <a:t>L-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- N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H и O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H (Рис.)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. 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4B4AD439-2B50-8C52-A26E-454D95E77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51" y="7145092"/>
            <a:ext cx="4069948" cy="167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1002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Риc.: </a:t>
            </a:r>
          </a:p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Asn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Asn</a:t>
            </a:r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пунктиром отмечены внутримолекулярные слабые взаимодействия N</a:t>
            </a:r>
            <a:r>
              <a:rPr lang="ru-RU" altLang="ru-RU" baseline="330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H, N</a:t>
            </a:r>
            <a:r>
              <a:rPr lang="ru-RU" altLang="ru-RU" baseline="330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O и O</a:t>
            </a:r>
            <a:r>
              <a:rPr lang="ru-RU" altLang="ru-RU" baseline="330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A1BF4561-1B98-C8B6-141E-9C65A08860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" t="34412" r="807" b="12059"/>
          <a:stretch/>
        </p:blipFill>
        <p:spPr bwMode="auto">
          <a:xfrm>
            <a:off x="4919987" y="6925770"/>
            <a:ext cx="5430457" cy="167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46D8F2-8C06-EA75-5386-FA2A484ADC1F}"/>
              </a:ext>
            </a:extLst>
          </p:cNvPr>
          <p:cNvSpPr txBox="1"/>
          <p:nvPr/>
        </p:nvSpPr>
        <p:spPr>
          <a:xfrm>
            <a:off x="396586" y="8605786"/>
            <a:ext cx="9954988" cy="1981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Microsoft YaHei"/>
                <a:cs typeface="Times New Roman"/>
              </a:rPr>
              <a:t>Заряды групп COOH, CH, NH</a:t>
            </a:r>
            <a:r>
              <a:rPr lang="ru-RU" sz="2200" baseline="-25000" dirty="0">
                <a:latin typeface="Times New Roman"/>
                <a:ea typeface="Microsoft YaHei"/>
                <a:cs typeface="Times New Roman"/>
              </a:rPr>
              <a:t>2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, CH</a:t>
            </a:r>
            <a:r>
              <a:rPr lang="ru-RU" sz="2200" baseline="-25000" dirty="0">
                <a:latin typeface="Times New Roman"/>
                <a:ea typeface="Microsoft YaHei"/>
                <a:cs typeface="Times New Roman"/>
              </a:rPr>
              <a:t>2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 и CO получены в результате суммирования из соответствующих атомных параметров с использованием программы AIMALL [1] (Таблица).</a:t>
            </a:r>
            <a:endParaRPr lang="ru-RU" sz="2200">
              <a:ea typeface="Microsoft YaHei"/>
              <a:cs typeface="Arial"/>
            </a:endParaRPr>
          </a:p>
          <a:p>
            <a:pPr algn="just"/>
            <a:r>
              <a:rPr lang="ru-RU" sz="2200" dirty="0">
                <a:latin typeface="Times New Roman"/>
                <a:ea typeface="Microsoft YaHei"/>
                <a:cs typeface="Times New Roman"/>
              </a:rPr>
              <a:t>Наиболее энергетически выгодному состоянию соответствует </a:t>
            </a:r>
            <a:r>
              <a:rPr lang="ru-RU" sz="2200" i="1" dirty="0">
                <a:latin typeface="Times New Roman"/>
                <a:ea typeface="Microsoft YaHei"/>
                <a:cs typeface="Times New Roman"/>
              </a:rPr>
              <a:t>L-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, ее полная электронная (</a:t>
            </a:r>
            <a:r>
              <a:rPr lang="ru-RU" sz="2200" i="1" dirty="0" err="1">
                <a:latin typeface="Times New Roman"/>
                <a:ea typeface="Microsoft YaHei"/>
                <a:cs typeface="Times New Roman"/>
              </a:rPr>
              <a:t>Etotal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) энергия ниже на 5 кДж\моль, чем </a:t>
            </a:r>
            <a:r>
              <a:rPr lang="ru-RU" sz="2200" i="1" dirty="0">
                <a:latin typeface="Times New Roman"/>
                <a:ea typeface="Microsoft YaHei"/>
                <a:cs typeface="Times New Roman"/>
              </a:rPr>
              <a:t>D-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. </a:t>
            </a:r>
            <a:endParaRPr lang="en-US" sz="2200">
              <a:ea typeface="Microsoft YaHei"/>
              <a:cs typeface="Arial"/>
            </a:endParaRPr>
          </a:p>
          <a:p>
            <a:pPr algn="l"/>
            <a:endParaRPr lang="ru-RU" sz="2200" dirty="0">
              <a:cs typeface="Arial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D5EFE69-35DF-848A-4BE5-AA8C8A62D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95318"/>
              </p:ext>
            </p:extLst>
          </p:nvPr>
        </p:nvGraphicFramePr>
        <p:xfrm>
          <a:off x="3332349" y="10383658"/>
          <a:ext cx="7056252" cy="1204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036">
                  <a:extLst>
                    <a:ext uri="{9D8B030D-6E8A-4147-A177-3AD203B41FA5}">
                      <a16:colId xmlns:a16="http://schemas.microsoft.com/office/drawing/2014/main" val="2271255536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3640343183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272926782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2602556016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272109384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3558695292"/>
                    </a:ext>
                  </a:extLst>
                </a:gridCol>
                <a:gridCol w="1008036">
                  <a:extLst>
                    <a:ext uri="{9D8B030D-6E8A-4147-A177-3AD203B41FA5}">
                      <a16:colId xmlns:a16="http://schemas.microsoft.com/office/drawing/2014/main" val="1471549652"/>
                    </a:ext>
                  </a:extLst>
                </a:gridCol>
              </a:tblGrid>
              <a:tr h="41215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ru-RU" sz="2000" dirty="0">
                        <a:latin typeface="Times New Roman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COOH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CH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1NH</a:t>
                      </a:r>
                      <a:r>
                        <a:rPr lang="ru-RU" sz="2000" baseline="-25000" dirty="0">
                          <a:latin typeface="Times New Roman"/>
                        </a:rPr>
                        <a:t>2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CH</a:t>
                      </a:r>
                      <a:r>
                        <a:rPr lang="ru-RU" sz="2000" baseline="-25000" dirty="0">
                          <a:latin typeface="Times New Roman"/>
                        </a:rPr>
                        <a:t>2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CO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000" dirty="0">
                          <a:latin typeface="Times New Roman"/>
                        </a:rPr>
                        <a:t>2NH</a:t>
                      </a:r>
                      <a:r>
                        <a:rPr lang="ru-RU" sz="2000" baseline="-25000" dirty="0">
                          <a:latin typeface="Times New Roman"/>
                        </a:rPr>
                        <a:t>2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77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i="1" dirty="0">
                          <a:latin typeface="Times New Roman"/>
                        </a:rPr>
                        <a:t>L</a:t>
                      </a:r>
                      <a:r>
                        <a:rPr lang="ru-RU" sz="2000" dirty="0">
                          <a:latin typeface="Times New Roman"/>
                        </a:rPr>
                        <a:t>-</a:t>
                      </a:r>
                      <a:r>
                        <a:rPr lang="ru-RU" sz="2000" dirty="0" err="1">
                          <a:latin typeface="Times New Roman"/>
                        </a:rPr>
                        <a:t>Asn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-0.115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0.416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-0.302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0.081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0.263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-0.344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37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i="1" dirty="0">
                          <a:latin typeface="Times New Roman"/>
                        </a:rPr>
                        <a:t>D</a:t>
                      </a:r>
                      <a:r>
                        <a:rPr lang="ru-RU" sz="2000" dirty="0">
                          <a:latin typeface="Times New Roman"/>
                        </a:rPr>
                        <a:t>-</a:t>
                      </a:r>
                      <a:r>
                        <a:rPr lang="ru-RU" sz="2000" dirty="0" err="1">
                          <a:latin typeface="Times New Roman"/>
                        </a:rPr>
                        <a:t>Asn</a:t>
                      </a:r>
                      <a:endParaRPr lang="ru-RU" sz="2000" dirty="0">
                        <a:latin typeface="Times New Roman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-0.116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0.391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-0.305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0.073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0.281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/>
                        </a:rPr>
                        <a:t>-0.323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0108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A37EC93-38D3-8F81-9C08-29C0056E93B0}"/>
              </a:ext>
            </a:extLst>
          </p:cNvPr>
          <p:cNvSpPr txBox="1"/>
          <p:nvPr/>
        </p:nvSpPr>
        <p:spPr>
          <a:xfrm>
            <a:off x="527574" y="10377117"/>
            <a:ext cx="2743200" cy="8652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>
                <a:latin typeface="Times New Roman"/>
                <a:ea typeface="Microsoft YaHei"/>
                <a:cs typeface="Arial"/>
              </a:rPr>
              <a:t>Таблица. Заряды групп </a:t>
            </a:r>
            <a:r>
              <a:rPr lang="ru-RU" i="1" dirty="0">
                <a:latin typeface="Times New Roman"/>
                <a:ea typeface="Microsoft YaHei"/>
                <a:cs typeface="Arial"/>
              </a:rPr>
              <a:t>q</a:t>
            </a:r>
            <a:r>
              <a:rPr lang="ru-RU" dirty="0">
                <a:latin typeface="Times New Roman"/>
                <a:ea typeface="Microsoft YaHei"/>
                <a:cs typeface="Arial"/>
              </a:rPr>
              <a:t>(</a:t>
            </a:r>
            <a:r>
              <a:rPr lang="ru-RU" i="1" dirty="0">
                <a:latin typeface="Times New Roman"/>
                <a:ea typeface="Microsoft YaHei"/>
                <a:cs typeface="Arial"/>
              </a:rPr>
              <a:t>R</a:t>
            </a:r>
            <a:r>
              <a:rPr lang="ru-RU" dirty="0">
                <a:latin typeface="Times New Roman"/>
                <a:ea typeface="Microsoft YaHei"/>
                <a:cs typeface="Arial"/>
              </a:rPr>
              <a:t>) молекул </a:t>
            </a:r>
            <a:r>
              <a:rPr lang="ru-RU" i="1" dirty="0">
                <a:latin typeface="Times New Roman"/>
                <a:ea typeface="Microsoft YaHei"/>
                <a:cs typeface="Arial"/>
              </a:rPr>
              <a:t>L-</a:t>
            </a:r>
            <a:r>
              <a:rPr lang="ru-RU" dirty="0" err="1">
                <a:latin typeface="Times New Roman"/>
                <a:ea typeface="Microsoft YaHei"/>
                <a:cs typeface="Arial"/>
              </a:rPr>
              <a:t>Asn</a:t>
            </a:r>
            <a:r>
              <a:rPr lang="ru-RU" dirty="0">
                <a:latin typeface="Times New Roman"/>
                <a:ea typeface="Microsoft YaHei"/>
                <a:cs typeface="Arial"/>
              </a:rPr>
              <a:t> и </a:t>
            </a:r>
            <a:r>
              <a:rPr lang="ru-RU" i="1" dirty="0">
                <a:latin typeface="Times New Roman"/>
                <a:ea typeface="Microsoft YaHei"/>
                <a:cs typeface="Arial"/>
              </a:rPr>
              <a:t>D-</a:t>
            </a:r>
            <a:r>
              <a:rPr lang="ru-RU" dirty="0" err="1">
                <a:latin typeface="Times New Roman"/>
                <a:ea typeface="Microsoft YaHei"/>
                <a:cs typeface="Arial"/>
              </a:rPr>
              <a:t>Asn</a:t>
            </a:r>
            <a:r>
              <a:rPr lang="ru-RU" dirty="0">
                <a:latin typeface="Times New Roman"/>
                <a:ea typeface="Microsoft YaHei"/>
                <a:cs typeface="Arial"/>
              </a:rPr>
              <a:t>*, в а.е.</a:t>
            </a:r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10158-B0D9-4E28-932E-20AF0308C63D}"/>
              </a:ext>
            </a:extLst>
          </p:cNvPr>
          <p:cNvSpPr txBox="1"/>
          <p:nvPr/>
        </p:nvSpPr>
        <p:spPr>
          <a:xfrm>
            <a:off x="3237734" y="11548667"/>
            <a:ext cx="7227575" cy="3499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Times New Roman"/>
                <a:ea typeface="Microsoft YaHei"/>
                <a:cs typeface="Times New Roman"/>
              </a:rPr>
              <a:t>*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нумерация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групп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NH</a:t>
            </a:r>
            <a:r>
              <a:rPr lang="en-US" baseline="-25000" dirty="0">
                <a:latin typeface="Times New Roman"/>
                <a:ea typeface="Microsoft YaHei"/>
                <a:cs typeface="Times New Roman"/>
              </a:rPr>
              <a:t>2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указана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слева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направо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по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молекуле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 (</a:t>
            </a:r>
            <a:r>
              <a:rPr lang="en-US" dirty="0" err="1">
                <a:latin typeface="Times New Roman"/>
                <a:ea typeface="Microsoft YaHei"/>
                <a:cs typeface="Times New Roman"/>
              </a:rPr>
              <a:t>Рис</a:t>
            </a:r>
            <a:r>
              <a:rPr lang="en-US" dirty="0">
                <a:latin typeface="Times New Roman"/>
                <a:ea typeface="Microsoft YaHei"/>
                <a:cs typeface="Times New Roman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DC4A6-7A87-6147-FD75-BF8364FBB908}"/>
              </a:ext>
            </a:extLst>
          </p:cNvPr>
          <p:cNvSpPr txBox="1"/>
          <p:nvPr/>
        </p:nvSpPr>
        <p:spPr>
          <a:xfrm>
            <a:off x="606116" y="12053945"/>
            <a:ext cx="9723804" cy="26109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200" b="1" dirty="0">
                <a:latin typeface="Times New Roman"/>
                <a:ea typeface="Microsoft YaHei"/>
                <a:cs typeface="Arial"/>
              </a:rPr>
              <a:t>Выводы:</a:t>
            </a:r>
            <a:endParaRPr lang="ru-RU" sz="2200" b="1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ru-RU" sz="2200" dirty="0">
                <a:latin typeface="Times New Roman"/>
                <a:ea typeface="Microsoft YaHei"/>
                <a:cs typeface="Arial"/>
              </a:rPr>
              <a:t>Наличие ВС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N…H 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в L-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приводит к оттоку электронной плотности 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(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ρ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(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r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))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в сторону атома O, что видно по наименьшему </a:t>
            </a:r>
            <a:r>
              <a:rPr lang="ru-RU" sz="2200" i="1" dirty="0">
                <a:latin typeface="Times New Roman"/>
                <a:ea typeface="Microsoft YaHei"/>
                <a:cs typeface="Times New Roman"/>
              </a:rPr>
              <a:t>q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(CO) по сравнению с D-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;</a:t>
            </a:r>
            <a:endParaRPr lang="ru-RU" sz="2200" dirty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ru-RU" sz="2200" dirty="0" err="1">
                <a:latin typeface="Times New Roman"/>
                <a:ea typeface="Microsoft YaHei"/>
                <a:cs typeface="Arial"/>
              </a:rPr>
              <a:t>Присутсвие</a:t>
            </a:r>
            <a:r>
              <a:rPr lang="ru-RU" sz="2200" dirty="0">
                <a:latin typeface="Times New Roman"/>
                <a:ea typeface="Microsoft YaHei"/>
                <a:cs typeface="Arial"/>
              </a:rPr>
              <a:t> ВМСВ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O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H в D-</a:t>
            </a:r>
            <a:r>
              <a:rPr lang="ru-RU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сопровождается перетоком 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ρ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(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r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) в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сторону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O,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что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 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заметно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по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 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наибольшему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значению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q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(2NH</a:t>
            </a:r>
            <a:r>
              <a:rPr lang="en-US" sz="2200" baseline="-25000" dirty="0">
                <a:latin typeface="Times New Roman"/>
                <a:ea typeface="Microsoft YaHei"/>
                <a:cs typeface="Times New Roman"/>
              </a:rPr>
              <a:t>2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);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Изменения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q(CH2) в L-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и D-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отвечает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подвижности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 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ρ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(</a:t>
            </a:r>
            <a:r>
              <a:rPr lang="en-US" sz="2200" i="1" dirty="0">
                <a:latin typeface="Times New Roman"/>
                <a:ea typeface="Microsoft YaHei"/>
                <a:cs typeface="Times New Roman"/>
              </a:rPr>
              <a:t>r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) в D-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Asn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,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где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CH2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входит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в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семиядерный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цикл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,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который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</a:t>
            </a:r>
            <a:r>
              <a:rPr lang="en-US" sz="2200" dirty="0" err="1">
                <a:latin typeface="Times New Roman"/>
                <a:ea typeface="Microsoft YaHei"/>
                <a:cs typeface="Times New Roman"/>
              </a:rPr>
              <a:t>замыкает</a:t>
            </a:r>
            <a:r>
              <a:rPr lang="en-US" sz="2200" dirty="0">
                <a:latin typeface="Times New Roman"/>
                <a:ea typeface="Microsoft YaHei"/>
                <a:cs typeface="Times New Roman"/>
              </a:rPr>
              <a:t> ВС 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O</a:t>
            </a:r>
            <a:r>
              <a:rPr lang="ru-RU" sz="2200" baseline="30000" dirty="0">
                <a:latin typeface="Times New Roman"/>
                <a:ea typeface="Microsoft YaHei"/>
                <a:cs typeface="Times New Roman"/>
              </a:rPr>
              <a:t>…</a:t>
            </a:r>
            <a:r>
              <a:rPr lang="ru-RU" sz="2200" dirty="0">
                <a:latin typeface="Times New Roman"/>
                <a:ea typeface="Microsoft YaHei"/>
                <a:cs typeface="Times New Roman"/>
              </a:rPr>
              <a:t>H.</a:t>
            </a:r>
            <a:endParaRPr lang="en-US" sz="2200" dirty="0">
              <a:latin typeface="Times New Roman"/>
              <a:ea typeface="Microsoft YaHei"/>
              <a:cs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Произвольный</PresentationFormat>
  <Paragraphs>44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Microsoft YaHei</vt:lpstr>
      <vt:lpstr>Arial</vt:lpstr>
      <vt:lpstr>Segoe UI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RN</dc:creator>
  <cp:lastModifiedBy>Русакова Наталья Петровна</cp:lastModifiedBy>
  <cp:revision>375</cp:revision>
  <dcterms:modified xsi:type="dcterms:W3CDTF">2023-03-21T15:32:27Z</dcterms:modified>
</cp:coreProperties>
</file>