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2681985" y="1104390"/>
            <a:ext cx="7476900" cy="79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РАЗРАБОТКА МОДУЛЯ ОБМЕНА ДАННЫМИ МЕЖДУ ЦИФРОВЫМ АУДИОПРОЦЕССОРОМ И ПЕРСОНАЛЬНЫМ КОМПЬЮТЕРОМ</a:t>
            </a:r>
            <a:endParaRPr sz="7200" b="1" dirty="0">
              <a:solidFill>
                <a:schemeClr val="accent1">
                  <a:lumMod val="50000"/>
                </a:schemeClr>
              </a:solidFill>
              <a:latin typeface="Montserrat Medium" panose="00000600000000000000" pitchFamily="2" charset="-52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ru-RU" sz="4800" dirty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Руководитель: </a:t>
            </a:r>
            <a:r>
              <a:rPr lang="ru-RU" sz="4800" dirty="0" smtClean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к.ф.-м.н., доцент Иванова </a:t>
            </a:r>
            <a:r>
              <a:rPr lang="ru-RU" sz="4800" dirty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А.И</a:t>
            </a:r>
            <a:r>
              <a:rPr lang="ru-RU" sz="4800" dirty="0" smtClean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.</a:t>
            </a:r>
            <a:endParaRPr lang="en-US" sz="4800" dirty="0" smtClean="0">
              <a:solidFill>
                <a:schemeClr val="tx1"/>
              </a:solidFill>
              <a:latin typeface="Montserrat Medium" panose="00000600000000000000" pitchFamily="2" charset="-52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339046" y="769646"/>
            <a:ext cx="6026332" cy="39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Times New Roman"/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Фатеев Александр Алексеевич</a:t>
            </a:r>
            <a:endParaRPr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-52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3" descr="C:\Users\locuser\Desktop\TvGu.png"/>
          <p:cNvPicPr preferRelativeResize="0"/>
          <p:nvPr/>
        </p:nvPicPr>
        <p:blipFill rotWithShape="1">
          <a:blip r:embed="rId3">
            <a:alphaModFix/>
          </a:blip>
          <a:srcRect l="1536" t="9119" r="41767" b="18809"/>
          <a:stretch/>
        </p:blipFill>
        <p:spPr>
          <a:xfrm>
            <a:off x="0" y="75938"/>
            <a:ext cx="3268707" cy="7625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49510" y="5266787"/>
            <a:ext cx="240971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Рис. 1. </a:t>
            </a:r>
            <a:r>
              <a:rPr lang="ru-RU" sz="1200" dirty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Схема модуля обмена данными между </a:t>
            </a:r>
            <a:r>
              <a:rPr lang="ru-RU" sz="1200" dirty="0" err="1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аудиопроцессором</a:t>
            </a:r>
            <a:r>
              <a:rPr lang="ru-RU" sz="1200" dirty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 и компьютером</a:t>
            </a:r>
            <a:r>
              <a:rPr lang="ru-RU" sz="1200" b="0" i="0" u="none" strike="noStrike" cap="none" dirty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.</a:t>
            </a:r>
            <a:endParaRPr sz="1200" dirty="0">
              <a:solidFill>
                <a:schemeClr val="tx1"/>
              </a:solidFill>
              <a:latin typeface="Montserrat Medium" panose="00000600000000000000" pitchFamily="2" charset="-52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870954" y="5266787"/>
            <a:ext cx="2168554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Рис. </a:t>
            </a:r>
            <a:r>
              <a:rPr lang="ru-RU" sz="1200" dirty="0" smtClean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3.Соединение </a:t>
            </a:r>
            <a:r>
              <a:rPr lang="ru-RU" sz="1200" dirty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HLK RM-04 и STM32 через UART</a:t>
            </a:r>
            <a:r>
              <a:rPr lang="ru-RU" dirty="0">
                <a:solidFill>
                  <a:schemeClr val="tx1"/>
                </a:solidFill>
                <a:latin typeface="Montserrat Medium" panose="00000600000000000000" pitchFamily="2" charset="-52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92" name="Google Shape;92;p13" descr="C:\Users\locuser\Desktop\bottom.jpg"/>
          <p:cNvPicPr preferRelativeResize="0"/>
          <p:nvPr/>
        </p:nvPicPr>
        <p:blipFill rotWithShape="1">
          <a:blip r:embed="rId4">
            <a:alphaModFix/>
          </a:blip>
          <a:srcRect t="-7273" r="32913"/>
          <a:stretch/>
        </p:blipFill>
        <p:spPr>
          <a:xfrm>
            <a:off x="0" y="6455391"/>
            <a:ext cx="12192000" cy="40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1" y="3376250"/>
            <a:ext cx="2383685" cy="174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7">
            <a:alphaModFix/>
          </a:blip>
          <a:srcRect t="22926" r="26492" b="15675"/>
          <a:stretch/>
        </p:blipFill>
        <p:spPr>
          <a:xfrm>
            <a:off x="4992146" y="3428217"/>
            <a:ext cx="1858298" cy="168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C:\Users\locuser\Desktop\filiren.png"/>
          <p:cNvPicPr>
            <a:picLocks noChangeAspect="1" noChangeArrowheads="1"/>
          </p:cNvPicPr>
          <p:nvPr/>
        </p:nvPicPr>
        <p:blipFill>
          <a:blip r:embed="rId8"/>
          <a:srcRect l="20183" t="9213" r="9079"/>
          <a:stretch/>
        </p:blipFill>
        <p:spPr bwMode="auto">
          <a:xfrm>
            <a:off x="10848528" y="44624"/>
            <a:ext cx="1251065" cy="12042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 bwMode="auto">
          <a:xfrm>
            <a:off x="2810057" y="3054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Montserrat Medium" panose="00000600000000000000" pitchFamily="2" charset="-52"/>
                <a:cs typeface="Times New Roman"/>
              </a:rPr>
              <a:t>XXIX </a:t>
            </a:r>
            <a:r>
              <a:rPr lang="ru-RU" sz="1600" b="1" dirty="0" err="1">
                <a:latin typeface="Montserrat Medium" panose="00000600000000000000" pitchFamily="2" charset="-52"/>
                <a:cs typeface="Times New Roman"/>
              </a:rPr>
              <a:t>Каргински</a:t>
            </a:r>
            <a:r>
              <a:rPr lang="en-US" sz="1600" b="1" dirty="0">
                <a:latin typeface="Montserrat Medium" panose="00000600000000000000" pitchFamily="2" charset="-52"/>
                <a:cs typeface="Times New Roman"/>
              </a:rPr>
              <a:t>e</a:t>
            </a:r>
            <a:r>
              <a:rPr lang="ru-RU" sz="1600" b="1" dirty="0">
                <a:latin typeface="Montserrat Medium" panose="00000600000000000000" pitchFamily="2" charset="-52"/>
                <a:cs typeface="Times New Roman"/>
              </a:rPr>
              <a:t> чтения</a:t>
            </a:r>
            <a:endParaRPr lang="en-US" sz="1600" b="1" dirty="0">
              <a:latin typeface="Montserrat Medium" panose="00000600000000000000" pitchFamily="2" charset="-52"/>
              <a:cs typeface="Times New Roman"/>
            </a:endParaRPr>
          </a:p>
          <a:p>
            <a:pPr algn="ctr">
              <a:defRPr/>
            </a:pPr>
            <a:r>
              <a:rPr lang="ru-RU" sz="1600" i="1" dirty="0">
                <a:latin typeface="Montserrat Medium" panose="00000600000000000000" pitchFamily="2" charset="-52"/>
                <a:cs typeface="Times New Roman"/>
              </a:rPr>
              <a:t>Всероссийская научно-техническая конференция молодых учёных «Физика, химия и новые технологии»</a:t>
            </a:r>
            <a:endParaRPr sz="1600" b="1" i="1" dirty="0">
              <a:latin typeface="Montserrat Medium" panose="00000600000000000000" pitchFamily="2" charset="-52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293" y="1896234"/>
            <a:ext cx="5063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Современные </a:t>
            </a:r>
            <a:r>
              <a:rPr lang="ru-RU" sz="1200" dirty="0" err="1">
                <a:latin typeface="Montserrat Medium" panose="00000600000000000000" pitchFamily="2" charset="-52"/>
                <a:ea typeface="Times New Roman" panose="02020603050405020304" pitchFamily="18" charset="0"/>
              </a:rPr>
              <a:t>аудиопроцессоры</a:t>
            </a:r>
            <a:r>
              <a:rPr lang="ru-RU" sz="1200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 должны иметь возможность удаленной настройки с персонального компьютера. В связи с этим, создание модуля, обеспечивающего связь компьютера и </a:t>
            </a:r>
            <a:r>
              <a:rPr lang="ru-RU" sz="1200" dirty="0" err="1">
                <a:latin typeface="Montserrat Medium" panose="00000600000000000000" pitchFamily="2" charset="-52"/>
                <a:ea typeface="Times New Roman" panose="02020603050405020304" pitchFamily="18" charset="0"/>
              </a:rPr>
              <a:t>аудиопроцессора</a:t>
            </a:r>
            <a:r>
              <a:rPr lang="ru-RU" sz="1200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, является актуальной и востребованной технической задачей </a:t>
            </a:r>
            <a:endParaRPr lang="ru-RU" sz="1200" dirty="0">
              <a:latin typeface="Montserrat Medium" panose="00000600000000000000" pitchFamily="2" charset="-52"/>
            </a:endParaRPr>
          </a:p>
        </p:txBody>
      </p:sp>
      <p:pic>
        <p:nvPicPr>
          <p:cNvPr id="16" name="image6.jpg"/>
          <p:cNvPicPr/>
          <p:nvPr/>
        </p:nvPicPr>
        <p:blipFill rotWithShape="1">
          <a:blip r:embed="rId9"/>
          <a:srcRect l="1" r="16961" b="49971"/>
          <a:stretch/>
        </p:blipFill>
        <p:spPr>
          <a:xfrm>
            <a:off x="2632585" y="3426958"/>
            <a:ext cx="1981435" cy="1638202"/>
          </a:xfrm>
          <a:prstGeom prst="rect">
            <a:avLst/>
          </a:prstGeom>
          <a:ln/>
        </p:spPr>
      </p:pic>
      <p:sp>
        <p:nvSpPr>
          <p:cNvPr id="3" name="Прямоугольник 2"/>
          <p:cNvSpPr/>
          <p:nvPr/>
        </p:nvSpPr>
        <p:spPr>
          <a:xfrm>
            <a:off x="2632585" y="5323920"/>
            <a:ext cx="193203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200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Рис. 2</a:t>
            </a:r>
            <a:r>
              <a:rPr lang="ru-RU" sz="1200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. </a:t>
            </a:r>
            <a:r>
              <a:rPr lang="ru-RU" sz="1200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Подключение HLK RM-04 и STM32.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9508" y="2483090"/>
            <a:ext cx="52560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  Реализовано 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программно-аппаратное подключение микроконтроллера STM32 к модулю HLK RM-04 со встроенными интерфейсами UART, </a:t>
            </a:r>
            <a:r>
              <a:rPr lang="ru-RU" dirty="0" err="1">
                <a:latin typeface="Montserrat Medium" panose="00000600000000000000" pitchFamily="2" charset="-52"/>
                <a:ea typeface="Times New Roman" panose="02020603050405020304" pitchFamily="18" charset="0"/>
              </a:rPr>
              <a:t>Ethernet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Montserrat Medium" panose="00000600000000000000" pitchFamily="2" charset="-52"/>
                <a:ea typeface="Times New Roman" panose="02020603050405020304" pitchFamily="18" charset="0"/>
              </a:rPr>
              <a:t>Wi-Fi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Montserrat Medium" panose="00000600000000000000" pitchFamily="2" charset="-52"/>
              <a:ea typeface="Times New Roman" panose="02020603050405020304" pitchFamily="18" charset="0"/>
            </a:endParaRPr>
          </a:p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  Осуществлено конфигурирование 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модуля HLK RM-04 осуществлялось с микроконтроллера через </a:t>
            </a:r>
            <a:r>
              <a:rPr lang="ru-RU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UART (универсальный 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асинхронный интерфейс с возможностью передачи цифровых данных по </a:t>
            </a:r>
            <a:r>
              <a:rPr lang="ru-RU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цифровой 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линии </a:t>
            </a:r>
            <a:r>
              <a:rPr lang="ru-RU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аналогичному устройству).   </a:t>
            </a:r>
          </a:p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   Разработан 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протокол обмена данными между </a:t>
            </a:r>
            <a:r>
              <a:rPr lang="ru-RU" dirty="0" err="1">
                <a:latin typeface="Montserrat Medium" panose="00000600000000000000" pitchFamily="2" charset="-52"/>
                <a:ea typeface="Times New Roman" panose="02020603050405020304" pitchFamily="18" charset="0"/>
              </a:rPr>
              <a:t>аудиопроцессором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 и управляющим программным </a:t>
            </a:r>
            <a:r>
              <a:rPr lang="ru-RU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обеспечением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  Построен 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алгоритм передачи данных с </a:t>
            </a:r>
            <a:r>
              <a:rPr lang="ru-RU" dirty="0" err="1">
                <a:latin typeface="Montserrat Medium" panose="00000600000000000000" pitchFamily="2" charset="-52"/>
                <a:ea typeface="Times New Roman" panose="02020603050405020304" pitchFamily="18" charset="0"/>
              </a:rPr>
              <a:t>Wi-Fi</a:t>
            </a:r>
            <a:r>
              <a:rPr lang="ru-RU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 модуля HLK RM-04 на микроконтроллер STM32 посредством UART</a:t>
            </a: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2280" y="2279541"/>
            <a:ext cx="2321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tserrat Medium" panose="00000600000000000000" pitchFamily="2" charset="-52"/>
              </a:rPr>
              <a:t>РЕЗУЛЬТАТЫ</a:t>
            </a:r>
            <a:endParaRPr lang="ru-RU" b="1" dirty="0"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176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 Medium</vt:lpstr>
      <vt:lpstr>Times New Roman</vt:lpstr>
      <vt:lpstr>Wingdings</vt:lpstr>
      <vt:lpstr>Тема Office</vt:lpstr>
      <vt:lpstr>Фатеев Александр Алексеевич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Фатеев Александр Алексеевич</dc:title>
  <cp:lastModifiedBy>Иванова Александра Ивановна</cp:lastModifiedBy>
  <cp:revision>5</cp:revision>
  <dcterms:modified xsi:type="dcterms:W3CDTF">2023-03-23T10:22:32Z</dcterms:modified>
</cp:coreProperties>
</file>