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38" autoAdjust="0"/>
    <p:restoredTop sz="94660"/>
  </p:normalViewPr>
  <p:slideViewPr>
    <p:cSldViewPr>
      <p:cViewPr varScale="1">
        <p:scale>
          <a:sx n="115" d="100"/>
          <a:sy n="115" d="100"/>
        </p:scale>
        <p:origin x="984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70;&#1083;&#1080;&#1103;\Documents\&#1041;&#1069;&#1058;\&#1057;&#1088;&#1072;&#1074;&#1085;&#1077;&#1085;&#1080;&#1077;%20&#1080;&#1079;&#1086;&#1090;&#1077;&#1088;&#1084;%20&#1072;&#1076;&#1089;&#1086;&#1088;&#1073;&#1094;&#1080;&#1080;-&#1076;&#1077;&#1089;&#1086;&#1088;&#1073;&#1094;&#1080;&#1080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70;&#1083;&#1080;&#1103;\Documents\&#1041;&#1069;&#1058;\&#1057;&#1088;&#1072;&#1074;&#1085;&#1077;&#1085;&#1080;&#1077;%20&#1080;&#1079;&#1086;&#1090;&#1077;&#1088;&#1084;%20&#1072;&#1076;&#1089;&#1086;&#1088;&#1073;&#1094;&#1080;&#1080;-&#1076;&#1077;&#1089;&#1086;&#1088;&#1073;&#1094;&#1080;&#1080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70;&#1083;&#1080;&#1103;\Documents\&#1041;&#1069;&#1058;\&#1057;&#1088;&#1072;&#1074;&#1085;&#1077;&#1085;&#1080;&#1077;%20&#1080;&#1079;&#1086;&#1090;&#1077;&#1088;&#1084;%20&#1072;&#1076;&#1089;&#1086;&#1088;&#1073;&#1094;&#1080;&#1080;-&#1076;&#1077;&#1089;&#1086;&#1088;&#1073;&#1094;&#1080;&#108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800" dirty="0"/>
              <a:t>Изотерма адсорбции-десорбции </a:t>
            </a:r>
            <a:endParaRPr lang="ru-RU" sz="800" dirty="0" smtClean="0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800" dirty="0" smtClean="0"/>
              <a:t>(</a:t>
            </a:r>
            <a:r>
              <a:rPr lang="en-US" sz="800" dirty="0"/>
              <a:t>T</a:t>
            </a:r>
            <a:r>
              <a:rPr lang="ru-RU" sz="800" dirty="0"/>
              <a:t>=370°</a:t>
            </a:r>
            <a:r>
              <a:rPr lang="en-US" sz="800" dirty="0"/>
              <a:t>C</a:t>
            </a:r>
            <a:r>
              <a:rPr lang="ru-RU" sz="800" dirty="0"/>
              <a:t>, </a:t>
            </a:r>
            <a:r>
              <a:rPr lang="ru-RU" sz="800" dirty="0" err="1"/>
              <a:t>ν=0,05 </a:t>
            </a:r>
            <a:r>
              <a:rPr lang="ru-RU" sz="800" dirty="0"/>
              <a:t>мл/мин</a:t>
            </a:r>
            <a:r>
              <a:rPr lang="ru-RU" sz="800" dirty="0" smtClean="0"/>
              <a:t>)</a:t>
            </a:r>
            <a:endParaRPr lang="ru-RU" sz="800" dirty="0"/>
          </a:p>
        </c:rich>
      </c:tx>
      <c:layout>
        <c:manualLayout>
          <c:xMode val="edge"/>
          <c:yMode val="edge"/>
          <c:x val="0.191081438684603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1898695900436543"/>
          <c:y val="0.27548363616002686"/>
          <c:w val="0.64733324225921141"/>
          <c:h val="0.33247477999570746"/>
        </c:manualLayout>
      </c:layout>
      <c:scatterChart>
        <c:scatterStyle val="lineMarker"/>
        <c:varyColors val="0"/>
        <c:ser>
          <c:idx val="0"/>
          <c:order val="0"/>
          <c:spPr>
            <a:ln w="3175"/>
          </c:spPr>
          <c:marker>
            <c:symbol val="none"/>
          </c:marker>
          <c:xVal>
            <c:numRef>
              <c:f>'Опыт 110'!$G$2:$G$109</c:f>
              <c:numCache>
                <c:formatCode>\О\с\н\о\в\н\о\й</c:formatCode>
                <c:ptCount val="108"/>
                <c:pt idx="0">
                  <c:v>0</c:v>
                </c:pt>
                <c:pt idx="1">
                  <c:v>0</c:v>
                </c:pt>
                <c:pt idx="2">
                  <c:v>6.0000000000000062E-3</c:v>
                </c:pt>
                <c:pt idx="3">
                  <c:v>1.6500000000000018E-2</c:v>
                </c:pt>
                <c:pt idx="4">
                  <c:v>2.9800000000000021E-2</c:v>
                </c:pt>
                <c:pt idx="5">
                  <c:v>3.5900000000000022E-2</c:v>
                </c:pt>
                <c:pt idx="6">
                  <c:v>4.2900000000000028E-2</c:v>
                </c:pt>
                <c:pt idx="7">
                  <c:v>5.1400000000000022E-2</c:v>
                </c:pt>
                <c:pt idx="8">
                  <c:v>5.6500000000000015E-2</c:v>
                </c:pt>
                <c:pt idx="9">
                  <c:v>6.2000000000000034E-2</c:v>
                </c:pt>
                <c:pt idx="10">
                  <c:v>6.9900000000000059E-2</c:v>
                </c:pt>
                <c:pt idx="11">
                  <c:v>7.9800000000000065E-2</c:v>
                </c:pt>
                <c:pt idx="12">
                  <c:v>9.9800000000000069E-2</c:v>
                </c:pt>
                <c:pt idx="13">
                  <c:v>0.11990000000000009</c:v>
                </c:pt>
                <c:pt idx="14">
                  <c:v>0.13589999999999999</c:v>
                </c:pt>
                <c:pt idx="15">
                  <c:v>0.1528000000000001</c:v>
                </c:pt>
                <c:pt idx="16">
                  <c:v>0.17030000000000001</c:v>
                </c:pt>
                <c:pt idx="17">
                  <c:v>0.18400000000000011</c:v>
                </c:pt>
                <c:pt idx="18">
                  <c:v>0.2</c:v>
                </c:pt>
                <c:pt idx="19">
                  <c:v>0.22050000000000008</c:v>
                </c:pt>
                <c:pt idx="20">
                  <c:v>0.23630000000000001</c:v>
                </c:pt>
                <c:pt idx="21">
                  <c:v>0.2799000000000002</c:v>
                </c:pt>
                <c:pt idx="22">
                  <c:v>0.32000000000000023</c:v>
                </c:pt>
                <c:pt idx="23">
                  <c:v>0.35980000000000023</c:v>
                </c:pt>
                <c:pt idx="24">
                  <c:v>0.39980000000000038</c:v>
                </c:pt>
                <c:pt idx="25">
                  <c:v>0.4397000000000002</c:v>
                </c:pt>
                <c:pt idx="26">
                  <c:v>0.47990000000000027</c:v>
                </c:pt>
                <c:pt idx="27">
                  <c:v>0.51939999999999997</c:v>
                </c:pt>
                <c:pt idx="28">
                  <c:v>0.55940000000000001</c:v>
                </c:pt>
                <c:pt idx="29">
                  <c:v>0.59949999999999992</c:v>
                </c:pt>
                <c:pt idx="30">
                  <c:v>0.63940000000000041</c:v>
                </c:pt>
                <c:pt idx="31">
                  <c:v>0.65930000000000044</c:v>
                </c:pt>
                <c:pt idx="32">
                  <c:v>0.67960000000000076</c:v>
                </c:pt>
                <c:pt idx="33">
                  <c:v>0.69980000000000064</c:v>
                </c:pt>
                <c:pt idx="34">
                  <c:v>0.71930000000000005</c:v>
                </c:pt>
                <c:pt idx="35">
                  <c:v>0.7393000000000004</c:v>
                </c:pt>
                <c:pt idx="36">
                  <c:v>0.75940000000000041</c:v>
                </c:pt>
                <c:pt idx="37">
                  <c:v>0.77960000000000007</c:v>
                </c:pt>
                <c:pt idx="38">
                  <c:v>0.79930000000000001</c:v>
                </c:pt>
                <c:pt idx="39">
                  <c:v>0.80980000000000041</c:v>
                </c:pt>
                <c:pt idx="40">
                  <c:v>0.81940000000000002</c:v>
                </c:pt>
                <c:pt idx="41">
                  <c:v>0.82950000000000002</c:v>
                </c:pt>
                <c:pt idx="42">
                  <c:v>0.83919999999999995</c:v>
                </c:pt>
                <c:pt idx="43">
                  <c:v>0.84970000000000045</c:v>
                </c:pt>
                <c:pt idx="44">
                  <c:v>0.85900000000000043</c:v>
                </c:pt>
                <c:pt idx="45">
                  <c:v>0.86950000000000005</c:v>
                </c:pt>
                <c:pt idx="46">
                  <c:v>0.8797000000000007</c:v>
                </c:pt>
                <c:pt idx="47">
                  <c:v>0.8894000000000003</c:v>
                </c:pt>
                <c:pt idx="48">
                  <c:v>0.89920000000000033</c:v>
                </c:pt>
                <c:pt idx="49">
                  <c:v>0.90869999999999995</c:v>
                </c:pt>
                <c:pt idx="50">
                  <c:v>0.9204</c:v>
                </c:pt>
                <c:pt idx="51">
                  <c:v>0.92900000000000005</c:v>
                </c:pt>
                <c:pt idx="52">
                  <c:v>0.93810000000000004</c:v>
                </c:pt>
                <c:pt idx="53">
                  <c:v>0.94870000000000043</c:v>
                </c:pt>
                <c:pt idx="54">
                  <c:v>0.95720000000000005</c:v>
                </c:pt>
                <c:pt idx="55">
                  <c:v>0.97010000000000007</c:v>
                </c:pt>
                <c:pt idx="56">
                  <c:v>0.97400000000000009</c:v>
                </c:pt>
                <c:pt idx="57">
                  <c:v>0.9789000000000001</c:v>
                </c:pt>
                <c:pt idx="58">
                  <c:v>0.98160000000000003</c:v>
                </c:pt>
                <c:pt idx="59">
                  <c:v>0.9839</c:v>
                </c:pt>
                <c:pt idx="60">
                  <c:v>0.98639999999999961</c:v>
                </c:pt>
                <c:pt idx="61">
                  <c:v>0.9884999999999996</c:v>
                </c:pt>
                <c:pt idx="62">
                  <c:v>0.9794999999999997</c:v>
                </c:pt>
                <c:pt idx="63">
                  <c:v>0.97280000000000011</c:v>
                </c:pt>
                <c:pt idx="64">
                  <c:v>0.96590000000000042</c:v>
                </c:pt>
                <c:pt idx="65">
                  <c:v>0.96170000000000044</c:v>
                </c:pt>
                <c:pt idx="66">
                  <c:v>0.94180000000000041</c:v>
                </c:pt>
                <c:pt idx="67">
                  <c:v>0.92220000000000002</c:v>
                </c:pt>
                <c:pt idx="68">
                  <c:v>0.90159999999999996</c:v>
                </c:pt>
                <c:pt idx="69">
                  <c:v>0.8794000000000004</c:v>
                </c:pt>
                <c:pt idx="70">
                  <c:v>0.86110000000000042</c:v>
                </c:pt>
                <c:pt idx="71">
                  <c:v>0.85000000000000042</c:v>
                </c:pt>
                <c:pt idx="72">
                  <c:v>0.84000000000000041</c:v>
                </c:pt>
                <c:pt idx="73">
                  <c:v>0.83040000000000003</c:v>
                </c:pt>
                <c:pt idx="74">
                  <c:v>0.81960000000000044</c:v>
                </c:pt>
                <c:pt idx="75">
                  <c:v>0.80959999999999999</c:v>
                </c:pt>
                <c:pt idx="76">
                  <c:v>0.79949999999999999</c:v>
                </c:pt>
                <c:pt idx="77">
                  <c:v>0.7893</c:v>
                </c:pt>
                <c:pt idx="78">
                  <c:v>0.77880000000000016</c:v>
                </c:pt>
                <c:pt idx="79">
                  <c:v>0.77259999999999962</c:v>
                </c:pt>
                <c:pt idx="80">
                  <c:v>0.7655000000000004</c:v>
                </c:pt>
                <c:pt idx="81">
                  <c:v>0.75990000000000046</c:v>
                </c:pt>
                <c:pt idx="82">
                  <c:v>0.74120000000000041</c:v>
                </c:pt>
                <c:pt idx="83">
                  <c:v>0.72790000000000044</c:v>
                </c:pt>
                <c:pt idx="84">
                  <c:v>0.7131000000000004</c:v>
                </c:pt>
                <c:pt idx="85">
                  <c:v>0.69990000000000063</c:v>
                </c:pt>
                <c:pt idx="86">
                  <c:v>0.68950000000000033</c:v>
                </c:pt>
                <c:pt idx="87">
                  <c:v>0.68140000000000034</c:v>
                </c:pt>
                <c:pt idx="88">
                  <c:v>0.67070000000000074</c:v>
                </c:pt>
                <c:pt idx="89">
                  <c:v>0.65950000000000042</c:v>
                </c:pt>
                <c:pt idx="90">
                  <c:v>0.64910000000000045</c:v>
                </c:pt>
                <c:pt idx="91">
                  <c:v>0.64110000000000045</c:v>
                </c:pt>
                <c:pt idx="92">
                  <c:v>0.63030000000000042</c:v>
                </c:pt>
                <c:pt idx="93">
                  <c:v>0.61920000000000042</c:v>
                </c:pt>
                <c:pt idx="94">
                  <c:v>0.60880000000000045</c:v>
                </c:pt>
                <c:pt idx="95">
                  <c:v>0.59970000000000034</c:v>
                </c:pt>
                <c:pt idx="96">
                  <c:v>0.5890000000000003</c:v>
                </c:pt>
                <c:pt idx="97">
                  <c:v>0.5790000000000004</c:v>
                </c:pt>
                <c:pt idx="98">
                  <c:v>0.56999999999999995</c:v>
                </c:pt>
                <c:pt idx="99">
                  <c:v>0.55959999999999999</c:v>
                </c:pt>
                <c:pt idx="100">
                  <c:v>0.54900000000000004</c:v>
                </c:pt>
                <c:pt idx="101">
                  <c:v>0.5407000000000004</c:v>
                </c:pt>
                <c:pt idx="102">
                  <c:v>0.53139999999999998</c:v>
                </c:pt>
                <c:pt idx="103">
                  <c:v>0.52259999999999951</c:v>
                </c:pt>
                <c:pt idx="104">
                  <c:v>0.49890000000000023</c:v>
                </c:pt>
                <c:pt idx="105">
                  <c:v>0.48850000000000027</c:v>
                </c:pt>
                <c:pt idx="106">
                  <c:v>0.47990000000000027</c:v>
                </c:pt>
                <c:pt idx="107">
                  <c:v>0.43890000000000023</c:v>
                </c:pt>
              </c:numCache>
            </c:numRef>
          </c:xVal>
          <c:yVal>
            <c:numRef>
              <c:f>'Опыт 110'!$H$2:$H$109</c:f>
              <c:numCache>
                <c:formatCode>\О\с\н\о\в\н\о\й</c:formatCode>
                <c:ptCount val="108"/>
                <c:pt idx="0">
                  <c:v>0</c:v>
                </c:pt>
                <c:pt idx="1">
                  <c:v>10.103</c:v>
                </c:pt>
                <c:pt idx="2">
                  <c:v>14.792</c:v>
                </c:pt>
                <c:pt idx="3">
                  <c:v>15.268000000000001</c:v>
                </c:pt>
                <c:pt idx="4">
                  <c:v>15.528</c:v>
                </c:pt>
                <c:pt idx="5">
                  <c:v>15.632</c:v>
                </c:pt>
                <c:pt idx="6">
                  <c:v>15.718</c:v>
                </c:pt>
                <c:pt idx="7">
                  <c:v>15.8</c:v>
                </c:pt>
                <c:pt idx="8">
                  <c:v>15.848000000000001</c:v>
                </c:pt>
                <c:pt idx="9">
                  <c:v>15.896000000000004</c:v>
                </c:pt>
                <c:pt idx="10">
                  <c:v>15.939</c:v>
                </c:pt>
                <c:pt idx="11">
                  <c:v>15.988</c:v>
                </c:pt>
                <c:pt idx="12">
                  <c:v>16.044</c:v>
                </c:pt>
                <c:pt idx="13">
                  <c:v>16.088999999999981</c:v>
                </c:pt>
                <c:pt idx="14">
                  <c:v>16.097999999999999</c:v>
                </c:pt>
                <c:pt idx="15">
                  <c:v>16.111999999999998</c:v>
                </c:pt>
                <c:pt idx="16">
                  <c:v>16.129000000000001</c:v>
                </c:pt>
                <c:pt idx="17">
                  <c:v>16.116000000000014</c:v>
                </c:pt>
                <c:pt idx="18">
                  <c:v>16.110000000000014</c:v>
                </c:pt>
                <c:pt idx="19">
                  <c:v>16.109000000000005</c:v>
                </c:pt>
                <c:pt idx="20">
                  <c:v>16.125</c:v>
                </c:pt>
                <c:pt idx="21">
                  <c:v>16.18</c:v>
                </c:pt>
                <c:pt idx="22">
                  <c:v>16.3</c:v>
                </c:pt>
                <c:pt idx="23">
                  <c:v>16.491</c:v>
                </c:pt>
                <c:pt idx="24">
                  <c:v>16.797000000000001</c:v>
                </c:pt>
                <c:pt idx="25">
                  <c:v>17.137000000000015</c:v>
                </c:pt>
                <c:pt idx="26">
                  <c:v>17.617000000000019</c:v>
                </c:pt>
                <c:pt idx="27">
                  <c:v>18.231999999999999</c:v>
                </c:pt>
                <c:pt idx="28">
                  <c:v>18.920000000000002</c:v>
                </c:pt>
                <c:pt idx="29">
                  <c:v>19.736000000000001</c:v>
                </c:pt>
                <c:pt idx="30">
                  <c:v>20.690999999999999</c:v>
                </c:pt>
                <c:pt idx="31">
                  <c:v>21.295000000000002</c:v>
                </c:pt>
                <c:pt idx="32">
                  <c:v>21.823</c:v>
                </c:pt>
                <c:pt idx="33">
                  <c:v>22.446000000000002</c:v>
                </c:pt>
                <c:pt idx="34">
                  <c:v>23.094000000000001</c:v>
                </c:pt>
                <c:pt idx="35">
                  <c:v>23.856000000000005</c:v>
                </c:pt>
                <c:pt idx="36">
                  <c:v>24.602</c:v>
                </c:pt>
                <c:pt idx="37">
                  <c:v>25.440999999999981</c:v>
                </c:pt>
                <c:pt idx="38">
                  <c:v>26.306000000000001</c:v>
                </c:pt>
                <c:pt idx="39">
                  <c:v>26.823</c:v>
                </c:pt>
                <c:pt idx="40">
                  <c:v>27.283999999999981</c:v>
                </c:pt>
                <c:pt idx="41">
                  <c:v>27.855</c:v>
                </c:pt>
                <c:pt idx="42">
                  <c:v>28.428999999999977</c:v>
                </c:pt>
                <c:pt idx="43">
                  <c:v>29.081999999999987</c:v>
                </c:pt>
                <c:pt idx="44">
                  <c:v>29.934000000000001</c:v>
                </c:pt>
                <c:pt idx="45">
                  <c:v>30.68</c:v>
                </c:pt>
                <c:pt idx="46">
                  <c:v>31.561999999999987</c:v>
                </c:pt>
                <c:pt idx="47">
                  <c:v>32.483000000000004</c:v>
                </c:pt>
                <c:pt idx="48">
                  <c:v>33.878</c:v>
                </c:pt>
                <c:pt idx="49">
                  <c:v>35.001000000000005</c:v>
                </c:pt>
                <c:pt idx="50">
                  <c:v>37.038000000000011</c:v>
                </c:pt>
                <c:pt idx="51">
                  <c:v>38.823</c:v>
                </c:pt>
                <c:pt idx="52">
                  <c:v>41.504000000000005</c:v>
                </c:pt>
                <c:pt idx="53">
                  <c:v>45.296000000000035</c:v>
                </c:pt>
                <c:pt idx="54">
                  <c:v>49.033000000000001</c:v>
                </c:pt>
                <c:pt idx="55">
                  <c:v>54.651000000000003</c:v>
                </c:pt>
                <c:pt idx="56">
                  <c:v>56.872</c:v>
                </c:pt>
                <c:pt idx="57">
                  <c:v>59.625000000000028</c:v>
                </c:pt>
                <c:pt idx="58">
                  <c:v>61.282000000000011</c:v>
                </c:pt>
                <c:pt idx="59">
                  <c:v>63.055</c:v>
                </c:pt>
                <c:pt idx="60">
                  <c:v>64.796999999999997</c:v>
                </c:pt>
                <c:pt idx="61">
                  <c:v>66.444000000000059</c:v>
                </c:pt>
                <c:pt idx="62">
                  <c:v>62.519000000000005</c:v>
                </c:pt>
                <c:pt idx="63">
                  <c:v>60.007000000000005</c:v>
                </c:pt>
                <c:pt idx="64">
                  <c:v>57.67</c:v>
                </c:pt>
                <c:pt idx="65">
                  <c:v>55.864000000000004</c:v>
                </c:pt>
                <c:pt idx="66">
                  <c:v>49.156000000000006</c:v>
                </c:pt>
                <c:pt idx="67">
                  <c:v>43.053000000000004</c:v>
                </c:pt>
                <c:pt idx="68">
                  <c:v>37.098000000000013</c:v>
                </c:pt>
                <c:pt idx="69">
                  <c:v>32.790000000000013</c:v>
                </c:pt>
                <c:pt idx="70">
                  <c:v>30.373999999999999</c:v>
                </c:pt>
                <c:pt idx="71">
                  <c:v>29.321999999999999</c:v>
                </c:pt>
                <c:pt idx="72">
                  <c:v>28.335999999999999</c:v>
                </c:pt>
                <c:pt idx="73">
                  <c:v>27.553999999999988</c:v>
                </c:pt>
                <c:pt idx="74">
                  <c:v>26.838999999999999</c:v>
                </c:pt>
                <c:pt idx="75">
                  <c:v>26.254000000000001</c:v>
                </c:pt>
                <c:pt idx="76">
                  <c:v>25.599</c:v>
                </c:pt>
                <c:pt idx="77">
                  <c:v>25.881999999999987</c:v>
                </c:pt>
                <c:pt idx="78">
                  <c:v>25.452000000000002</c:v>
                </c:pt>
                <c:pt idx="79">
                  <c:v>25.094999999999999</c:v>
                </c:pt>
                <c:pt idx="80">
                  <c:v>24.658000000000001</c:v>
                </c:pt>
                <c:pt idx="81">
                  <c:v>24.39</c:v>
                </c:pt>
                <c:pt idx="82">
                  <c:v>23.632999999999999</c:v>
                </c:pt>
                <c:pt idx="83">
                  <c:v>23.081999999999987</c:v>
                </c:pt>
                <c:pt idx="84">
                  <c:v>22.51</c:v>
                </c:pt>
                <c:pt idx="85">
                  <c:v>22.047999999999988</c:v>
                </c:pt>
                <c:pt idx="86">
                  <c:v>21.71</c:v>
                </c:pt>
                <c:pt idx="87">
                  <c:v>21.43</c:v>
                </c:pt>
                <c:pt idx="88">
                  <c:v>21.084999999999987</c:v>
                </c:pt>
                <c:pt idx="89">
                  <c:v>20.75</c:v>
                </c:pt>
                <c:pt idx="90">
                  <c:v>20.46599999999998</c:v>
                </c:pt>
                <c:pt idx="91">
                  <c:v>20.207999999999988</c:v>
                </c:pt>
                <c:pt idx="92">
                  <c:v>19.971999999999987</c:v>
                </c:pt>
                <c:pt idx="93">
                  <c:v>19.684000000000001</c:v>
                </c:pt>
                <c:pt idx="94">
                  <c:v>19.459</c:v>
                </c:pt>
                <c:pt idx="95">
                  <c:v>19.184000000000001</c:v>
                </c:pt>
                <c:pt idx="96">
                  <c:v>19.03</c:v>
                </c:pt>
                <c:pt idx="97">
                  <c:v>18.82</c:v>
                </c:pt>
                <c:pt idx="98">
                  <c:v>18.649999999999999</c:v>
                </c:pt>
                <c:pt idx="99">
                  <c:v>18.454999999999988</c:v>
                </c:pt>
                <c:pt idx="100">
                  <c:v>18.306000000000001</c:v>
                </c:pt>
                <c:pt idx="101">
                  <c:v>18.209</c:v>
                </c:pt>
                <c:pt idx="102">
                  <c:v>18.038</c:v>
                </c:pt>
                <c:pt idx="103">
                  <c:v>17.978999999999989</c:v>
                </c:pt>
                <c:pt idx="104">
                  <c:v>17.693000000000001</c:v>
                </c:pt>
                <c:pt idx="105">
                  <c:v>17.526</c:v>
                </c:pt>
                <c:pt idx="106">
                  <c:v>17.398</c:v>
                </c:pt>
                <c:pt idx="107">
                  <c:v>17.100000000000001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FAA-498B-A4D1-0599143698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7973120"/>
        <c:axId val="47975040"/>
      </c:scatterChart>
      <c:valAx>
        <c:axId val="47973120"/>
        <c:scaling>
          <c:orientation val="minMax"/>
          <c:max val="1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800"/>
                </a:pPr>
                <a:r>
                  <a:rPr lang="ru-RU" sz="800"/>
                  <a:t>Относительное давление, </a:t>
                </a:r>
                <a:r>
                  <a:rPr lang="en-US" sz="800"/>
                  <a:t>P</a:t>
                </a:r>
                <a:r>
                  <a:rPr lang="en-US" sz="800" baseline="-25000"/>
                  <a:t>s</a:t>
                </a:r>
                <a:r>
                  <a:rPr lang="en-US" sz="800"/>
                  <a:t>/P</a:t>
                </a:r>
                <a:r>
                  <a:rPr lang="en-US" sz="800" baseline="-25000"/>
                  <a:t>o</a:t>
                </a:r>
                <a:endParaRPr lang="ru-RU" sz="800"/>
              </a:p>
            </c:rich>
          </c:tx>
          <c:layout>
            <c:manualLayout>
              <c:xMode val="edge"/>
              <c:yMode val="edge"/>
              <c:x val="0.21814004641710316"/>
              <c:y val="0.82823722824142754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47975040"/>
        <c:crosses val="autoZero"/>
        <c:crossBetween val="midCat"/>
      </c:valAx>
      <c:valAx>
        <c:axId val="4797504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8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800" dirty="0"/>
                  <a:t>V</a:t>
                </a:r>
                <a:r>
                  <a:rPr lang="ru-RU" sz="800" baseline="-25000" dirty="0" err="1"/>
                  <a:t>адс</a:t>
                </a:r>
                <a:r>
                  <a:rPr lang="ru-RU" sz="800" dirty="0"/>
                  <a:t>, см</a:t>
                </a:r>
                <a:r>
                  <a:rPr lang="ru-RU" sz="800" baseline="30000" dirty="0"/>
                  <a:t>3</a:t>
                </a:r>
                <a:r>
                  <a:rPr lang="ru-RU" sz="800" dirty="0"/>
                  <a:t>/г</a:t>
                </a:r>
              </a:p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8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 sz="800" dirty="0"/>
              </a:p>
            </c:rich>
          </c:tx>
          <c:layout>
            <c:manualLayout>
              <c:xMode val="edge"/>
              <c:yMode val="edge"/>
              <c:x val="4.8940572600401536E-2"/>
              <c:y val="0.2358245378276734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47973120"/>
        <c:crosses val="autoZero"/>
        <c:crossBetween val="midCat"/>
        <c:majorUnit val="20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800"/>
            </a:pPr>
            <a:r>
              <a:rPr lang="ru-RU" sz="800" dirty="0"/>
              <a:t>Изотерма адсорбции-десорбции </a:t>
            </a:r>
            <a:endParaRPr lang="ru-RU" sz="800" dirty="0" smtClean="0"/>
          </a:p>
          <a:p>
            <a:pPr>
              <a:defRPr sz="800"/>
            </a:pPr>
            <a:r>
              <a:rPr lang="ru-RU" sz="800" dirty="0" smtClean="0"/>
              <a:t>(</a:t>
            </a:r>
            <a:r>
              <a:rPr lang="en-US" sz="800" dirty="0"/>
              <a:t>T</a:t>
            </a:r>
            <a:r>
              <a:rPr lang="ru-RU" sz="800" dirty="0"/>
              <a:t>=410°</a:t>
            </a:r>
            <a:r>
              <a:rPr lang="en-US" sz="800" dirty="0"/>
              <a:t>C</a:t>
            </a:r>
            <a:r>
              <a:rPr lang="ru-RU" sz="800" dirty="0"/>
              <a:t>, </a:t>
            </a:r>
            <a:r>
              <a:rPr lang="ru-RU" sz="800" dirty="0" err="1"/>
              <a:t>ν=0,05 </a:t>
            </a:r>
            <a:r>
              <a:rPr lang="ru-RU" sz="800" dirty="0"/>
              <a:t>мл/мин) </a:t>
            </a:r>
          </a:p>
        </c:rich>
      </c:tx>
      <c:layout>
        <c:manualLayout>
          <c:xMode val="edge"/>
          <c:yMode val="edge"/>
          <c:x val="0.18792078447749921"/>
          <c:y val="3.633074364741217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9814784448452805"/>
          <c:y val="0.30360281331753092"/>
          <c:w val="0.67712941891670297"/>
          <c:h val="0.2894716786273101"/>
        </c:manualLayout>
      </c:layout>
      <c:scatterChart>
        <c:scatterStyle val="lineMarker"/>
        <c:varyColors val="0"/>
        <c:ser>
          <c:idx val="0"/>
          <c:order val="0"/>
          <c:spPr>
            <a:ln w="3175"/>
          </c:spPr>
          <c:marker>
            <c:symbol val="none"/>
          </c:marker>
          <c:xVal>
            <c:numRef>
              <c:f>'Опыт 112'!$A$2:$A$107</c:f>
              <c:numCache>
                <c:formatCode>\О\с\н\о\в\н\о\й</c:formatCode>
                <c:ptCount val="106"/>
                <c:pt idx="0">
                  <c:v>0</c:v>
                </c:pt>
                <c:pt idx="1">
                  <c:v>3.0000000000000024E-4</c:v>
                </c:pt>
                <c:pt idx="2">
                  <c:v>9.5000000000000067E-3</c:v>
                </c:pt>
                <c:pt idx="3">
                  <c:v>2.4600000000000011E-2</c:v>
                </c:pt>
                <c:pt idx="4">
                  <c:v>3.0700000000000002E-2</c:v>
                </c:pt>
                <c:pt idx="5">
                  <c:v>3.7600000000000029E-2</c:v>
                </c:pt>
                <c:pt idx="6">
                  <c:v>4.6300000000000001E-2</c:v>
                </c:pt>
                <c:pt idx="7">
                  <c:v>5.4400000000000039E-2</c:v>
                </c:pt>
                <c:pt idx="8">
                  <c:v>5.930000000000004E-2</c:v>
                </c:pt>
                <c:pt idx="9">
                  <c:v>6.5100000000000019E-2</c:v>
                </c:pt>
                <c:pt idx="10">
                  <c:v>7.0499999999999993E-2</c:v>
                </c:pt>
                <c:pt idx="11">
                  <c:v>8.0000000000000043E-2</c:v>
                </c:pt>
                <c:pt idx="12">
                  <c:v>0.10009999999999998</c:v>
                </c:pt>
                <c:pt idx="13">
                  <c:v>0.11990000000000002</c:v>
                </c:pt>
                <c:pt idx="14">
                  <c:v>0.13650000000000001</c:v>
                </c:pt>
                <c:pt idx="15">
                  <c:v>0.16</c:v>
                </c:pt>
                <c:pt idx="16">
                  <c:v>0.18010000000000001</c:v>
                </c:pt>
                <c:pt idx="17">
                  <c:v>0.19989999999999999</c:v>
                </c:pt>
                <c:pt idx="18">
                  <c:v>0.23990000000000011</c:v>
                </c:pt>
                <c:pt idx="19">
                  <c:v>0.28010000000000002</c:v>
                </c:pt>
                <c:pt idx="20">
                  <c:v>0.32000000000000023</c:v>
                </c:pt>
                <c:pt idx="21">
                  <c:v>0.35990000000000022</c:v>
                </c:pt>
                <c:pt idx="22">
                  <c:v>0.4</c:v>
                </c:pt>
                <c:pt idx="23">
                  <c:v>0.44019999999999998</c:v>
                </c:pt>
                <c:pt idx="24">
                  <c:v>0.47980000000000023</c:v>
                </c:pt>
                <c:pt idx="25">
                  <c:v>0.51959999999999951</c:v>
                </c:pt>
                <c:pt idx="26">
                  <c:v>0.5595</c:v>
                </c:pt>
                <c:pt idx="27">
                  <c:v>0.59970000000000001</c:v>
                </c:pt>
                <c:pt idx="28">
                  <c:v>0.63940000000000041</c:v>
                </c:pt>
                <c:pt idx="29">
                  <c:v>0.65950000000000042</c:v>
                </c:pt>
                <c:pt idx="30">
                  <c:v>0.67970000000000075</c:v>
                </c:pt>
                <c:pt idx="31">
                  <c:v>0.69970000000000043</c:v>
                </c:pt>
                <c:pt idx="32">
                  <c:v>0.71960000000000046</c:v>
                </c:pt>
                <c:pt idx="33">
                  <c:v>0.73950000000000005</c:v>
                </c:pt>
                <c:pt idx="34">
                  <c:v>0.75949999999999995</c:v>
                </c:pt>
                <c:pt idx="35">
                  <c:v>0.77950000000000041</c:v>
                </c:pt>
                <c:pt idx="36">
                  <c:v>0.79920000000000002</c:v>
                </c:pt>
                <c:pt idx="37">
                  <c:v>0.80959999999999999</c:v>
                </c:pt>
                <c:pt idx="38">
                  <c:v>0.81710000000000005</c:v>
                </c:pt>
                <c:pt idx="39">
                  <c:v>0.82509999999999994</c:v>
                </c:pt>
                <c:pt idx="40">
                  <c:v>0.83900000000000041</c:v>
                </c:pt>
                <c:pt idx="41">
                  <c:v>0.84650000000000003</c:v>
                </c:pt>
                <c:pt idx="42">
                  <c:v>0.86010000000000042</c:v>
                </c:pt>
                <c:pt idx="43">
                  <c:v>0.86930000000000041</c:v>
                </c:pt>
                <c:pt idx="44">
                  <c:v>0.8797000000000007</c:v>
                </c:pt>
                <c:pt idx="45">
                  <c:v>0.88919999999999999</c:v>
                </c:pt>
                <c:pt idx="46">
                  <c:v>0.89990000000000003</c:v>
                </c:pt>
                <c:pt idx="47">
                  <c:v>0.90859999999999996</c:v>
                </c:pt>
                <c:pt idx="48">
                  <c:v>0.9194</c:v>
                </c:pt>
                <c:pt idx="49">
                  <c:v>0.92889999999999995</c:v>
                </c:pt>
                <c:pt idx="50">
                  <c:v>0.93980000000000041</c:v>
                </c:pt>
                <c:pt idx="51">
                  <c:v>0.94830000000000003</c:v>
                </c:pt>
                <c:pt idx="52">
                  <c:v>0.95840000000000003</c:v>
                </c:pt>
                <c:pt idx="53">
                  <c:v>0.96770000000000045</c:v>
                </c:pt>
                <c:pt idx="54">
                  <c:v>0.97330000000000005</c:v>
                </c:pt>
                <c:pt idx="55">
                  <c:v>0.97960000000000058</c:v>
                </c:pt>
                <c:pt idx="56">
                  <c:v>0.98170000000000002</c:v>
                </c:pt>
                <c:pt idx="57">
                  <c:v>0.98439999999999961</c:v>
                </c:pt>
                <c:pt idx="58">
                  <c:v>0.98629999999999951</c:v>
                </c:pt>
                <c:pt idx="59">
                  <c:v>0.98809999999999998</c:v>
                </c:pt>
                <c:pt idx="60">
                  <c:v>0.97850000000000004</c:v>
                </c:pt>
                <c:pt idx="61">
                  <c:v>0.97200000000000042</c:v>
                </c:pt>
                <c:pt idx="62">
                  <c:v>0.96519999999999995</c:v>
                </c:pt>
                <c:pt idx="63">
                  <c:v>0.95920000000000005</c:v>
                </c:pt>
                <c:pt idx="64">
                  <c:v>0.94460000000000044</c:v>
                </c:pt>
                <c:pt idx="65">
                  <c:v>0.94030000000000002</c:v>
                </c:pt>
                <c:pt idx="66">
                  <c:v>0.92620000000000002</c:v>
                </c:pt>
                <c:pt idx="67">
                  <c:v>0.90649999999999997</c:v>
                </c:pt>
                <c:pt idx="68">
                  <c:v>0.88519999999999999</c:v>
                </c:pt>
                <c:pt idx="69">
                  <c:v>0.86980000000000046</c:v>
                </c:pt>
                <c:pt idx="70">
                  <c:v>0.86060000000000059</c:v>
                </c:pt>
                <c:pt idx="71">
                  <c:v>0.85110000000000041</c:v>
                </c:pt>
                <c:pt idx="72">
                  <c:v>0.8411000000000004</c:v>
                </c:pt>
                <c:pt idx="73">
                  <c:v>0.83030000000000004</c:v>
                </c:pt>
                <c:pt idx="74">
                  <c:v>0.8200000000000004</c:v>
                </c:pt>
                <c:pt idx="75">
                  <c:v>0.80880000000000041</c:v>
                </c:pt>
                <c:pt idx="76">
                  <c:v>0.79959999999999998</c:v>
                </c:pt>
                <c:pt idx="77">
                  <c:v>0.79010000000000002</c:v>
                </c:pt>
                <c:pt idx="78">
                  <c:v>0.77960000000000074</c:v>
                </c:pt>
                <c:pt idx="79">
                  <c:v>0.76940000000000042</c:v>
                </c:pt>
                <c:pt idx="80">
                  <c:v>0.76120000000000043</c:v>
                </c:pt>
                <c:pt idx="81">
                  <c:v>0.74739999999999995</c:v>
                </c:pt>
                <c:pt idx="82">
                  <c:v>0.73229999999999995</c:v>
                </c:pt>
                <c:pt idx="83">
                  <c:v>0.72330000000000005</c:v>
                </c:pt>
                <c:pt idx="84">
                  <c:v>0.71160000000000045</c:v>
                </c:pt>
                <c:pt idx="85">
                  <c:v>0.69980000000000042</c:v>
                </c:pt>
                <c:pt idx="86">
                  <c:v>0.68920000000000003</c:v>
                </c:pt>
                <c:pt idx="87">
                  <c:v>0.68089999999999995</c:v>
                </c:pt>
                <c:pt idx="88">
                  <c:v>0.66750000000000043</c:v>
                </c:pt>
                <c:pt idx="89">
                  <c:v>0.65500000000000058</c:v>
                </c:pt>
                <c:pt idx="90">
                  <c:v>0.64230000000000043</c:v>
                </c:pt>
                <c:pt idx="91">
                  <c:v>0.63080000000000058</c:v>
                </c:pt>
                <c:pt idx="92">
                  <c:v>0.62360000000000071</c:v>
                </c:pt>
                <c:pt idx="93">
                  <c:v>0.61350000000000005</c:v>
                </c:pt>
                <c:pt idx="94">
                  <c:v>0.60110000000000041</c:v>
                </c:pt>
                <c:pt idx="95">
                  <c:v>0.58699999999999997</c:v>
                </c:pt>
                <c:pt idx="96">
                  <c:v>0.55759999999999998</c:v>
                </c:pt>
                <c:pt idx="97">
                  <c:v>0.54859999999999998</c:v>
                </c:pt>
                <c:pt idx="98">
                  <c:v>0.54200000000000004</c:v>
                </c:pt>
                <c:pt idx="99">
                  <c:v>0.53069999999999995</c:v>
                </c:pt>
                <c:pt idx="100">
                  <c:v>0.51859999999999951</c:v>
                </c:pt>
                <c:pt idx="101">
                  <c:v>0.50790000000000002</c:v>
                </c:pt>
                <c:pt idx="102">
                  <c:v>0.49680000000000035</c:v>
                </c:pt>
                <c:pt idx="103">
                  <c:v>0.4881000000000002</c:v>
                </c:pt>
                <c:pt idx="104">
                  <c:v>0.47960000000000008</c:v>
                </c:pt>
                <c:pt idx="105">
                  <c:v>0.43800000000000022</c:v>
                </c:pt>
              </c:numCache>
            </c:numRef>
          </c:xVal>
          <c:yVal>
            <c:numRef>
              <c:f>'Опыт 112'!$B$2:$B$107</c:f>
              <c:numCache>
                <c:formatCode>\О\с\н\о\в\н\о\й</c:formatCode>
                <c:ptCount val="106"/>
                <c:pt idx="0">
                  <c:v>0</c:v>
                </c:pt>
                <c:pt idx="1">
                  <c:v>6.4989999999999997</c:v>
                </c:pt>
                <c:pt idx="2">
                  <c:v>7.8369999999999997</c:v>
                </c:pt>
                <c:pt idx="3">
                  <c:v>8.3050000000000068</c:v>
                </c:pt>
                <c:pt idx="4">
                  <c:v>8.4440000000000008</c:v>
                </c:pt>
                <c:pt idx="5">
                  <c:v>8.57</c:v>
                </c:pt>
                <c:pt idx="6">
                  <c:v>8.6989999999999998</c:v>
                </c:pt>
                <c:pt idx="7">
                  <c:v>8.8010000000000002</c:v>
                </c:pt>
                <c:pt idx="8">
                  <c:v>8.8630000000000067</c:v>
                </c:pt>
                <c:pt idx="9">
                  <c:v>8.9190000000000005</c:v>
                </c:pt>
                <c:pt idx="10">
                  <c:v>8.9720000000000066</c:v>
                </c:pt>
                <c:pt idx="11">
                  <c:v>9.0300000000000011</c:v>
                </c:pt>
                <c:pt idx="12">
                  <c:v>9.1210000000000004</c:v>
                </c:pt>
                <c:pt idx="13">
                  <c:v>9.1960000000000015</c:v>
                </c:pt>
                <c:pt idx="14">
                  <c:v>9.2449999999999992</c:v>
                </c:pt>
                <c:pt idx="15">
                  <c:v>9.2970000000000006</c:v>
                </c:pt>
                <c:pt idx="16">
                  <c:v>9.3360000000000003</c:v>
                </c:pt>
                <c:pt idx="17">
                  <c:v>9.39</c:v>
                </c:pt>
                <c:pt idx="18">
                  <c:v>9.4850000000000048</c:v>
                </c:pt>
                <c:pt idx="19">
                  <c:v>9.6189999999999998</c:v>
                </c:pt>
                <c:pt idx="20">
                  <c:v>9.8070000000000004</c:v>
                </c:pt>
                <c:pt idx="21">
                  <c:v>10.072000000000006</c:v>
                </c:pt>
                <c:pt idx="22">
                  <c:v>10.361000000000002</c:v>
                </c:pt>
                <c:pt idx="23">
                  <c:v>10.721</c:v>
                </c:pt>
                <c:pt idx="24">
                  <c:v>11.133000000000001</c:v>
                </c:pt>
                <c:pt idx="25">
                  <c:v>11.651</c:v>
                </c:pt>
                <c:pt idx="26">
                  <c:v>12.212</c:v>
                </c:pt>
                <c:pt idx="27">
                  <c:v>12.88</c:v>
                </c:pt>
                <c:pt idx="28">
                  <c:v>13.623000000000001</c:v>
                </c:pt>
                <c:pt idx="29">
                  <c:v>14.06</c:v>
                </c:pt>
                <c:pt idx="30">
                  <c:v>14.511000000000001</c:v>
                </c:pt>
                <c:pt idx="31">
                  <c:v>14.993</c:v>
                </c:pt>
                <c:pt idx="32">
                  <c:v>15.491</c:v>
                </c:pt>
                <c:pt idx="33">
                  <c:v>16.05</c:v>
                </c:pt>
                <c:pt idx="34">
                  <c:v>16.638000000000005</c:v>
                </c:pt>
                <c:pt idx="35">
                  <c:v>17.306999999999999</c:v>
                </c:pt>
                <c:pt idx="36">
                  <c:v>18.052</c:v>
                </c:pt>
                <c:pt idx="37">
                  <c:v>18.401999999999987</c:v>
                </c:pt>
                <c:pt idx="38">
                  <c:v>18.707000000000001</c:v>
                </c:pt>
                <c:pt idx="39">
                  <c:v>19.024000000000001</c:v>
                </c:pt>
                <c:pt idx="40">
                  <c:v>19.713999999999999</c:v>
                </c:pt>
                <c:pt idx="41">
                  <c:v>20.099</c:v>
                </c:pt>
                <c:pt idx="42">
                  <c:v>20.800999999999988</c:v>
                </c:pt>
                <c:pt idx="43">
                  <c:v>21.417999999999999</c:v>
                </c:pt>
                <c:pt idx="44">
                  <c:v>22.097999999999999</c:v>
                </c:pt>
                <c:pt idx="45">
                  <c:v>22.754999999999999</c:v>
                </c:pt>
                <c:pt idx="46">
                  <c:v>23.687000000000001</c:v>
                </c:pt>
                <c:pt idx="47">
                  <c:v>24.764999999999986</c:v>
                </c:pt>
                <c:pt idx="48">
                  <c:v>25.978999999999989</c:v>
                </c:pt>
                <c:pt idx="49">
                  <c:v>27.527000000000001</c:v>
                </c:pt>
                <c:pt idx="50">
                  <c:v>29.663</c:v>
                </c:pt>
                <c:pt idx="51">
                  <c:v>31.934999999999999</c:v>
                </c:pt>
                <c:pt idx="52">
                  <c:v>34.744</c:v>
                </c:pt>
                <c:pt idx="53">
                  <c:v>38.344999999999999</c:v>
                </c:pt>
                <c:pt idx="54">
                  <c:v>40.844000000000001</c:v>
                </c:pt>
                <c:pt idx="55">
                  <c:v>43.256</c:v>
                </c:pt>
                <c:pt idx="56">
                  <c:v>44.671000000000006</c:v>
                </c:pt>
                <c:pt idx="57">
                  <c:v>45.757000000000005</c:v>
                </c:pt>
                <c:pt idx="58">
                  <c:v>47.181000000000004</c:v>
                </c:pt>
                <c:pt idx="59">
                  <c:v>48.426000000000002</c:v>
                </c:pt>
                <c:pt idx="60">
                  <c:v>46.068000000000012</c:v>
                </c:pt>
                <c:pt idx="61">
                  <c:v>44.444000000000003</c:v>
                </c:pt>
                <c:pt idx="62">
                  <c:v>42.738000000000028</c:v>
                </c:pt>
                <c:pt idx="63">
                  <c:v>42.529000000000003</c:v>
                </c:pt>
                <c:pt idx="64">
                  <c:v>38.761000000000003</c:v>
                </c:pt>
                <c:pt idx="65">
                  <c:v>37.154000000000003</c:v>
                </c:pt>
                <c:pt idx="66">
                  <c:v>32.79800000000003</c:v>
                </c:pt>
                <c:pt idx="67">
                  <c:v>28.021000000000001</c:v>
                </c:pt>
                <c:pt idx="68">
                  <c:v>24.556999999999999</c:v>
                </c:pt>
                <c:pt idx="69">
                  <c:v>22.748999999999981</c:v>
                </c:pt>
                <c:pt idx="70">
                  <c:v>21.904999999999987</c:v>
                </c:pt>
                <c:pt idx="71">
                  <c:v>21.074000000000005</c:v>
                </c:pt>
                <c:pt idx="72">
                  <c:v>20.234000000000005</c:v>
                </c:pt>
                <c:pt idx="73">
                  <c:v>19.369</c:v>
                </c:pt>
                <c:pt idx="74">
                  <c:v>18.79</c:v>
                </c:pt>
                <c:pt idx="75">
                  <c:v>18.323</c:v>
                </c:pt>
                <c:pt idx="76">
                  <c:v>17.850999999999999</c:v>
                </c:pt>
                <c:pt idx="77">
                  <c:v>17.44299999999998</c:v>
                </c:pt>
                <c:pt idx="78">
                  <c:v>17.071999999999999</c:v>
                </c:pt>
                <c:pt idx="79">
                  <c:v>16.687000000000001</c:v>
                </c:pt>
                <c:pt idx="80">
                  <c:v>16.361000000000001</c:v>
                </c:pt>
                <c:pt idx="81">
                  <c:v>15.944000000000001</c:v>
                </c:pt>
                <c:pt idx="82">
                  <c:v>15.513</c:v>
                </c:pt>
                <c:pt idx="83">
                  <c:v>15.228</c:v>
                </c:pt>
                <c:pt idx="84">
                  <c:v>15.011000000000001</c:v>
                </c:pt>
                <c:pt idx="85">
                  <c:v>14.841000000000001</c:v>
                </c:pt>
                <c:pt idx="86">
                  <c:v>14.579000000000002</c:v>
                </c:pt>
                <c:pt idx="87">
                  <c:v>14.406000000000002</c:v>
                </c:pt>
                <c:pt idx="88">
                  <c:v>13.968</c:v>
                </c:pt>
                <c:pt idx="89">
                  <c:v>13.671000000000001</c:v>
                </c:pt>
                <c:pt idx="90">
                  <c:v>13.448</c:v>
                </c:pt>
                <c:pt idx="91">
                  <c:v>13.312000000000006</c:v>
                </c:pt>
                <c:pt idx="92">
                  <c:v>13.193</c:v>
                </c:pt>
                <c:pt idx="93">
                  <c:v>12.997</c:v>
                </c:pt>
                <c:pt idx="94">
                  <c:v>12.756</c:v>
                </c:pt>
                <c:pt idx="95">
                  <c:v>12.53</c:v>
                </c:pt>
                <c:pt idx="96">
                  <c:v>12.249000000000001</c:v>
                </c:pt>
                <c:pt idx="97">
                  <c:v>12.17</c:v>
                </c:pt>
                <c:pt idx="98">
                  <c:v>12.038</c:v>
                </c:pt>
                <c:pt idx="99">
                  <c:v>11.879000000000007</c:v>
                </c:pt>
                <c:pt idx="100">
                  <c:v>11.759</c:v>
                </c:pt>
                <c:pt idx="101">
                  <c:v>11.721</c:v>
                </c:pt>
                <c:pt idx="102">
                  <c:v>11.573</c:v>
                </c:pt>
                <c:pt idx="103">
                  <c:v>11.449</c:v>
                </c:pt>
                <c:pt idx="104">
                  <c:v>11.341000000000001</c:v>
                </c:pt>
                <c:pt idx="105">
                  <c:v>11.084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623-48BA-B740-4BD9439570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003712"/>
        <c:axId val="48026368"/>
      </c:scatterChart>
      <c:valAx>
        <c:axId val="48003712"/>
        <c:scaling>
          <c:orientation val="minMax"/>
          <c:max val="1"/>
        </c:scaling>
        <c:delete val="0"/>
        <c:axPos val="b"/>
        <c:title>
          <c:tx>
            <c:rich>
              <a:bodyPr/>
              <a:lstStyle/>
              <a:p>
                <a:pPr>
                  <a:defRPr sz="800"/>
                </a:pPr>
                <a:r>
                  <a:rPr lang="ru-RU" sz="800"/>
                  <a:t>Относительное давление, </a:t>
                </a:r>
                <a:r>
                  <a:rPr lang="en-US" sz="800"/>
                  <a:t>P</a:t>
                </a:r>
                <a:r>
                  <a:rPr lang="en-US" sz="800" baseline="-25000"/>
                  <a:t>s</a:t>
                </a:r>
                <a:r>
                  <a:rPr lang="en-US" sz="800"/>
                  <a:t>/P</a:t>
                </a:r>
                <a:r>
                  <a:rPr lang="en-US" sz="800" baseline="-25000"/>
                  <a:t>o</a:t>
                </a:r>
                <a:endParaRPr lang="ru-RU" sz="800"/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48026368"/>
        <c:crosses val="autoZero"/>
        <c:crossBetween val="midCat"/>
      </c:valAx>
      <c:valAx>
        <c:axId val="4802636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800"/>
                </a:pPr>
                <a:r>
                  <a:rPr lang="en-US" sz="800"/>
                  <a:t>V</a:t>
                </a:r>
                <a:r>
                  <a:rPr lang="ru-RU" sz="800" baseline="-25000"/>
                  <a:t>адс</a:t>
                </a:r>
                <a:r>
                  <a:rPr lang="ru-RU" sz="800"/>
                  <a:t>, см</a:t>
                </a:r>
                <a:r>
                  <a:rPr lang="ru-RU" sz="800" baseline="30000"/>
                  <a:t>3</a:t>
                </a:r>
                <a:r>
                  <a:rPr lang="ru-RU" sz="800"/>
                  <a:t>/г</a:t>
                </a:r>
              </a:p>
            </c:rich>
          </c:tx>
          <c:layout>
            <c:manualLayout>
              <c:xMode val="edge"/>
              <c:yMode val="edge"/>
              <c:x val="1.5686329404518608E-2"/>
              <c:y val="0.2429332661422026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4800371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800"/>
            </a:pPr>
            <a:r>
              <a:rPr lang="ru-RU" sz="800" dirty="0"/>
              <a:t>Изотерма адсорбции-десорбции (</a:t>
            </a:r>
            <a:r>
              <a:rPr lang="en-US" sz="800" dirty="0"/>
              <a:t>T</a:t>
            </a:r>
            <a:r>
              <a:rPr lang="ru-RU" sz="800" dirty="0"/>
              <a:t>=450°</a:t>
            </a:r>
            <a:r>
              <a:rPr lang="en-US" sz="800" dirty="0"/>
              <a:t>C</a:t>
            </a:r>
            <a:r>
              <a:rPr lang="ru-RU" sz="800" dirty="0"/>
              <a:t>, </a:t>
            </a:r>
            <a:r>
              <a:rPr lang="ru-RU" sz="800" dirty="0" err="1"/>
              <a:t>ν=0,05 </a:t>
            </a:r>
            <a:r>
              <a:rPr lang="ru-RU" sz="800" dirty="0"/>
              <a:t>мл/мин) </a:t>
            </a:r>
            <a:r>
              <a:rPr lang="ru-RU" sz="800" dirty="0" smtClean="0"/>
              <a:t> </a:t>
            </a:r>
            <a:endParaRPr lang="ru-RU" sz="800" dirty="0"/>
          </a:p>
        </c:rich>
      </c:tx>
      <c:layout>
        <c:manualLayout>
          <c:xMode val="edge"/>
          <c:yMode val="edge"/>
          <c:x val="0.17845169449421144"/>
          <c:y val="1.58666033579973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8590698968912575"/>
          <c:y val="0.28110025476637079"/>
          <c:w val="0.68570195792978861"/>
          <c:h val="0.37708222514628115"/>
        </c:manualLayout>
      </c:layout>
      <c:scatterChart>
        <c:scatterStyle val="lineMarker"/>
        <c:varyColors val="0"/>
        <c:ser>
          <c:idx val="0"/>
          <c:order val="0"/>
          <c:spPr>
            <a:ln w="3175"/>
          </c:spPr>
          <c:marker>
            <c:symbol val="none"/>
          </c:marker>
          <c:xVal>
            <c:numRef>
              <c:f>'Опыт 114'!$A$2:$A$105</c:f>
              <c:numCache>
                <c:formatCode>\О\с\н\о\в\н\о\й</c:formatCode>
                <c:ptCount val="104"/>
                <c:pt idx="0">
                  <c:v>0</c:v>
                </c:pt>
                <c:pt idx="1">
                  <c:v>0</c:v>
                </c:pt>
                <c:pt idx="2">
                  <c:v>6.1000000000000004E-3</c:v>
                </c:pt>
                <c:pt idx="3">
                  <c:v>1.6400000000000001E-2</c:v>
                </c:pt>
                <c:pt idx="4">
                  <c:v>2.9600000000000001E-2</c:v>
                </c:pt>
                <c:pt idx="5">
                  <c:v>3.570000000000001E-2</c:v>
                </c:pt>
                <c:pt idx="6">
                  <c:v>4.2700000000000037E-2</c:v>
                </c:pt>
                <c:pt idx="7">
                  <c:v>5.11E-2</c:v>
                </c:pt>
                <c:pt idx="8">
                  <c:v>5.6099999999999997E-2</c:v>
                </c:pt>
                <c:pt idx="9">
                  <c:v>6.1600000000000002E-2</c:v>
                </c:pt>
                <c:pt idx="10">
                  <c:v>6.9900000000000004E-2</c:v>
                </c:pt>
                <c:pt idx="11">
                  <c:v>7.9900000000000054E-2</c:v>
                </c:pt>
                <c:pt idx="12">
                  <c:v>0.1</c:v>
                </c:pt>
                <c:pt idx="13">
                  <c:v>0.11990000000000002</c:v>
                </c:pt>
                <c:pt idx="14">
                  <c:v>0.13589999999999999</c:v>
                </c:pt>
                <c:pt idx="15">
                  <c:v>0.16</c:v>
                </c:pt>
                <c:pt idx="16">
                  <c:v>0.1760000000000001</c:v>
                </c:pt>
                <c:pt idx="17">
                  <c:v>0.19289999999999999</c:v>
                </c:pt>
                <c:pt idx="18">
                  <c:v>0.2400000000000001</c:v>
                </c:pt>
                <c:pt idx="19">
                  <c:v>0.28000000000000008</c:v>
                </c:pt>
                <c:pt idx="20">
                  <c:v>0.31990000000000035</c:v>
                </c:pt>
                <c:pt idx="21">
                  <c:v>0.35990000000000022</c:v>
                </c:pt>
                <c:pt idx="22">
                  <c:v>0.39990000000000037</c:v>
                </c:pt>
                <c:pt idx="23">
                  <c:v>0.44</c:v>
                </c:pt>
                <c:pt idx="24">
                  <c:v>0.48010000000000008</c:v>
                </c:pt>
                <c:pt idx="25">
                  <c:v>0.51980000000000004</c:v>
                </c:pt>
                <c:pt idx="26">
                  <c:v>0.55980000000000041</c:v>
                </c:pt>
                <c:pt idx="27">
                  <c:v>0.59960000000000002</c:v>
                </c:pt>
                <c:pt idx="28">
                  <c:v>0.63959999999999995</c:v>
                </c:pt>
                <c:pt idx="29">
                  <c:v>0.65960000000000074</c:v>
                </c:pt>
                <c:pt idx="30">
                  <c:v>0.67980000000000074</c:v>
                </c:pt>
                <c:pt idx="31">
                  <c:v>0.69960000000000044</c:v>
                </c:pt>
                <c:pt idx="32">
                  <c:v>0.71960000000000046</c:v>
                </c:pt>
                <c:pt idx="33">
                  <c:v>0.73980000000000046</c:v>
                </c:pt>
                <c:pt idx="34">
                  <c:v>0.75960000000000072</c:v>
                </c:pt>
                <c:pt idx="35">
                  <c:v>0.77970000000000073</c:v>
                </c:pt>
                <c:pt idx="36">
                  <c:v>0.7994</c:v>
                </c:pt>
                <c:pt idx="37">
                  <c:v>0.81</c:v>
                </c:pt>
                <c:pt idx="38">
                  <c:v>0.81940000000000002</c:v>
                </c:pt>
                <c:pt idx="39">
                  <c:v>0.82980000000000043</c:v>
                </c:pt>
                <c:pt idx="40">
                  <c:v>0.83940000000000003</c:v>
                </c:pt>
                <c:pt idx="41">
                  <c:v>0.84960000000000047</c:v>
                </c:pt>
                <c:pt idx="42">
                  <c:v>0.85950000000000004</c:v>
                </c:pt>
                <c:pt idx="43">
                  <c:v>0.87010000000000043</c:v>
                </c:pt>
                <c:pt idx="44">
                  <c:v>0.87910000000000044</c:v>
                </c:pt>
                <c:pt idx="45">
                  <c:v>0.88970000000000005</c:v>
                </c:pt>
                <c:pt idx="46">
                  <c:v>0.89910000000000001</c:v>
                </c:pt>
                <c:pt idx="47">
                  <c:v>0.91</c:v>
                </c:pt>
                <c:pt idx="48">
                  <c:v>0.91870000000000041</c:v>
                </c:pt>
                <c:pt idx="49">
                  <c:v>0.9294</c:v>
                </c:pt>
                <c:pt idx="50">
                  <c:v>0.9385</c:v>
                </c:pt>
                <c:pt idx="51">
                  <c:v>0.94980000000000042</c:v>
                </c:pt>
                <c:pt idx="52">
                  <c:v>0.95730000000000004</c:v>
                </c:pt>
                <c:pt idx="53">
                  <c:v>0.96790000000000043</c:v>
                </c:pt>
                <c:pt idx="54">
                  <c:v>0.97390000000000043</c:v>
                </c:pt>
                <c:pt idx="55">
                  <c:v>0.97890000000000044</c:v>
                </c:pt>
                <c:pt idx="56">
                  <c:v>0.98209999999999997</c:v>
                </c:pt>
                <c:pt idx="57">
                  <c:v>0.9839</c:v>
                </c:pt>
                <c:pt idx="58">
                  <c:v>0.98660000000000003</c:v>
                </c:pt>
                <c:pt idx="59">
                  <c:v>0.98809999999999998</c:v>
                </c:pt>
                <c:pt idx="60">
                  <c:v>0.97890000000000044</c:v>
                </c:pt>
                <c:pt idx="61">
                  <c:v>0.97190000000000043</c:v>
                </c:pt>
                <c:pt idx="62">
                  <c:v>0.96380000000000043</c:v>
                </c:pt>
                <c:pt idx="63">
                  <c:v>0.95880000000000043</c:v>
                </c:pt>
                <c:pt idx="64">
                  <c:v>0.94770000000000043</c:v>
                </c:pt>
                <c:pt idx="65">
                  <c:v>0.9369000000000004</c:v>
                </c:pt>
                <c:pt idx="66">
                  <c:v>0.92190000000000005</c:v>
                </c:pt>
                <c:pt idx="67">
                  <c:v>0.90169999999999995</c:v>
                </c:pt>
                <c:pt idx="68">
                  <c:v>0.88019999999999998</c:v>
                </c:pt>
                <c:pt idx="69">
                  <c:v>0.86920000000000042</c:v>
                </c:pt>
                <c:pt idx="70">
                  <c:v>0.86020000000000041</c:v>
                </c:pt>
                <c:pt idx="71">
                  <c:v>0.84980000000000044</c:v>
                </c:pt>
                <c:pt idx="72">
                  <c:v>0.8401000000000004</c:v>
                </c:pt>
                <c:pt idx="73">
                  <c:v>0.83050000000000002</c:v>
                </c:pt>
                <c:pt idx="74">
                  <c:v>0.81930000000000003</c:v>
                </c:pt>
                <c:pt idx="75">
                  <c:v>0.80980000000000041</c:v>
                </c:pt>
                <c:pt idx="76">
                  <c:v>0.8</c:v>
                </c:pt>
                <c:pt idx="77">
                  <c:v>0.7893</c:v>
                </c:pt>
                <c:pt idx="78">
                  <c:v>0.77980000000000071</c:v>
                </c:pt>
                <c:pt idx="79">
                  <c:v>0.76959999999999995</c:v>
                </c:pt>
                <c:pt idx="80">
                  <c:v>0.75940000000000041</c:v>
                </c:pt>
                <c:pt idx="81">
                  <c:v>0.74639999999999995</c:v>
                </c:pt>
                <c:pt idx="82">
                  <c:v>0.72610000000000041</c:v>
                </c:pt>
                <c:pt idx="83">
                  <c:v>0.71160000000000045</c:v>
                </c:pt>
                <c:pt idx="84">
                  <c:v>0.70280000000000042</c:v>
                </c:pt>
                <c:pt idx="85">
                  <c:v>0.69159999999999999</c:v>
                </c:pt>
                <c:pt idx="86">
                  <c:v>0.68310000000000004</c:v>
                </c:pt>
                <c:pt idx="87">
                  <c:v>0.67350000000000043</c:v>
                </c:pt>
                <c:pt idx="88">
                  <c:v>0.66170000000000073</c:v>
                </c:pt>
                <c:pt idx="89">
                  <c:v>0.65080000000000071</c:v>
                </c:pt>
                <c:pt idx="90">
                  <c:v>0.6395000000000004</c:v>
                </c:pt>
                <c:pt idx="91">
                  <c:v>0.62910000000000044</c:v>
                </c:pt>
                <c:pt idx="92">
                  <c:v>0.62100000000000044</c:v>
                </c:pt>
                <c:pt idx="93">
                  <c:v>0.60740000000000005</c:v>
                </c:pt>
                <c:pt idx="94">
                  <c:v>0.59239999999999959</c:v>
                </c:pt>
                <c:pt idx="95">
                  <c:v>0.58349999999999957</c:v>
                </c:pt>
                <c:pt idx="96">
                  <c:v>0.55940000000000001</c:v>
                </c:pt>
                <c:pt idx="97">
                  <c:v>0.54890000000000005</c:v>
                </c:pt>
                <c:pt idx="98">
                  <c:v>0.54079999999999995</c:v>
                </c:pt>
                <c:pt idx="99">
                  <c:v>0.51970000000000005</c:v>
                </c:pt>
                <c:pt idx="100">
                  <c:v>0.49810000000000026</c:v>
                </c:pt>
                <c:pt idx="101">
                  <c:v>0.48800000000000027</c:v>
                </c:pt>
                <c:pt idx="102">
                  <c:v>0.47110000000000002</c:v>
                </c:pt>
                <c:pt idx="103">
                  <c:v>0.4387000000000002</c:v>
                </c:pt>
              </c:numCache>
            </c:numRef>
          </c:xVal>
          <c:yVal>
            <c:numRef>
              <c:f>'Опыт 114'!$B$2:$B$105</c:f>
              <c:numCache>
                <c:formatCode>\О\с\н\о\в\н\о\й</c:formatCode>
                <c:ptCount val="104"/>
                <c:pt idx="0">
                  <c:v>0</c:v>
                </c:pt>
                <c:pt idx="1">
                  <c:v>9.2219999999999995</c:v>
                </c:pt>
                <c:pt idx="2">
                  <c:v>13.398</c:v>
                </c:pt>
                <c:pt idx="3">
                  <c:v>13.902000000000006</c:v>
                </c:pt>
                <c:pt idx="4">
                  <c:v>14.214</c:v>
                </c:pt>
                <c:pt idx="5">
                  <c:v>14.328000000000001</c:v>
                </c:pt>
                <c:pt idx="6">
                  <c:v>14.419</c:v>
                </c:pt>
                <c:pt idx="7">
                  <c:v>14.509</c:v>
                </c:pt>
                <c:pt idx="8">
                  <c:v>14.555000000000007</c:v>
                </c:pt>
                <c:pt idx="9">
                  <c:v>14.597</c:v>
                </c:pt>
                <c:pt idx="10">
                  <c:v>14.656000000000002</c:v>
                </c:pt>
                <c:pt idx="11">
                  <c:v>14.689</c:v>
                </c:pt>
                <c:pt idx="12">
                  <c:v>14.731999999999999</c:v>
                </c:pt>
                <c:pt idx="13">
                  <c:v>14.767000000000001</c:v>
                </c:pt>
                <c:pt idx="14">
                  <c:v>14.779</c:v>
                </c:pt>
                <c:pt idx="15">
                  <c:v>14.792</c:v>
                </c:pt>
                <c:pt idx="16">
                  <c:v>14.805000000000007</c:v>
                </c:pt>
                <c:pt idx="17">
                  <c:v>14.817</c:v>
                </c:pt>
                <c:pt idx="18">
                  <c:v>14.88</c:v>
                </c:pt>
                <c:pt idx="19">
                  <c:v>14.94</c:v>
                </c:pt>
                <c:pt idx="20">
                  <c:v>15.075000000000006</c:v>
                </c:pt>
                <c:pt idx="21">
                  <c:v>15.276</c:v>
                </c:pt>
                <c:pt idx="22">
                  <c:v>15.577</c:v>
                </c:pt>
                <c:pt idx="23">
                  <c:v>15.946</c:v>
                </c:pt>
                <c:pt idx="24">
                  <c:v>16.421999999999986</c:v>
                </c:pt>
                <c:pt idx="25">
                  <c:v>16.967999999999989</c:v>
                </c:pt>
                <c:pt idx="26">
                  <c:v>17.632000000000001</c:v>
                </c:pt>
                <c:pt idx="27">
                  <c:v>18.356000000000005</c:v>
                </c:pt>
                <c:pt idx="28">
                  <c:v>19.251000000000001</c:v>
                </c:pt>
                <c:pt idx="29">
                  <c:v>19.759</c:v>
                </c:pt>
                <c:pt idx="30">
                  <c:v>20.280999999999981</c:v>
                </c:pt>
                <c:pt idx="31">
                  <c:v>20.893999999999988</c:v>
                </c:pt>
                <c:pt idx="32">
                  <c:v>21.486999999999977</c:v>
                </c:pt>
                <c:pt idx="33">
                  <c:v>22.193999999999999</c:v>
                </c:pt>
                <c:pt idx="34">
                  <c:v>22.869</c:v>
                </c:pt>
                <c:pt idx="35">
                  <c:v>23.68</c:v>
                </c:pt>
                <c:pt idx="36">
                  <c:v>24.484999999999989</c:v>
                </c:pt>
                <c:pt idx="37">
                  <c:v>24.975999999999985</c:v>
                </c:pt>
                <c:pt idx="38">
                  <c:v>25.449000000000002</c:v>
                </c:pt>
                <c:pt idx="39">
                  <c:v>25.95</c:v>
                </c:pt>
                <c:pt idx="40">
                  <c:v>26.567</c:v>
                </c:pt>
                <c:pt idx="41">
                  <c:v>27.198</c:v>
                </c:pt>
                <c:pt idx="42">
                  <c:v>27.761999999999986</c:v>
                </c:pt>
                <c:pt idx="43">
                  <c:v>28.567999999999987</c:v>
                </c:pt>
                <c:pt idx="44">
                  <c:v>29.3</c:v>
                </c:pt>
                <c:pt idx="45">
                  <c:v>30.27</c:v>
                </c:pt>
                <c:pt idx="46">
                  <c:v>31.227</c:v>
                </c:pt>
                <c:pt idx="47">
                  <c:v>32.405000000000001</c:v>
                </c:pt>
                <c:pt idx="48">
                  <c:v>33.726000000000013</c:v>
                </c:pt>
                <c:pt idx="49">
                  <c:v>35.64</c:v>
                </c:pt>
                <c:pt idx="50">
                  <c:v>37.676000000000002</c:v>
                </c:pt>
                <c:pt idx="51">
                  <c:v>40.776000000000003</c:v>
                </c:pt>
                <c:pt idx="52">
                  <c:v>43.892000000000003</c:v>
                </c:pt>
                <c:pt idx="53">
                  <c:v>48.164000000000001</c:v>
                </c:pt>
                <c:pt idx="54">
                  <c:v>51.267000000000003</c:v>
                </c:pt>
                <c:pt idx="55">
                  <c:v>53.935000000000002</c:v>
                </c:pt>
                <c:pt idx="56">
                  <c:v>55.461000000000006</c:v>
                </c:pt>
                <c:pt idx="57">
                  <c:v>57.37</c:v>
                </c:pt>
                <c:pt idx="58">
                  <c:v>58.823</c:v>
                </c:pt>
                <c:pt idx="59">
                  <c:v>60.599000000000011</c:v>
                </c:pt>
                <c:pt idx="60">
                  <c:v>57.373000000000005</c:v>
                </c:pt>
                <c:pt idx="61">
                  <c:v>55.271000000000001</c:v>
                </c:pt>
                <c:pt idx="62">
                  <c:v>54.181000000000004</c:v>
                </c:pt>
                <c:pt idx="63">
                  <c:v>53.339000000000006</c:v>
                </c:pt>
                <c:pt idx="64">
                  <c:v>50.051000000000002</c:v>
                </c:pt>
                <c:pt idx="65">
                  <c:v>46.311999999999998</c:v>
                </c:pt>
                <c:pt idx="66">
                  <c:v>41.506</c:v>
                </c:pt>
                <c:pt idx="67">
                  <c:v>35.968000000000011</c:v>
                </c:pt>
                <c:pt idx="68">
                  <c:v>31.638000000000005</c:v>
                </c:pt>
                <c:pt idx="69">
                  <c:v>30.004000000000001</c:v>
                </c:pt>
                <c:pt idx="70">
                  <c:v>28.998999999999981</c:v>
                </c:pt>
                <c:pt idx="71">
                  <c:v>28.045000000000002</c:v>
                </c:pt>
                <c:pt idx="72">
                  <c:v>27.135000000000005</c:v>
                </c:pt>
                <c:pt idx="73">
                  <c:v>26.414000000000001</c:v>
                </c:pt>
                <c:pt idx="74">
                  <c:v>25.773</c:v>
                </c:pt>
                <c:pt idx="75">
                  <c:v>25.106999999999999</c:v>
                </c:pt>
                <c:pt idx="76">
                  <c:v>24.614000000000015</c:v>
                </c:pt>
                <c:pt idx="77">
                  <c:v>24.076000000000001</c:v>
                </c:pt>
                <c:pt idx="78">
                  <c:v>23.529</c:v>
                </c:pt>
                <c:pt idx="79">
                  <c:v>23.094999999999999</c:v>
                </c:pt>
                <c:pt idx="80">
                  <c:v>22.655000000000001</c:v>
                </c:pt>
                <c:pt idx="81">
                  <c:v>22.126999999999999</c:v>
                </c:pt>
                <c:pt idx="82">
                  <c:v>21.444999999999986</c:v>
                </c:pt>
                <c:pt idx="83">
                  <c:v>20.96299999999998</c:v>
                </c:pt>
                <c:pt idx="84">
                  <c:v>20.867000000000001</c:v>
                </c:pt>
                <c:pt idx="85">
                  <c:v>20.704000000000001</c:v>
                </c:pt>
                <c:pt idx="86">
                  <c:v>20.419</c:v>
                </c:pt>
                <c:pt idx="87">
                  <c:v>20.152000000000001</c:v>
                </c:pt>
                <c:pt idx="88">
                  <c:v>19.82</c:v>
                </c:pt>
                <c:pt idx="89">
                  <c:v>19.573</c:v>
                </c:pt>
                <c:pt idx="90">
                  <c:v>19.321999999999999</c:v>
                </c:pt>
                <c:pt idx="91">
                  <c:v>19.081</c:v>
                </c:pt>
                <c:pt idx="92">
                  <c:v>18.890999999999988</c:v>
                </c:pt>
                <c:pt idx="93">
                  <c:v>18.628</c:v>
                </c:pt>
                <c:pt idx="94">
                  <c:v>18.297000000000001</c:v>
                </c:pt>
                <c:pt idx="95">
                  <c:v>18.157000000000014</c:v>
                </c:pt>
                <c:pt idx="96">
                  <c:v>17.809999999999999</c:v>
                </c:pt>
                <c:pt idx="97">
                  <c:v>17.655999999999999</c:v>
                </c:pt>
                <c:pt idx="98">
                  <c:v>17.52</c:v>
                </c:pt>
                <c:pt idx="99">
                  <c:v>17.251000000000001</c:v>
                </c:pt>
                <c:pt idx="100">
                  <c:v>17.03</c:v>
                </c:pt>
                <c:pt idx="101">
                  <c:v>16.887</c:v>
                </c:pt>
                <c:pt idx="102">
                  <c:v>16.663</c:v>
                </c:pt>
                <c:pt idx="103">
                  <c:v>16.467999999999989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C92B-416D-B1EF-6E712DD7C7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9283840"/>
        <c:axId val="49285760"/>
      </c:scatterChart>
      <c:valAx>
        <c:axId val="49283840"/>
        <c:scaling>
          <c:orientation val="minMax"/>
          <c:max val="1"/>
        </c:scaling>
        <c:delete val="0"/>
        <c:axPos val="b"/>
        <c:title>
          <c:tx>
            <c:rich>
              <a:bodyPr/>
              <a:lstStyle/>
              <a:p>
                <a:pPr>
                  <a:defRPr sz="800"/>
                </a:pPr>
                <a:r>
                  <a:rPr lang="ru-RU" sz="800"/>
                  <a:t>Относительное давление, </a:t>
                </a:r>
                <a:r>
                  <a:rPr lang="en-US" sz="800"/>
                  <a:t>P</a:t>
                </a:r>
                <a:r>
                  <a:rPr lang="en-US" sz="800" baseline="-25000"/>
                  <a:t>s</a:t>
                </a:r>
                <a:r>
                  <a:rPr lang="en-US" sz="800"/>
                  <a:t>/P</a:t>
                </a:r>
                <a:r>
                  <a:rPr lang="en-US" sz="800" baseline="-25000"/>
                  <a:t>o</a:t>
                </a:r>
                <a:endParaRPr lang="ru-RU" sz="800"/>
              </a:p>
            </c:rich>
          </c:tx>
          <c:layout>
            <c:manualLayout>
              <c:xMode val="edge"/>
              <c:yMode val="edge"/>
              <c:x val="0.17861436408041209"/>
              <c:y val="0.84313523246510513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49285760"/>
        <c:crosses val="autoZero"/>
        <c:crossBetween val="midCat"/>
        <c:majorUnit val="0.5"/>
      </c:valAx>
      <c:valAx>
        <c:axId val="4928576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800"/>
                </a:pPr>
                <a:r>
                  <a:rPr lang="en-US" sz="800" dirty="0"/>
                  <a:t>V</a:t>
                </a:r>
                <a:r>
                  <a:rPr lang="ru-RU" sz="800" baseline="-25000" dirty="0" err="1"/>
                  <a:t>адс</a:t>
                </a:r>
                <a:r>
                  <a:rPr lang="ru-RU" sz="800" dirty="0"/>
                  <a:t>, см</a:t>
                </a:r>
                <a:r>
                  <a:rPr lang="ru-RU" sz="800" baseline="30000" dirty="0"/>
                  <a:t>3</a:t>
                </a:r>
                <a:r>
                  <a:rPr lang="ru-RU" sz="800" dirty="0"/>
                  <a:t>/г</a:t>
                </a:r>
              </a:p>
            </c:rich>
          </c:tx>
          <c:layout>
            <c:manualLayout>
              <c:xMode val="edge"/>
              <c:yMode val="edge"/>
              <c:x val="0"/>
              <c:y val="0.2860456104004797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49283840"/>
        <c:crosses val="autoZero"/>
        <c:crossBetween val="midCat"/>
        <c:majorUnit val="20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03ECD-2A0E-4A83-8279-74CF0D3DE342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5AF21-C33A-4310-A485-71A60EE0BF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03ECD-2A0E-4A83-8279-74CF0D3DE342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5AF21-C33A-4310-A485-71A60EE0BF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03ECD-2A0E-4A83-8279-74CF0D3DE342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5AF21-C33A-4310-A485-71A60EE0BF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03ECD-2A0E-4A83-8279-74CF0D3DE342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5AF21-C33A-4310-A485-71A60EE0BF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03ECD-2A0E-4A83-8279-74CF0D3DE342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5AF21-C33A-4310-A485-71A60EE0BF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03ECD-2A0E-4A83-8279-74CF0D3DE342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5AF21-C33A-4310-A485-71A60EE0BF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03ECD-2A0E-4A83-8279-74CF0D3DE342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5AF21-C33A-4310-A485-71A60EE0BF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03ECD-2A0E-4A83-8279-74CF0D3DE342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5AF21-C33A-4310-A485-71A60EE0BF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03ECD-2A0E-4A83-8279-74CF0D3DE342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5AF21-C33A-4310-A485-71A60EE0BF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03ECD-2A0E-4A83-8279-74CF0D3DE342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5AF21-C33A-4310-A485-71A60EE0BF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03ECD-2A0E-4A83-8279-74CF0D3DE342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125AF21-C33A-4310-A485-71A60EE0BF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603ECD-2A0E-4A83-8279-74CF0D3DE342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125AF21-C33A-4310-A485-71A60EE0BFF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1\Desktop\Gerb_JPG копия.png"/>
          <p:cNvPicPr>
            <a:picLocks noChangeAspect="1" noChangeArrowheads="1"/>
          </p:cNvPicPr>
          <p:nvPr/>
        </p:nvPicPr>
        <p:blipFill>
          <a:blip r:embed="rId2" cstate="print"/>
          <a:srcRect l="-6483" t="-4361"/>
          <a:stretch>
            <a:fillRect/>
          </a:stretch>
        </p:blipFill>
        <p:spPr bwMode="auto">
          <a:xfrm>
            <a:off x="142844" y="142852"/>
            <a:ext cx="428628" cy="551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Прямая соединительная линия 5"/>
          <p:cNvCxnSpPr/>
          <p:nvPr/>
        </p:nvCxnSpPr>
        <p:spPr>
          <a:xfrm rot="10800000">
            <a:off x="0" y="928670"/>
            <a:ext cx="9144000" cy="509"/>
          </a:xfrm>
          <a:prstGeom prst="line">
            <a:avLst/>
          </a:prstGeom>
          <a:ln w="5715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0" y="500042"/>
            <a:ext cx="9144000" cy="430243"/>
          </a:xfrm>
          <a:prstGeom prst="rect">
            <a:avLst/>
          </a:prstGeom>
          <a:noFill/>
        </p:spPr>
        <p:txBody>
          <a:bodyPr wrap="square" lIns="28319" tIns="14159" rIns="28319" bIns="14159">
            <a:spAutoFit/>
          </a:bodyPr>
          <a:lstStyle/>
          <a:p>
            <a:pPr algn="ctr" defTabSz="913875">
              <a:defRPr/>
            </a:pPr>
            <a:r>
              <a:rPr lang="ru-RU" sz="1400" b="1" u="sng" dirty="0" smtClean="0"/>
              <a:t>Белоусова Ю.А., Долуда В.Ю</a:t>
            </a:r>
            <a:r>
              <a:rPr lang="ru-RU" sz="1400" b="1" u="sng" dirty="0"/>
              <a:t>., Лакина Н.В</a:t>
            </a:r>
            <a:r>
              <a:rPr lang="ru-RU" sz="1400" b="1" u="sng" dirty="0" smtClean="0"/>
              <a:t>.</a:t>
            </a:r>
            <a:endParaRPr lang="ru-RU" sz="1400" b="1" dirty="0"/>
          </a:p>
          <a:p>
            <a:pPr algn="ctr" defTabSz="913875">
              <a:lnSpc>
                <a:spcPct val="110000"/>
              </a:lnSpc>
              <a:defRPr/>
            </a:pPr>
            <a:r>
              <a:rPr lang="ru-RU" sz="1100" b="1" i="1" dirty="0">
                <a:ln w="12700">
                  <a:noFill/>
                  <a:prstDash val="solid"/>
                </a:ln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Тверской государственный технический университет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10800000">
            <a:off x="0" y="1428736"/>
            <a:ext cx="9144000" cy="509"/>
          </a:xfrm>
          <a:prstGeom prst="line">
            <a:avLst/>
          </a:prstGeom>
          <a:ln w="5715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0" y="928670"/>
            <a:ext cx="9144000" cy="36714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319" tIns="14159" rIns="28319" bIns="14159">
            <a:spAutoFit/>
          </a:bodyPr>
          <a:lstStyle/>
          <a:p>
            <a:pPr defTabSz="913875">
              <a:defRPr/>
            </a:pPr>
            <a:endParaRPr lang="ru-RU" sz="1100" dirty="0"/>
          </a:p>
          <a:p>
            <a:pPr algn="ctr" defTabSz="913875">
              <a:defRPr/>
            </a:pPr>
            <a:endParaRPr lang="ru-RU" sz="1100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1000108"/>
            <a:ext cx="9144000" cy="50564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8319" tIns="14159" rIns="28319" bIns="14159">
            <a:spAutoFit/>
          </a:bodyPr>
          <a:lstStyle/>
          <a:p>
            <a:pPr algn="ctr" defTabSz="913875">
              <a:defRPr/>
            </a:pP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В наши дни широкий интерес представляют исследования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процессов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каталитической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трансформации спиртов на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цеолитах типа </a:t>
            </a:r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ZSM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-5.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В следствии чего, также возросло внимание к катализатору процесса и его активности, а также возможностям дальнейшего использования катализаторов типа 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ZSM-5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pPr algn="ctr" defTabSz="913875">
              <a:defRPr/>
            </a:pPr>
            <a:endParaRPr lang="ru-RU" sz="1100" b="1" dirty="0">
              <a:solidFill>
                <a:srgbClr val="7030A0"/>
              </a:solidFill>
              <a:cs typeface="Microsoft Sans Serif" pitchFamily="34" charset="0"/>
            </a:endParaRPr>
          </a:p>
        </p:txBody>
      </p:sp>
      <p:sp>
        <p:nvSpPr>
          <p:cNvPr id="5138" name="Rectangle 1"/>
          <p:cNvSpPr>
            <a:spLocks noChangeArrowheads="1"/>
          </p:cNvSpPr>
          <p:nvPr/>
        </p:nvSpPr>
        <p:spPr bwMode="auto">
          <a:xfrm>
            <a:off x="704712" y="1902"/>
            <a:ext cx="8303139" cy="445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8319" tIns="14159" rIns="28319" bIns="0" anchor="ctr">
            <a:spAutoFit/>
          </a:bodyPr>
          <a:lstStyle/>
          <a:p>
            <a:pPr indent="66864" algn="ctr" defTabSz="283190"/>
            <a:r>
              <a:rPr lang="ru-RU" altLang="ru-RU" sz="1400" b="1" dirty="0" smtClean="0">
                <a:latin typeface="Times New Roman" pitchFamily="18" charset="0"/>
                <a:cs typeface="Times New Roman" pitchFamily="18" charset="0"/>
              </a:rPr>
              <a:t>СОРБЦИОННЫЕ СВОЙСТВА КАТАЛИЗАТОРОВ ТИПА </a:t>
            </a:r>
            <a:r>
              <a:rPr lang="en-US" altLang="ru-RU" sz="1400" b="1" dirty="0" smtClean="0">
                <a:latin typeface="Times New Roman" pitchFamily="18" charset="0"/>
                <a:cs typeface="Times New Roman" pitchFamily="18" charset="0"/>
              </a:rPr>
              <a:t>ZSM-5</a:t>
            </a:r>
            <a:r>
              <a:rPr lang="ru-RU" altLang="ru-RU" sz="1400" b="1" dirty="0" smtClean="0">
                <a:latin typeface="Times New Roman" pitchFamily="18" charset="0"/>
                <a:cs typeface="Times New Roman" pitchFamily="18" charset="0"/>
              </a:rPr>
              <a:t> В ПРОЦЕССАХ КАТАЛИТИЧЕСКОЙ ТРАНСФОРМАЦИИ СПИРТОВ</a:t>
            </a:r>
            <a:endParaRPr lang="ru-RU" alt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https://upload.wikimedia.org/wikipedia/commons/thumb/f/fa/Zeolite-ZSM-5-vdW.png/800px-Zeolite-ZSM-5-vdW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35" name="TextBox 23"/>
          <p:cNvSpPr txBox="1">
            <a:spLocks noChangeArrowheads="1"/>
          </p:cNvSpPr>
          <p:nvPr/>
        </p:nvSpPr>
        <p:spPr bwMode="auto">
          <a:xfrm>
            <a:off x="142844" y="1500174"/>
            <a:ext cx="8786874" cy="536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8319" tIns="14159" rIns="28319" bIns="14159">
            <a:spAutoFit/>
          </a:bodyPr>
          <a:lstStyle/>
          <a:p>
            <a:pPr indent="450000"/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Данная работа посвящена исследованию процесса каталитической трансформации спиртов (</a:t>
            </a:r>
            <a:r>
              <a:rPr lang="ru-RU" sz="800" dirty="0" err="1" smtClean="0">
                <a:latin typeface="Times New Roman" pitchFamily="18" charset="0"/>
                <a:cs typeface="Times New Roman" pitchFamily="18" charset="0"/>
              </a:rPr>
              <a:t>пропанола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) на катализаторах типа </a:t>
            </a:r>
            <a:r>
              <a:rPr lang="en-US" sz="800" dirty="0" smtClean="0">
                <a:latin typeface="Times New Roman" pitchFamily="18" charset="0"/>
                <a:cs typeface="Times New Roman" pitchFamily="18" charset="0"/>
              </a:rPr>
              <a:t>ZSM-5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 с последующим анализом отработанного катализатора. Для анализа отработанного катализатора производилось определение  удельной  поверхности  образцов  катализаторов. Данный анализ осуществлялся методом низкотемпературной адсорбции азота с помощью анализатора площади поверхности и распределения пор по размерам </a:t>
            </a:r>
            <a:r>
              <a:rPr lang="ru-RU" sz="800" dirty="0" err="1" smtClean="0">
                <a:latin typeface="Times New Roman" pitchFamily="18" charset="0"/>
                <a:cs typeface="Times New Roman" pitchFamily="18" charset="0"/>
              </a:rPr>
              <a:t>Becman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" dirty="0" err="1" smtClean="0">
                <a:latin typeface="Times New Roman" pitchFamily="18" charset="0"/>
                <a:cs typeface="Times New Roman" pitchFamily="18" charset="0"/>
              </a:rPr>
              <a:t>coulter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 SA 3100 (</a:t>
            </a:r>
            <a:r>
              <a:rPr lang="ru-RU" sz="800" dirty="0" err="1" smtClean="0">
                <a:latin typeface="Times New Roman" pitchFamily="18" charset="0"/>
                <a:cs typeface="Times New Roman" pitchFamily="18" charset="0"/>
              </a:rPr>
              <a:t>Coulter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" dirty="0" err="1" smtClean="0">
                <a:latin typeface="Times New Roman" pitchFamily="18" charset="0"/>
                <a:cs typeface="Times New Roman" pitchFamily="18" charset="0"/>
              </a:rPr>
              <a:t>corporation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00" dirty="0" err="1" smtClean="0">
                <a:latin typeface="Times New Roman" pitchFamily="18" charset="0"/>
                <a:cs typeface="Times New Roman" pitchFamily="18" charset="0"/>
              </a:rPr>
              <a:t>Miami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00" dirty="0" err="1" smtClean="0">
                <a:latin typeface="Times New Roman" pitchFamily="18" charset="0"/>
                <a:cs typeface="Times New Roman" pitchFamily="18" charset="0"/>
              </a:rPr>
              <a:t>Florida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indent="450000"/>
            <a:endParaRPr lang="ru-RU" altLang="ru-RU" sz="900" b="1" dirty="0">
              <a:solidFill>
                <a:srgbClr val="800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0" y="1857364"/>
            <a:ext cx="87868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 algn="just"/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На представленных графиках изображены изотермы адсорбции-десорбции полученные БЭТ анализом отработанных катализаторов, использовавшихся при различных условиях проведения процесса каталитической трансформации </a:t>
            </a:r>
            <a:r>
              <a:rPr lang="ru-RU" sz="800" dirty="0" err="1" smtClean="0">
                <a:latin typeface="Times New Roman" pitchFamily="18" charset="0"/>
                <a:cs typeface="Times New Roman" pitchFamily="18" charset="0"/>
              </a:rPr>
              <a:t>пропанола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0" y="3929067"/>
            <a:ext cx="46434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 algn="just"/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рисунков 1, 2 и 3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видно, что все представленные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изотермы 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адсорбции-десорбции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можно отнести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en-US" sz="800" dirty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 типу (характерными признаками изотерм данного типа являются изгиб в области низких давлений и петля гистерезиса), которые ассоциируются с капиллярной конденсацией в </a:t>
            </a:r>
            <a:r>
              <a:rPr lang="ru-RU" sz="800" dirty="0" err="1">
                <a:latin typeface="Times New Roman" pitchFamily="18" charset="0"/>
                <a:cs typeface="Times New Roman" pitchFamily="18" charset="0"/>
              </a:rPr>
              <a:t>мезопорах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, а также свидетельствуют о наличии некоторого количества макропор. </a:t>
            </a:r>
          </a:p>
          <a:p>
            <a:endParaRPr lang="ru-RU" sz="800" dirty="0"/>
          </a:p>
        </p:txBody>
      </p:sp>
      <p:sp>
        <p:nvSpPr>
          <p:cNvPr id="29" name="TextBox 28"/>
          <p:cNvSpPr txBox="1"/>
          <p:nvPr/>
        </p:nvSpPr>
        <p:spPr>
          <a:xfrm>
            <a:off x="0" y="4500570"/>
            <a:ext cx="4643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 algn="just"/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Также, на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основании модели БЭТ было определено распределение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пор по объему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для исследуемых образцов (таблица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1).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" dirty="0" smtClean="0"/>
              <a:t> </a:t>
            </a:r>
            <a:endParaRPr lang="ru-RU" sz="800" dirty="0"/>
          </a:p>
        </p:txBody>
      </p:sp>
      <p:sp>
        <p:nvSpPr>
          <p:cNvPr id="30" name="TextBox 29"/>
          <p:cNvSpPr txBox="1"/>
          <p:nvPr/>
        </p:nvSpPr>
        <p:spPr>
          <a:xfrm>
            <a:off x="285721" y="5715016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31" name="Таблица 30"/>
          <p:cNvGraphicFramePr>
            <a:graphicFrameLocks noGrp="1"/>
          </p:cNvGraphicFramePr>
          <p:nvPr/>
        </p:nvGraphicFramePr>
        <p:xfrm>
          <a:off x="142844" y="5143512"/>
          <a:ext cx="4357717" cy="1560398"/>
        </p:xfrm>
        <a:graphic>
          <a:graphicData uri="http://schemas.openxmlformats.org/drawingml/2006/table">
            <a:tbl>
              <a:tblPr/>
              <a:tblGrid>
                <a:gridCol w="6429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6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0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99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34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5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27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119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21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8770">
                <a:tc grid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Распределение пор по объему,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4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Диаметр пор, нм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&lt;</a:t>
                      </a: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6-8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8-10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10-12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12-16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16-20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20-80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80</a:t>
                      </a:r>
                      <a:r>
                        <a:rPr lang="en-US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&gt;</a:t>
                      </a:r>
                      <a:endParaRPr lang="ru-RU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208">
                <a:tc grid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Образец 1 - </a:t>
                      </a:r>
                      <a:r>
                        <a:rPr lang="en-US" sz="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</a:t>
                      </a: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=370°</a:t>
                      </a:r>
                      <a:r>
                        <a:rPr lang="en-US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</a:t>
                      </a: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en-US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ν</a:t>
                      </a: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=0,05 </a:t>
                      </a:r>
                      <a:r>
                        <a:rPr lang="ru-RU" sz="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мл/мин</a:t>
                      </a:r>
                      <a:endParaRPr lang="ru-RU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03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Десорбция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5,52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5,98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2,25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7,46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11,82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52,63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10,22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0208">
                <a:tc grid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Образец 2 - </a:t>
                      </a:r>
                      <a:r>
                        <a:rPr lang="en-US" sz="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</a:t>
                      </a: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=410°</a:t>
                      </a:r>
                      <a:r>
                        <a:rPr lang="en-US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</a:t>
                      </a: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en-US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ν</a:t>
                      </a: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=0,05 </a:t>
                      </a:r>
                      <a:r>
                        <a:rPr lang="ru-RU" sz="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мл/мин</a:t>
                      </a:r>
                      <a:endParaRPr lang="ru-RU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6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Десорбция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5,06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8,89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11,86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53,11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8,03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0208">
                <a:tc grid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Образец</a:t>
                      </a:r>
                      <a:r>
                        <a:rPr lang="ru-RU" sz="8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3 - </a:t>
                      </a:r>
                      <a:r>
                        <a:rPr lang="en-US" sz="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</a:t>
                      </a: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=450°</a:t>
                      </a:r>
                      <a:r>
                        <a:rPr lang="en-US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</a:t>
                      </a: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en-US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ν</a:t>
                      </a: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=0,05 </a:t>
                      </a:r>
                      <a:r>
                        <a:rPr lang="ru-RU" sz="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мл/мин</a:t>
                      </a:r>
                      <a:endParaRPr lang="ru-RU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3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Десорбция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5,35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3,82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5,15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7,76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13,41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51,06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9,07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142844" y="4929198"/>
            <a:ext cx="196560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Таблица 1-Распределение пор по объему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714844" y="3929066"/>
            <a:ext cx="4429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 algn="just"/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Из таблицы 1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можно сделать вывод, что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катализаторы типа </a:t>
            </a:r>
            <a:r>
              <a:rPr lang="en-US" sz="800" dirty="0" smtClean="0">
                <a:latin typeface="Times New Roman" pitchFamily="18" charset="0"/>
                <a:cs typeface="Times New Roman" pitchFamily="18" charset="0"/>
              </a:rPr>
              <a:t>ZSM-5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после процесса каталитической трансформации преимущественно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обладают </a:t>
            </a:r>
            <a:r>
              <a:rPr lang="ru-RU" sz="800" dirty="0" err="1" smtClean="0">
                <a:latin typeface="Times New Roman" pitchFamily="18" charset="0"/>
                <a:cs typeface="Times New Roman" pitchFamily="18" charset="0"/>
              </a:rPr>
              <a:t>мезопорами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. В образцах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наблюдается уменьшение доли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микро-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и макропор при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увеличении температуры процесса катализа,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в то время как количество </a:t>
            </a:r>
            <a:r>
              <a:rPr lang="ru-RU" sz="800" dirty="0" err="1" smtClean="0">
                <a:latin typeface="Times New Roman" pitchFamily="18" charset="0"/>
                <a:cs typeface="Times New Roman" pitchFamily="18" charset="0"/>
              </a:rPr>
              <a:t>мезопор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увеличивается. </a:t>
            </a:r>
          </a:p>
          <a:p>
            <a:endParaRPr lang="ru-RU" sz="800" dirty="0"/>
          </a:p>
        </p:txBody>
      </p:sp>
      <p:graphicFrame>
        <p:nvGraphicFramePr>
          <p:cNvPr id="20" name="Диаграмма 19"/>
          <p:cNvGraphicFramePr/>
          <p:nvPr/>
        </p:nvGraphicFramePr>
        <p:xfrm>
          <a:off x="214282" y="2214554"/>
          <a:ext cx="2605936" cy="1285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2" name="Диаграмма 21"/>
          <p:cNvGraphicFramePr/>
          <p:nvPr>
            <p:extLst>
              <p:ext uri="{D42A27DB-BD31-4B8C-83A1-F6EECF244321}">
                <p14:modId xmlns:p14="http://schemas.microsoft.com/office/powerpoint/2010/main" val="3386251439"/>
              </p:ext>
            </p:extLst>
          </p:nvPr>
        </p:nvGraphicFramePr>
        <p:xfrm>
          <a:off x="3214646" y="2214554"/>
          <a:ext cx="2500330" cy="1285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3" name="Диаграмма 22"/>
          <p:cNvGraphicFramePr/>
          <p:nvPr>
            <p:extLst>
              <p:ext uri="{D42A27DB-BD31-4B8C-83A1-F6EECF244321}">
                <p14:modId xmlns:p14="http://schemas.microsoft.com/office/powerpoint/2010/main" val="2107192673"/>
              </p:ext>
            </p:extLst>
          </p:nvPr>
        </p:nvGraphicFramePr>
        <p:xfrm>
          <a:off x="6286480" y="2214554"/>
          <a:ext cx="2428892" cy="1357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71406" y="3500438"/>
            <a:ext cx="307183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" dirty="0" smtClean="0">
                <a:latin typeface="Times New Roman" pitchFamily="18" charset="0"/>
                <a:cs typeface="Times New Roman" pitchFamily="18" charset="0"/>
              </a:rPr>
              <a:t>Рис.1 – Изотерма адсорбции-десорбции катализатора после проведения процесса каталитической трансформации  </a:t>
            </a:r>
            <a:r>
              <a:rPr lang="ru-RU" sz="600" dirty="0" err="1" smtClean="0">
                <a:latin typeface="Times New Roman" pitchFamily="18" charset="0"/>
                <a:cs typeface="Times New Roman" pitchFamily="18" charset="0"/>
              </a:rPr>
              <a:t>пропанола</a:t>
            </a:r>
            <a:r>
              <a:rPr lang="ru-RU" sz="600" dirty="0" smtClean="0">
                <a:latin typeface="Times New Roman" pitchFamily="18" charset="0"/>
                <a:cs typeface="Times New Roman" pitchFamily="18" charset="0"/>
              </a:rPr>
              <a:t> при следующих условиях : скорость  подачи спирта в реактор – 0,05 мл/мин; температура реактора – 370 </a:t>
            </a:r>
            <a:r>
              <a:rPr lang="ru-RU" sz="600" dirty="0" smtClean="0">
                <a:latin typeface="Calibri"/>
                <a:cs typeface="Calibri"/>
              </a:rPr>
              <a:t>°</a:t>
            </a:r>
            <a:r>
              <a:rPr lang="en-US" sz="600" dirty="0" smtClean="0">
                <a:latin typeface="Calibri"/>
                <a:cs typeface="Calibri"/>
              </a:rPr>
              <a:t>C</a:t>
            </a:r>
            <a:r>
              <a:rPr lang="ru-RU" sz="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800" dirty="0"/>
          </a:p>
        </p:txBody>
      </p:sp>
      <p:sp>
        <p:nvSpPr>
          <p:cNvPr id="41" name="TextBox 40"/>
          <p:cNvSpPr txBox="1"/>
          <p:nvPr/>
        </p:nvSpPr>
        <p:spPr>
          <a:xfrm>
            <a:off x="6072166" y="3500438"/>
            <a:ext cx="307183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" dirty="0" smtClean="0">
                <a:latin typeface="Times New Roman" pitchFamily="18" charset="0"/>
                <a:cs typeface="Times New Roman" pitchFamily="18" charset="0"/>
              </a:rPr>
              <a:t>Рис.3 – Изотерма адсорбции-десорбции катализатора после проведения процесса каталитической трансформации </a:t>
            </a:r>
            <a:r>
              <a:rPr lang="ru-RU" sz="600" dirty="0" err="1" smtClean="0">
                <a:latin typeface="Times New Roman" pitchFamily="18" charset="0"/>
                <a:cs typeface="Times New Roman" pitchFamily="18" charset="0"/>
              </a:rPr>
              <a:t>пропанола</a:t>
            </a:r>
            <a:r>
              <a:rPr lang="ru-RU" sz="600" dirty="0" smtClean="0">
                <a:latin typeface="Times New Roman" pitchFamily="18" charset="0"/>
                <a:cs typeface="Times New Roman" pitchFamily="18" charset="0"/>
              </a:rPr>
              <a:t> при следующих условиях : скорость  подачи спирта в реактор – 0,05 мл/мин; температура реактора – 450 </a:t>
            </a:r>
            <a:r>
              <a:rPr lang="ru-RU" sz="600" dirty="0" smtClean="0">
                <a:latin typeface="Calibri"/>
                <a:cs typeface="Calibri"/>
              </a:rPr>
              <a:t>°</a:t>
            </a:r>
            <a:r>
              <a:rPr lang="en-US" sz="600" dirty="0" smtClean="0">
                <a:latin typeface="Calibri"/>
                <a:cs typeface="Calibri"/>
              </a:rPr>
              <a:t>C</a:t>
            </a:r>
            <a:r>
              <a:rPr lang="ru-RU" sz="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800" dirty="0"/>
          </a:p>
        </p:txBody>
      </p:sp>
      <p:sp>
        <p:nvSpPr>
          <p:cNvPr id="42" name="TextBox 41"/>
          <p:cNvSpPr txBox="1"/>
          <p:nvPr/>
        </p:nvSpPr>
        <p:spPr>
          <a:xfrm>
            <a:off x="3071770" y="3500438"/>
            <a:ext cx="307183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" dirty="0" smtClean="0">
                <a:latin typeface="Times New Roman" pitchFamily="18" charset="0"/>
                <a:cs typeface="Times New Roman" pitchFamily="18" charset="0"/>
              </a:rPr>
              <a:t>Рис.2– Изотерма адсорбции-десорбции катализатора после проведения процесса каталитической трансформации </a:t>
            </a:r>
            <a:r>
              <a:rPr lang="ru-RU" sz="600" dirty="0" err="1" smtClean="0">
                <a:latin typeface="Times New Roman" pitchFamily="18" charset="0"/>
                <a:cs typeface="Times New Roman" pitchFamily="18" charset="0"/>
              </a:rPr>
              <a:t>пропанола</a:t>
            </a:r>
            <a:r>
              <a:rPr lang="ru-RU" sz="600" dirty="0" smtClean="0">
                <a:latin typeface="Times New Roman" pitchFamily="18" charset="0"/>
                <a:cs typeface="Times New Roman" pitchFamily="18" charset="0"/>
              </a:rPr>
              <a:t> при следующих условиях : скорость  подачи спирта в реактор – 0,05 мл/мин; температура реактора – 410 </a:t>
            </a:r>
            <a:r>
              <a:rPr lang="ru-RU" sz="600" dirty="0" smtClean="0">
                <a:latin typeface="Calibri"/>
                <a:cs typeface="Calibri"/>
              </a:rPr>
              <a:t>°</a:t>
            </a:r>
            <a:r>
              <a:rPr lang="en-US" sz="600" dirty="0" smtClean="0">
                <a:latin typeface="Calibri"/>
                <a:cs typeface="Calibri"/>
              </a:rPr>
              <a:t>C</a:t>
            </a:r>
            <a:r>
              <a:rPr lang="ru-RU" sz="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800" dirty="0"/>
          </a:p>
        </p:txBody>
      </p:sp>
      <p:sp>
        <p:nvSpPr>
          <p:cNvPr id="54" name="TextBox 53"/>
          <p:cNvSpPr txBox="1"/>
          <p:nvPr/>
        </p:nvSpPr>
        <p:spPr>
          <a:xfrm>
            <a:off x="4714844" y="4429132"/>
            <a:ext cx="4429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 algn="just"/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Полученные данные показывают, что с повышением температуры процесса </a:t>
            </a:r>
            <a:r>
              <a:rPr lang="ru-RU" sz="800" dirty="0" err="1" smtClean="0">
                <a:latin typeface="Times New Roman" pitchFamily="18" charset="0"/>
                <a:cs typeface="Times New Roman" pitchFamily="18" charset="0"/>
              </a:rPr>
              <a:t>процесса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 каталитической трансформации </a:t>
            </a:r>
            <a:r>
              <a:rPr lang="ru-RU" sz="800" dirty="0" err="1" smtClean="0">
                <a:latin typeface="Times New Roman" pitchFamily="18" charset="0"/>
                <a:cs typeface="Times New Roman" pitchFamily="18" charset="0"/>
              </a:rPr>
              <a:t>пропанола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 происходит расширение петли гистерезиса, что указывает на уменьшение степени </a:t>
            </a:r>
            <a:r>
              <a:rPr lang="ru-RU" sz="800" dirty="0" err="1" smtClean="0">
                <a:latin typeface="Times New Roman" pitchFamily="18" charset="0"/>
                <a:cs typeface="Times New Roman" pitchFamily="18" charset="0"/>
              </a:rPr>
              <a:t>закупоренности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 пор катализатора субстратом и продуктами реакции. Об этом также свидетельствуют данные по распределению пор по объему в таблице 1.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714876" y="4929198"/>
            <a:ext cx="44291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 algn="just"/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Изотермы адсорбции-десорбции были обработаны с применением модели мономолекулярной адсорбции </a:t>
            </a:r>
            <a:r>
              <a:rPr lang="ru-RU" sz="800" dirty="0" err="1" smtClean="0">
                <a:latin typeface="Times New Roman" pitchFamily="18" charset="0"/>
                <a:cs typeface="Times New Roman" pitchFamily="18" charset="0"/>
              </a:rPr>
              <a:t>Ленгмюра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 и модели полимолекулярной адсорбции </a:t>
            </a:r>
            <a:r>
              <a:rPr lang="ru-RU" sz="800" dirty="0" err="1" smtClean="0">
                <a:latin typeface="Times New Roman" pitchFamily="18" charset="0"/>
                <a:cs typeface="Times New Roman" pitchFamily="18" charset="0"/>
              </a:rPr>
              <a:t>Брунауэра-Эммета-Теллера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 (модель БЭТ). Согласно полученным результатам,  при повышении температуры процесса каталитической трансформации </a:t>
            </a:r>
            <a:r>
              <a:rPr lang="ru-RU" sz="800" dirty="0" err="1" smtClean="0">
                <a:latin typeface="Times New Roman" pitchFamily="18" charset="0"/>
                <a:cs typeface="Times New Roman" pitchFamily="18" charset="0"/>
              </a:rPr>
              <a:t>пропанола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 площадь поверхности исследуемого образца уменьшается (табл. 2).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7" name="Таблица 26"/>
          <p:cNvGraphicFramePr>
            <a:graphicFrameLocks noGrp="1"/>
          </p:cNvGraphicFramePr>
          <p:nvPr/>
        </p:nvGraphicFramePr>
        <p:xfrm>
          <a:off x="4786314" y="5872203"/>
          <a:ext cx="4071966" cy="861633"/>
        </p:xfrm>
        <a:graphic>
          <a:graphicData uri="http://schemas.openxmlformats.org/drawingml/2006/table">
            <a:tbl>
              <a:tblPr/>
              <a:tblGrid>
                <a:gridCol w="1857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86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028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Образцы</a:t>
                      </a:r>
                      <a:endParaRPr lang="ru-RU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929" marR="6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Площадь поверхности, м</a:t>
                      </a:r>
                      <a:r>
                        <a:rPr lang="ru-RU" sz="800" baseline="30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r>
                        <a:rPr lang="ru-RU" sz="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\г</a:t>
                      </a:r>
                    </a:p>
                  </a:txBody>
                  <a:tcPr marL="67929" marR="6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31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Модель </a:t>
                      </a:r>
                      <a:r>
                        <a:rPr lang="ru-RU" sz="8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Ленгмюра</a:t>
                      </a:r>
                      <a:endParaRPr lang="ru-RU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929" marR="6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Модель БЭТ</a:t>
                      </a:r>
                    </a:p>
                  </a:txBody>
                  <a:tcPr marL="67929" marR="6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31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Образец 1 (</a:t>
                      </a:r>
                      <a:r>
                        <a:rPr lang="en-US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</a:t>
                      </a: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=370°</a:t>
                      </a:r>
                      <a:r>
                        <a:rPr lang="en-US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</a:t>
                      </a: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en-US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ν</a:t>
                      </a: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=0,05 мл/мин)</a:t>
                      </a:r>
                    </a:p>
                  </a:txBody>
                  <a:tcPr marL="67929" marR="6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69,4</a:t>
                      </a:r>
                    </a:p>
                  </a:txBody>
                  <a:tcPr marL="67929" marR="6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54,8</a:t>
                      </a:r>
                    </a:p>
                  </a:txBody>
                  <a:tcPr marL="67929" marR="6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31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Образец 2 (</a:t>
                      </a:r>
                      <a:r>
                        <a:rPr lang="en-US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</a:t>
                      </a: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=410°</a:t>
                      </a:r>
                      <a:r>
                        <a:rPr lang="en-US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</a:t>
                      </a: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en-US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ν</a:t>
                      </a: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=0,05 мл/мин)</a:t>
                      </a:r>
                    </a:p>
                  </a:txBody>
                  <a:tcPr marL="67929" marR="6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38,9</a:t>
                      </a:r>
                    </a:p>
                  </a:txBody>
                  <a:tcPr marL="67929" marR="6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32,1</a:t>
                      </a:r>
                    </a:p>
                  </a:txBody>
                  <a:tcPr marL="67929" marR="6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31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Образец 3 </a:t>
                      </a: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en-US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</a:t>
                      </a: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=450°</a:t>
                      </a:r>
                      <a:r>
                        <a:rPr lang="en-US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</a:t>
                      </a: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en-US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ν</a:t>
                      </a: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=0,05 мл/мин)</a:t>
                      </a:r>
                    </a:p>
                  </a:txBody>
                  <a:tcPr marL="67929" marR="6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63, 9</a:t>
                      </a:r>
                    </a:p>
                  </a:txBody>
                  <a:tcPr marL="67929" marR="6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50, 7</a:t>
                      </a:r>
                    </a:p>
                  </a:txBody>
                  <a:tcPr marL="67929" marR="6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4786314" y="5643578"/>
            <a:ext cx="25843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Таблица 2 -  Удельные площади поверхности образцов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687</TotalTime>
  <Words>632</Words>
  <Application>Microsoft Office PowerPoint</Application>
  <PresentationFormat>Экран (4:3)</PresentationFormat>
  <Paragraphs>81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Calibri</vt:lpstr>
      <vt:lpstr>Constantia</vt:lpstr>
      <vt:lpstr>Microsoft Sans Serif</vt:lpstr>
      <vt:lpstr>Times New Roman</vt:lpstr>
      <vt:lpstr>Wingdings 2</vt:lpstr>
      <vt:lpstr>Поток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Юлия</dc:creator>
  <cp:lastModifiedBy>belousova_y</cp:lastModifiedBy>
  <cp:revision>57</cp:revision>
  <dcterms:created xsi:type="dcterms:W3CDTF">2023-03-11T13:48:01Z</dcterms:created>
  <dcterms:modified xsi:type="dcterms:W3CDTF">2023-03-16T08:19:39Z</dcterms:modified>
</cp:coreProperties>
</file>