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9601200" cy="12801600" type="A3"/>
  <p:notesSz cx="9601200" cy="12801600"/>
  <p:defaultTextStyle>
    <a:defPPr>
      <a:defRPr lang="ru-RU"/>
    </a:defPPr>
    <a:lvl1pPr marL="0" algn="l" defTabSz="1280160">
      <a:defRPr sz="25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>
      <a:defRPr sz="25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>
      <a:defRPr sz="25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>
      <a:defRPr sz="25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>
      <a:defRPr sz="25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>
      <a:defRPr sz="25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>
      <a:defRPr sz="25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>
      <a:defRPr sz="25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>
      <a:defRPr sz="25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A53DAFD1-E8D7-6B36-3058-6887705B0D9C}">
  <a:tblStyle styleId="{A53DAFD1-E8D7-6B36-3058-6887705B0D9C}" styleName="Medium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20090" y="3976794"/>
            <a:ext cx="8161020" cy="2744047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7309248" y="957158"/>
            <a:ext cx="2268616" cy="20387733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503397" y="957158"/>
            <a:ext cx="6645831" cy="20387733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80060" y="2678853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80060" y="11865187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7D5565-DFBF-4EB1-9A27-6783A801361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280410" y="11865187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880860" y="11865187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A6BF1-43FE-47FE-9F1E-4DFBA9D2DAF7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>
        <a:spcBef>
          <a:spcPts val="0"/>
        </a:spcBef>
        <a:buNone/>
        <a:defRPr sz="6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>
        <a:spcBef>
          <a:spcPts val="0"/>
        </a:spcBef>
        <a:buFont typeface="Arial"/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40129" indent="-400050" algn="l" defTabSz="1280160">
        <a:spcBef>
          <a:spcPts val="0"/>
        </a:spcBef>
        <a:buFont typeface="Arial"/>
        <a:buChar char="–"/>
        <a:defRPr sz="39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>
        <a:spcBef>
          <a:spcPts val="0"/>
        </a:spcBef>
        <a:buFont typeface="Arial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>
        <a:spcBef>
          <a:spcPts val="0"/>
        </a:spcBef>
        <a:buFont typeface="Arial"/>
        <a:buChar char="»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160519" indent="-320040" algn="l" defTabSz="1280160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>
        <a:defRPr sz="2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24136" y="424136"/>
            <a:ext cx="8568952" cy="6408711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УДК: 544.163.2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Рихмайер</a:t>
            </a:r>
            <a:r>
              <a: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Артем Михайлович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9"/>
              </a:spcBef>
              <a:spcAft>
                <a:spcPts val="599"/>
              </a:spcAft>
              <a:defRPr/>
            </a:pPr>
            <a:r>
              <a:rPr sz="1400" b="1" cap="all">
                <a:latin typeface="Times New Roman"/>
                <a:cs typeface="Times New Roman"/>
              </a:rPr>
              <a:t> </a:t>
            </a:r>
            <a:r>
              <a:rPr sz="1600" b="1" cap="all">
                <a:latin typeface="Times New Roman"/>
                <a:cs typeface="Times New Roman"/>
              </a:rPr>
              <a:t>Квантово-механическое</a:t>
            </a:r>
            <a:r>
              <a:rPr sz="1600" b="1">
                <a:latin typeface="Times New Roman"/>
                <a:cs typeface="Times New Roman"/>
              </a:rPr>
              <a:t> ОПРЕДЕ</a:t>
            </a:r>
            <a:r>
              <a:rPr sz="1600" b="1">
                <a:latin typeface="Times New Roman"/>
                <a:cs typeface="Times New Roman"/>
              </a:rPr>
              <a:t>ЛЕНИЕ ШИРИНЫ ЗАПРЕЩЁННОЙ ЗОНЫ</a:t>
            </a:r>
            <a:endParaRPr sz="1400" b="1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Aft>
                <a:spcPts val="599"/>
              </a:spcAft>
              <a:defRPr/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Руководители: Ю.Д. Орлов, Е. М. Чернова</a:t>
            </a:r>
            <a:endParaRPr sz="16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Тверской государственный университет</a:t>
            </a:r>
            <a:endParaRPr sz="16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1600">
                <a:solidFill>
                  <a:srgbClr val="000000"/>
                </a:solidFill>
                <a:latin typeface="Times New Roman"/>
                <a:cs typeface="Times New Roman"/>
              </a:rPr>
              <a:t>Кафедра общей физики</a:t>
            </a:r>
            <a:br>
              <a:rPr lang="ru-RU" sz="1600">
                <a:latin typeface="Times New Roman"/>
                <a:cs typeface="Times New Roman"/>
              </a:rPr>
            </a:br>
            <a:br>
              <a:rPr lang="en-US" sz="1600">
                <a:latin typeface="Times New Roman"/>
                <a:cs typeface="Times New Roman"/>
              </a:rPr>
            </a:br>
            <a:br>
              <a:rPr lang="en-US" sz="1600">
                <a:latin typeface="Times New Roman"/>
                <a:cs typeface="Times New Roman"/>
              </a:rPr>
            </a:br>
            <a:br>
              <a:rPr lang="ru-RU" sz="1600">
                <a:latin typeface="Times New Roman"/>
                <a:cs typeface="Times New Roman"/>
              </a:rPr>
            </a:br>
            <a:endParaRPr lang="ru-RU" sz="160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 flipH="0" flipV="0">
            <a:off x="480118" y="2152326"/>
            <a:ext cx="8788430" cy="3561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5350">
              <a:defRPr/>
            </a:pPr>
            <a:r>
              <a:rPr lang="en-US" sz="1400">
                <a:latin typeface="Times New Roman"/>
                <a:cs typeface="Times New Roman"/>
              </a:rPr>
              <a:t>	</a:t>
            </a:r>
            <a:r>
              <a:rPr sz="1400">
                <a:latin typeface="Times New Roman"/>
                <a:cs typeface="Times New Roman"/>
              </a:rPr>
              <a:t>Теоретические методы определения различных физико-химических свойств получают все более широкое распространение. Наиболее теоретически обоснованными являются современные </a:t>
            </a:r>
            <a:r>
              <a:rPr sz="1400">
                <a:latin typeface="Times New Roman"/>
                <a:cs typeface="Times New Roman"/>
              </a:rPr>
              <a:t>квантово-химические</a:t>
            </a:r>
            <a:r>
              <a:rPr sz="1400">
                <a:latin typeface="Times New Roman"/>
                <a:cs typeface="Times New Roman"/>
              </a:rPr>
              <a:t> методы, позволяющие определять равновесное строение химических соединений, описывать энергетические, спектральные и др. свойства.</a:t>
            </a:r>
            <a:endParaRPr lang="en-US" sz="1400">
              <a:latin typeface="Times New Roman"/>
              <a:cs typeface="Times New Roman"/>
            </a:endParaRPr>
          </a:p>
          <a:p>
            <a:pPr indent="450214" algn="just">
              <a:lnSpc>
                <a:spcPct val="100000"/>
              </a:lnSpc>
              <a:spcAft>
                <a:spcPts val="0"/>
              </a:spcAft>
              <a:defRPr/>
            </a:pPr>
            <a:r>
              <a:rPr sz="1400">
                <a:latin typeface="Times New Roman"/>
                <a:cs typeface="Times New Roman"/>
              </a:rPr>
              <a:t>В связи с широким внедрением органических полупроводников в </a:t>
            </a:r>
            <a:r>
              <a:rPr sz="1400">
                <a:latin typeface="Times New Roman"/>
                <a:cs typeface="Times New Roman"/>
              </a:rPr>
              <a:t>современную</a:t>
            </a:r>
            <a:r>
              <a:rPr sz="1400">
                <a:latin typeface="Times New Roman"/>
                <a:cs typeface="Times New Roman"/>
              </a:rPr>
              <a:t> </a:t>
            </a:r>
            <a:r>
              <a:rPr sz="1400">
                <a:latin typeface="Times New Roman"/>
                <a:cs typeface="Times New Roman"/>
              </a:rPr>
              <a:t>схемотехнику</a:t>
            </a:r>
            <a:r>
              <a:rPr sz="1400">
                <a:latin typeface="Times New Roman"/>
                <a:cs typeface="Times New Roman"/>
              </a:rPr>
              <a:t>, синтезирование светочувствительных материалов, необходим теоретический расчет дополнительных характеристик соответствующих молекул</a:t>
            </a:r>
            <a:r>
              <a:rPr sz="1400">
                <a:latin typeface="Times New Roman"/>
                <a:cs typeface="Times New Roman"/>
              </a:rPr>
              <a:t>. </a:t>
            </a:r>
            <a:endParaRPr sz="1400">
              <a:latin typeface="Times New Roman"/>
              <a:cs typeface="Times New Roman"/>
            </a:endParaRPr>
          </a:p>
          <a:p>
            <a:pPr defTabSz="895349">
              <a:defRPr/>
            </a:pPr>
            <a:r>
              <a:rPr sz="1400">
                <a:latin typeface="Times New Roman"/>
                <a:cs typeface="Times New Roman"/>
              </a:rPr>
              <a:t>При определении равновесного строения органических соединений квантовыми методами возможно произвести определение ширины запрещенной зоны, которая рассчитывается </a:t>
            </a:r>
            <a:r>
              <a:rPr sz="1400">
                <a:latin typeface="Times New Roman"/>
                <a:cs typeface="Times New Roman"/>
              </a:rPr>
              <a:t>как разница</a:t>
            </a:r>
            <a:r>
              <a:rPr lang="en-US" sz="1400">
                <a:latin typeface="Times New Roman"/>
                <a:cs typeface="Times New Roman"/>
              </a:rPr>
              <a:t>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sz="1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HOMO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r>
              <a:rPr lang="en-US" sz="1400">
                <a:latin typeface="Times New Roman"/>
                <a:cs typeface="Times New Roman"/>
              </a:rPr>
              <a:t> </a:t>
            </a:r>
            <a:r>
              <a:rPr sz="1400">
                <a:latin typeface="Times New Roman"/>
                <a:cs typeface="Times New Roman"/>
              </a:rPr>
              <a:t>(энергия </a:t>
            </a:r>
            <a:r>
              <a:rPr sz="1400">
                <a:latin typeface="Times New Roman"/>
                <a:cs typeface="Times New Roman"/>
              </a:rPr>
              <a:t>необходима</a:t>
            </a:r>
            <a:r>
              <a:rPr sz="1400">
                <a:latin typeface="Times New Roman"/>
                <a:cs typeface="Times New Roman"/>
              </a:rPr>
              <a:t>я</a:t>
            </a:r>
            <a:r>
              <a:rPr sz="1400">
                <a:latin typeface="Times New Roman"/>
                <a:cs typeface="Times New Roman"/>
              </a:rPr>
              <a:t> для того, чтобы электрон покинул высшую занятую </a:t>
            </a:r>
            <a:r>
              <a:rPr sz="1400">
                <a:latin typeface="Times New Roman"/>
                <a:cs typeface="Times New Roman"/>
              </a:rPr>
              <a:t>орбиталь</a:t>
            </a:r>
            <a:r>
              <a:rPr sz="1400">
                <a:latin typeface="Times New Roman"/>
                <a:cs typeface="Times New Roman"/>
              </a:rPr>
              <a:t>)</a:t>
            </a:r>
            <a:r>
              <a:rPr lang="en-US" sz="1400">
                <a:latin typeface="Times New Roman"/>
                <a:cs typeface="Times New Roman"/>
              </a:rPr>
              <a:t> и </a:t>
            </a: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sz="1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LUMO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r>
              <a:rPr lang="en-US" sz="1400">
                <a:latin typeface="Times New Roman"/>
                <a:cs typeface="Times New Roman"/>
              </a:rPr>
              <a:t> (</a:t>
            </a:r>
            <a:r>
              <a:rPr sz="1400">
                <a:latin typeface="Times New Roman"/>
                <a:cs typeface="Times New Roman"/>
              </a:rPr>
              <a:t>энергия, требуемая электрону, занимающему вакантную  молекулярную </a:t>
            </a:r>
            <a:r>
              <a:rPr sz="1400">
                <a:latin typeface="Times New Roman"/>
                <a:cs typeface="Times New Roman"/>
              </a:rPr>
              <a:t>ор</a:t>
            </a:r>
            <a:r>
              <a:rPr sz="1400">
                <a:latin typeface="Times New Roman"/>
                <a:cs typeface="Times New Roman"/>
              </a:rPr>
              <a:t>биталь</a:t>
            </a:r>
            <a:r>
              <a:rPr sz="1400">
                <a:latin typeface="Times New Roman"/>
                <a:cs typeface="Times New Roman"/>
              </a:rPr>
              <a:t> с самой низкой энергией)</a:t>
            </a:r>
            <a:r>
              <a:rPr sz="1400">
                <a:latin typeface="Times New Roman"/>
                <a:cs typeface="Times New Roman"/>
              </a:rPr>
              <a:t> </a:t>
            </a:r>
            <a:r>
              <a:rPr lang="en-US" sz="1400">
                <a:latin typeface="Times New Roman"/>
                <a:cs typeface="Times New Roman"/>
              </a:rPr>
              <a:t>[1]</a:t>
            </a:r>
            <a:r>
              <a:rPr sz="1400">
                <a:latin typeface="Times New Roman"/>
                <a:cs typeface="Times New Roman"/>
              </a:rPr>
              <a:t>:</a:t>
            </a:r>
            <a:endParaRPr lang="en-US" sz="1400">
              <a:latin typeface="Times New Roman"/>
              <a:cs typeface="Times New Roman"/>
            </a:endParaRPr>
          </a:p>
          <a:p>
            <a:pPr defTabSz="895349"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/>
                    <m:oMath>
                      <m:sSub>
                        <m:sSubPr>
                          <m:ctrlPr>
                            <a:rPr sz="1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g</m:t>
                          </m:r>
                        </m:sub>
                      </m:sSub>
                      <m:r>
                        <m:rPr>
                          <m:sty m:val="i"/>
                        </m:rPr>
                        <a:rPr sz="1400">
                          <a:latin typeface="Cambria Math"/>
                          <a:ea typeface="Cambria Math"/>
                          <a:cs typeface="Cambria Math"/>
                        </a:rPr>
                        <m:t>=</m:t>
                      </m:r>
                      <m:sSub>
                        <m:sSubPr>
                          <m:ctrlPr>
                            <a:rPr sz="1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LUMO</m:t>
                          </m:r>
                        </m:sub>
                      </m:sSub>
                      <m:r>
                        <m:rPr>
                          <m:sty m:val="i"/>
                        </m:rPr>
                        <a:rPr sz="1400">
                          <a:latin typeface="Cambria Math"/>
                          <a:ea typeface="Cambria Math"/>
                          <a:cs typeface="Cambria Math"/>
                        </a:rPr>
                        <m:t>-</m:t>
                      </m:r>
                      <m:sSub>
                        <m:sSubPr>
                          <m:ctrlPr>
                            <a:rPr sz="140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i"/>
                            </m:rPr>
                            <a:rPr sz="1400">
                              <a:latin typeface="Cambria Math"/>
                              <a:ea typeface="Cambria Math"/>
                              <a:cs typeface="Cambria Math"/>
                            </a:rPr>
                            <m:t>HOMO</m:t>
                          </m:r>
                        </m:sub>
                      </m:sSub>
                    </m:oMath>
                  </m:oMathPara>
                </a14:m>
              </mc:Choice>
              <mc:Fallback/>
            </mc:AlternateContent>
            <a:endParaRPr sz="1400">
              <a:latin typeface="Times New Roman"/>
              <a:cs typeface="Times New Roman"/>
            </a:endParaRPr>
          </a:p>
          <a:p>
            <a:pPr indent="449579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latin typeface="Times New Roman"/>
                <a:ea typeface="Times New Roman"/>
                <a:cs typeface="Times New Roman"/>
              </a:rPr>
              <a:t>В настоящем исследовании была определена ширина запрещенной зоны для молекулы бензола </a:t>
            </a:r>
            <a:r>
              <a:rPr sz="1400">
                <a:latin typeface="Times New Roman"/>
                <a:cs typeface="Times New Roman"/>
              </a:rPr>
              <a:t>(</a:t>
            </a:r>
            <a:r>
              <a:rPr lang="en-US" sz="1400">
                <a:latin typeface="Times New Roman"/>
                <a:cs typeface="Times New Roman"/>
              </a:rPr>
              <a:t>C</a:t>
            </a:r>
            <a:r>
              <a:rPr sz="1400" baseline="-25000">
                <a:latin typeface="Times New Roman"/>
                <a:cs typeface="Times New Roman"/>
              </a:rPr>
              <a:t>6</a:t>
            </a:r>
            <a:r>
              <a:rPr lang="en-US" sz="1400">
                <a:latin typeface="Times New Roman"/>
                <a:cs typeface="Times New Roman"/>
              </a:rPr>
              <a:t>H</a:t>
            </a:r>
            <a:r>
              <a:rPr sz="1400" baseline="-25000">
                <a:latin typeface="Times New Roman"/>
                <a:cs typeface="Times New Roman"/>
              </a:rPr>
              <a:t>6</a:t>
            </a:r>
            <a:r>
              <a:rPr sz="1400">
                <a:latin typeface="Times New Roman"/>
                <a:cs typeface="Times New Roman"/>
              </a:rPr>
              <a:t>)</a:t>
            </a:r>
            <a:r>
              <a:rPr sz="1400">
                <a:latin typeface="Times New Roman"/>
                <a:cs typeface="Times New Roman"/>
              </a:rPr>
              <a:t>, с использованием </a:t>
            </a:r>
            <a:r>
              <a:rPr sz="1400">
                <a:latin typeface="Times New Roman"/>
                <a:cs typeface="Times New Roman"/>
              </a:rPr>
              <a:t>квантово-химических</a:t>
            </a:r>
            <a:r>
              <a:rPr sz="1400">
                <a:latin typeface="Times New Roman"/>
                <a:cs typeface="Times New Roman"/>
              </a:rPr>
              <a:t> методов</a:t>
            </a:r>
            <a:r>
              <a:rPr sz="1400">
                <a:latin typeface="Times New Roman"/>
                <a:ea typeface="Times New Roman"/>
                <a:cs typeface="Times New Roman"/>
              </a:rPr>
              <a:t>.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 indent="449579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400">
              <a:latin typeface="Times New Roman"/>
              <a:ea typeface="Times New Roman"/>
              <a:cs typeface="Times New Roman"/>
            </a:endParaRPr>
          </a:p>
          <a:p>
            <a:pPr defTabSz="895349">
              <a:defRPr/>
            </a:pPr>
            <a:endParaRPr lang="en-US" sz="140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24136" y="10745421"/>
            <a:ext cx="8220468" cy="1158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400">
                <a:latin typeface="Times New Roman"/>
                <a:cs typeface="Times New Roman"/>
              </a:rPr>
              <a:t>Список литературы: </a:t>
            </a:r>
            <a:endParaRPr lang="ru-RU" sz="1400">
              <a:latin typeface="Times New Roman"/>
              <a:cs typeface="Times New Roman"/>
            </a:endParaRPr>
          </a:p>
          <a:p>
            <a:pPr marL="239822" indent="-239822" algn="l">
              <a:lnSpc>
                <a:spcPct val="100000"/>
              </a:lnSpc>
              <a:spcAft>
                <a:spcPts val="0"/>
              </a:spcAft>
              <a:buAutoNum type="arabicPeriod"/>
              <a:defRPr/>
            </a:pPr>
            <a:r>
              <a:rPr lang="ru-RU" sz="1400">
                <a:latin typeface="Times New Roman"/>
                <a:cs typeface="Times New Roman"/>
              </a:rPr>
              <a:t>Маманд Д.М., Расул Х.Х., Омер П.Х., Квадр Х.М. Теоретическое и экспериментальное исследование антрадитиофена в различных растворах. Конденсированные среды и межфазные границы. 2022;24(2)</a:t>
            </a:r>
            <a:endParaRPr lang="ru-RU" sz="1400">
              <a:latin typeface="Times New Roman"/>
              <a:cs typeface="Times New Roman"/>
            </a:endParaRPr>
          </a:p>
          <a:p>
            <a:pPr marL="239822" indent="-239822" algn="l">
              <a:lnSpc>
                <a:spcPct val="100000"/>
              </a:lnSpc>
              <a:spcAft>
                <a:spcPts val="0"/>
              </a:spcAft>
              <a:buAutoNum type="arabicPeriod"/>
              <a:defRPr/>
            </a:pPr>
            <a:r>
              <a:rPr lang="ru-RU" sz="1400">
                <a:latin typeface="Times New Roman"/>
                <a:cs typeface="Times New Roman"/>
              </a:rPr>
              <a:t>Gaussian 03. Revision E.1./M.J.Frisch et.al,/, Gaussian, Inc., Pittsburgh PA, 2003</a:t>
            </a:r>
            <a:br>
              <a:rPr lang="ru-RU" sz="1400">
                <a:latin typeface="Times New Roman"/>
                <a:cs typeface="Times New Roman"/>
              </a:rPr>
            </a:br>
            <a:endParaRPr sz="1400">
              <a:latin typeface="Abyssinica SIL"/>
              <a:cs typeface="Abyssinica SIL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 flipH="0" flipV="0">
            <a:off x="534769" y="7563398"/>
            <a:ext cx="5091494" cy="42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100" b="1">
                <a:latin typeface="Times New Roman"/>
                <a:cs typeface="Times New Roman"/>
              </a:rPr>
              <a:t>Таблица 1. Квантово-химический расчет ширины запрещённой зоны молекулы бензола для различных базисов по методу B3LYP</a:t>
            </a:r>
            <a:endParaRPr lang="ru-RU" sz="1100" b="1" baseline="-2500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 flipH="0" flipV="0">
            <a:off x="5741437" y="5379175"/>
            <a:ext cx="3686254" cy="3718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7675" algn="l"/>
              </a:tabLst>
              <a:defRPr/>
            </a:pPr>
            <a:r>
              <a:rPr lang="ru-RU" sz="1400">
                <a:latin typeface="Times New Roman"/>
                <a:cs typeface="Times New Roman"/>
              </a:rPr>
              <a:t>	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Равновесная геометрия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выбранной молекулы рассчитывалась  с помощью пакета прикладных программ 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Gaussian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’03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[2]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методами теории функционала плотности 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LYP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и методом Хартри—Фока </a:t>
            </a:r>
            <a:r>
              <a:rPr lang="en-US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RHF</a:t>
            </a: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с использованием базисов 6-21G, 6-31G, 6-311+g(3df,3pd) и LANL2DZ (Табл.1,2).</a:t>
            </a:r>
            <a:endParaRPr lang="ru-RU" sz="1400">
              <a:latin typeface="Times New Roman"/>
              <a:cs typeface="Times New Roman"/>
            </a:endParaRPr>
          </a:p>
          <a:p>
            <a:pPr algn="just">
              <a:tabLst>
                <a:tab pos="447674" algn="l"/>
              </a:tabLst>
              <a:defRPr/>
            </a:pPr>
            <a:r>
              <a:rPr lang="ru-RU" sz="1400">
                <a:latin typeface="Times New Roman"/>
                <a:cs typeface="Times New Roman"/>
              </a:rPr>
              <a:t>          Исходя из экспериментальных  результатов, полученных в ходе исследований других авторов, сделан вывод о том, что наиболее точную теоретическую оценку ширины запрещённой зоны органических соединений дают методы теории функционала плотности с использованием базиса 6-311+g(3df,3pd), тогда как данные, полученные с  методом RHF не сходятся с экспериментальными.  </a:t>
            </a:r>
            <a:endParaRPr lang="ru-RU" sz="1400">
              <a:latin typeface="Times New Roman"/>
              <a:cs typeface="Times New Roman"/>
            </a:endParaRPr>
          </a:p>
        </p:txBody>
      </p:sp>
      <p:graphicFrame>
        <p:nvGraphicFramePr>
          <p:cNvPr id="2108727806" name=""/>
          <p:cNvGraphicFramePr>
            <a:graphicFrameLocks xmlns:a="http://schemas.openxmlformats.org/drawingml/2006/main"/>
          </p:cNvGraphicFramePr>
          <p:nvPr/>
        </p:nvGraphicFramePr>
        <p:xfrm>
          <a:off x="534770" y="5379175"/>
          <a:ext cx="5088112" cy="2452230"/>
        </p:xfrm>
        <a:graphic>
          <a:graphicData uri="http://schemas.openxmlformats.org/drawingml/2006/table">
            <a:tbl>
              <a:tblPr firstRow="1" firstCol="1" lastRow="0" lastCol="0" bandRow="0" bandCol="0">
                <a:tableStyleId>{A53DAFD1-E8D7-6B36-3058-6887705B0D9C}</a:tableStyleId>
              </a:tblPr>
              <a:tblGrid>
                <a:gridCol w="984051"/>
                <a:gridCol w="1194859"/>
                <a:gridCol w="1237020"/>
                <a:gridCol w="836485"/>
                <a:gridCol w="822994"/>
              </a:tblGrid>
              <a:tr h="566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Базис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HOMO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400" b="1">
                          <a:latin typeface="Abyssinica SIL"/>
                          <a:ea typeface="Times New Roman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LUMO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400" b="1">
                          <a:latin typeface="Abyssinica SIL"/>
                          <a:ea typeface="Times New Roman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b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</a:rPr>
                                      <m:t>g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/>
                        <a:t>, </a:t>
                      </a:r>
                      <a:r>
                        <a:rPr sz="1400" b="1">
                          <a:latin typeface="Abyssinica SIL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b="1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g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/>
                        <a:t>, </a:t>
                      </a:r>
                      <a:r>
                        <a:rPr sz="1400" b="1">
                          <a:latin typeface="Abyssinica SIL"/>
                          <a:cs typeface="Abyssinica SIL"/>
                        </a:rPr>
                        <a:t>эВ</a:t>
                      </a:r>
                      <a:endParaRPr sz="1400" b="1">
                        <a:latin typeface="Abyssinica SIL"/>
                        <a:cs typeface="Abyssinica SIL"/>
                      </a:endParaRPr>
                    </a:p>
                  </a:txBody>
                  <a:tcPr vert="horz"/>
                </a:tc>
              </a:tr>
              <a:tr h="38957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6-21G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-0,249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0,006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0,255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6,939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820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6-31G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-0,248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0,004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0,252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6,857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7298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6-311+g(3df, 3pd)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-0,261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-0,018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0,243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6,613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820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LANL2DZ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-0,253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-0,009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0,244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6,640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  <p:graphicFrame>
        <p:nvGraphicFramePr>
          <p:cNvPr id="294041604" name=""/>
          <p:cNvGraphicFramePr>
            <a:graphicFrameLocks xmlns:a="http://schemas.openxmlformats.org/drawingml/2006/main"/>
          </p:cNvGraphicFramePr>
          <p:nvPr/>
        </p:nvGraphicFramePr>
        <p:xfrm>
          <a:off x="538152" y="7990153"/>
          <a:ext cx="5088111" cy="2211539"/>
        </p:xfrm>
        <a:graphic>
          <a:graphicData uri="http://schemas.openxmlformats.org/drawingml/2006/table">
            <a:tbl>
              <a:tblPr firstRow="1" firstCol="1" lastRow="0" lastCol="0" bandRow="0" bandCol="0">
                <a:tableStyleId>{A53DAFD1-E8D7-6B36-3058-6887705B0D9C}</a:tableStyleId>
              </a:tblPr>
              <a:tblGrid>
                <a:gridCol w="984051"/>
                <a:gridCol w="1194858"/>
                <a:gridCol w="1237020"/>
                <a:gridCol w="836484"/>
                <a:gridCol w="822993"/>
              </a:tblGrid>
              <a:tr h="476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Базис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HOMO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400" b="1">
                          <a:latin typeface="Abyssinica SIL"/>
                          <a:ea typeface="Times New Roman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LUMO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400" b="1">
                          <a:latin typeface="Abyssinica SIL"/>
                          <a:ea typeface="Times New Roman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b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</a:rPr>
                                      <m:t>g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/>
                        <a:t>, </a:t>
                      </a:r>
                      <a:r>
                        <a:rPr sz="1400" b="1">
                          <a:latin typeface="Abyssinica SIL"/>
                          <a:cs typeface="Abyssinica SIL"/>
                        </a:rPr>
                        <a:t>а.е.</a:t>
                      </a:r>
                      <a:endParaRPr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mc:AlternateContent xmlns:mc="http://schemas.openxmlformats.org/markup-compatibility/2006" xmlns:m="http://schemas.openxmlformats.org/officeDocument/2006/math">
                        <mc:Choice xmlns:a14="http://schemas.microsoft.com/office/drawing/2010/main" Requires="a14">
                          <a14:m>
                            <m:oMathPara>
                              <m:oMathParaPr/>
                              <m:oMath>
                                <m:sSub>
                                  <m:sSubPr>
                                    <m:ctrlPr>
                                      <a:rPr sz="1400" b="1" i="1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E</m:t>
                                    </m:r>
                                  </m:e>
                                  <m:sub>
                                    <m:r>
                                      <m:rPr>
                                        <m:sty m:val="bi"/>
                                      </m:rPr>
                                      <a:rPr sz="1400"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g</m:t>
                                    </m:r>
                                  </m:sub>
                                </m:sSub>
                              </m:oMath>
                            </m:oMathPara>
                          </a14:m>
                        </mc:Choice>
                        <mc:Fallback/>
                      </mc:AlternateContent>
                      <a:r>
                        <a:rPr sz="1400" b="1"/>
                        <a:t>, </a:t>
                      </a:r>
                      <a:r>
                        <a:rPr sz="1400" b="1">
                          <a:latin typeface="Abyssinica SIL"/>
                          <a:cs typeface="Abyssinica SIL"/>
                        </a:rPr>
                        <a:t>эВ</a:t>
                      </a:r>
                      <a:endParaRPr sz="1400" b="1">
                        <a:latin typeface="Abyssinica SIL"/>
                        <a:cs typeface="Abyssinica SIL"/>
                      </a:endParaRPr>
                    </a:p>
                  </a:txBody>
                  <a:tcPr vert="horz"/>
                </a:tc>
              </a:tr>
              <a:tr h="39592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6-21G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-0,337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0,152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0,489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13,307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883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6-31G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-0,334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0,148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0,482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13,116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6028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6-311+g(3df, 3pd)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-0,339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0,041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0,380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10,341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38839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LANL2DZ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-0,339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0,127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0,466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000">
                          <a:latin typeface="Times New Roman"/>
                          <a:ea typeface="Times New Roman"/>
                          <a:cs typeface="Times New Roman"/>
                        </a:rPr>
                        <a:t>12,681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  <p:sp>
        <p:nvSpPr>
          <p:cNvPr id="1999643637" name="TextBox 12"/>
          <p:cNvSpPr txBox="1"/>
          <p:nvPr/>
        </p:nvSpPr>
        <p:spPr bwMode="auto">
          <a:xfrm flipH="0" flipV="0">
            <a:off x="538152" y="10126998"/>
            <a:ext cx="5091818" cy="42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sz="1100" b="1">
                <a:latin typeface="Times New Roman"/>
                <a:cs typeface="Times New Roman"/>
              </a:rPr>
              <a:t>Таблица 2. Квантово-химический расчет ширины запрещённой зоны молекулы бензола для различных базисов по методу RHF</a:t>
            </a:r>
            <a:endParaRPr lang="ru-RU" sz="1100" b="1" baseline="-250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R7-Office/7.2.0.134</Application>
  <DocSecurity>0</DocSecurity>
  <PresentationFormat>A3 (297x420 мм)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ДЕЛОКАЛИЗАЦИИ СВОБОДНОЙ ВАЛЕНТНОСТИ В СОПРЯЖЕННЫХ РАДИКАЛАХ Е.М. Чернова1, А.М. Рихмайер1, А.В. Котомкин1, В.В. Туровцев2, Ю.Д. Орлов1  1Тверской государственный университет,  2 Тверской государственный медицинский университет 170002, Тверь, ул. Желябова, д.33, E-mail: amrihmayer@yandex.ru</dc:title>
  <dc:subject/>
  <dc:creator>admin</dc:creator>
  <cp:keywords/>
  <dc:description/>
  <dc:identifier/>
  <dc:language/>
  <cp:lastModifiedBy>Артем Рихмайер</cp:lastModifiedBy>
  <cp:revision>11</cp:revision>
  <dcterms:created xsi:type="dcterms:W3CDTF">2022-12-15T07:44:21Z</dcterms:created>
  <dcterms:modified xsi:type="dcterms:W3CDTF">2023-03-24T14:07:41Z</dcterms:modified>
  <cp:category/>
  <cp:contentStatus/>
  <cp:version/>
</cp:coreProperties>
</file>