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56" r:id="rId3"/>
  </p:sldIdLst>
  <p:sldSz cx="9144000" cy="5715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1371907" y="685800"/>
            <a:ext cx="4114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82;p1:notes"/>
          <p:cNvSpPr/>
          <p:nvPr>
            <p:ph type="sldImg" idx="2"/>
          </p:nvPr>
        </p:nvSpPr>
        <p:spPr>
          <a:xfrm>
            <a:off x="1371907" y="685800"/>
            <a:ext cx="4114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Титульный слайд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43000" y="935303"/>
            <a:ext cx="6858300" cy="19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Calibri" panose="020F0502020204030204"/>
              <a:buNone/>
              <a:defRPr sz="8900"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type="subTitle" idx="1"/>
          </p:nvPr>
        </p:nvSpPr>
        <p:spPr>
          <a:xfrm>
            <a:off x="1143000" y="3001698"/>
            <a:ext cx="6858300" cy="13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3pPr>
            <a:lvl4pPr lvl="3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lvl="4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lvl="5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lvl="6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lvl="7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lvl="8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/>
        </p:txBody>
      </p:sp>
      <p:sp>
        <p:nvSpPr>
          <p:cNvPr id="14" name="Google Shape;14;p2"/>
          <p:cNvSpPr txBox="1"/>
          <p:nvPr>
            <p:ph type="dt" idx="10"/>
          </p:nvPr>
        </p:nvSpPr>
        <p:spPr>
          <a:xfrm>
            <a:off x="6286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type="ftr" idx="11"/>
          </p:nvPr>
        </p:nvSpPr>
        <p:spPr>
          <a:xfrm>
            <a:off x="3028950" y="5296958"/>
            <a:ext cx="30858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type="sldNum" idx="12"/>
          </p:nvPr>
        </p:nvSpPr>
        <p:spPr>
          <a:xfrm>
            <a:off x="64579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Заголовок и вертикальный текст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28650" y="304271"/>
            <a:ext cx="7886400" cy="11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type="body" idx="1"/>
          </p:nvPr>
        </p:nvSpPr>
        <p:spPr>
          <a:xfrm rot="5400000">
            <a:off x="2759100" y="-608796"/>
            <a:ext cx="3626100" cy="78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2pPr>
            <a:lvl3pPr marL="1371600" lvl="2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3pPr>
            <a:lvl4pPr marL="1828800" lvl="3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4pPr>
            <a:lvl5pPr marL="2286000" lvl="4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5pPr>
            <a:lvl6pPr marL="2743200" lvl="5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6pPr>
            <a:lvl7pPr marL="3200400" lvl="6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7pPr>
            <a:lvl8pPr marL="3657600" lvl="7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8pPr>
            <a:lvl9pPr marL="4114800" lvl="8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type="dt" idx="10"/>
          </p:nvPr>
        </p:nvSpPr>
        <p:spPr>
          <a:xfrm>
            <a:off x="6286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type="ftr" idx="11"/>
          </p:nvPr>
        </p:nvSpPr>
        <p:spPr>
          <a:xfrm>
            <a:off x="3028950" y="5296958"/>
            <a:ext cx="30858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type="sldNum" idx="12"/>
          </p:nvPr>
        </p:nvSpPr>
        <p:spPr>
          <a:xfrm>
            <a:off x="64579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Вертикальный заголовок и текст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5107950" y="1740071"/>
            <a:ext cx="48432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type="body" idx="1"/>
          </p:nvPr>
        </p:nvSpPr>
        <p:spPr>
          <a:xfrm rot="5400000">
            <a:off x="1107375" y="-174529"/>
            <a:ext cx="48432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2pPr>
            <a:lvl3pPr marL="1371600" lvl="2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3pPr>
            <a:lvl4pPr marL="1828800" lvl="3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4pPr>
            <a:lvl5pPr marL="2286000" lvl="4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5pPr>
            <a:lvl6pPr marL="2743200" lvl="5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6pPr>
            <a:lvl7pPr marL="3200400" lvl="6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7pPr>
            <a:lvl8pPr marL="3657600" lvl="7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8pPr>
            <a:lvl9pPr marL="4114800" lvl="8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type="dt" idx="10"/>
          </p:nvPr>
        </p:nvSpPr>
        <p:spPr>
          <a:xfrm>
            <a:off x="6286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type="ftr" idx="11"/>
          </p:nvPr>
        </p:nvSpPr>
        <p:spPr>
          <a:xfrm>
            <a:off x="3028950" y="5296958"/>
            <a:ext cx="30858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type="sldNum" idx="12"/>
          </p:nvPr>
        </p:nvSpPr>
        <p:spPr>
          <a:xfrm>
            <a:off x="64579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Заголовок и объект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28650" y="304271"/>
            <a:ext cx="7886400" cy="11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type="body" idx="1"/>
          </p:nvPr>
        </p:nvSpPr>
        <p:spPr>
          <a:xfrm>
            <a:off x="628650" y="1521354"/>
            <a:ext cx="7886400" cy="3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2pPr>
            <a:lvl3pPr marL="1371600" lvl="2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3pPr>
            <a:lvl4pPr marL="1828800" lvl="3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4pPr>
            <a:lvl5pPr marL="2286000" lvl="4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5pPr>
            <a:lvl6pPr marL="2743200" lvl="5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6pPr>
            <a:lvl7pPr marL="3200400" lvl="6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7pPr>
            <a:lvl8pPr marL="3657600" lvl="7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8pPr>
            <a:lvl9pPr marL="4114800" lvl="8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type="dt" idx="10"/>
          </p:nvPr>
        </p:nvSpPr>
        <p:spPr>
          <a:xfrm>
            <a:off x="6286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type="ftr" idx="11"/>
          </p:nvPr>
        </p:nvSpPr>
        <p:spPr>
          <a:xfrm>
            <a:off x="3028950" y="5296958"/>
            <a:ext cx="30858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type="sldNum" idx="12"/>
          </p:nvPr>
        </p:nvSpPr>
        <p:spPr>
          <a:xfrm>
            <a:off x="64579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Заголовок раздела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23888" y="1424782"/>
            <a:ext cx="7886400" cy="23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Calibri" panose="020F0502020204030204"/>
              <a:buNone/>
              <a:defRPr sz="8900"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type="body" idx="1"/>
          </p:nvPr>
        </p:nvSpPr>
        <p:spPr>
          <a:xfrm>
            <a:off x="623888" y="3824553"/>
            <a:ext cx="7886400" cy="12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type="dt" idx="10"/>
          </p:nvPr>
        </p:nvSpPr>
        <p:spPr>
          <a:xfrm>
            <a:off x="6286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type="ftr" idx="11"/>
          </p:nvPr>
        </p:nvSpPr>
        <p:spPr>
          <a:xfrm>
            <a:off x="3028950" y="5296958"/>
            <a:ext cx="30858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type="sldNum" idx="12"/>
          </p:nvPr>
        </p:nvSpPr>
        <p:spPr>
          <a:xfrm>
            <a:off x="64579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Два объекта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28650" y="304271"/>
            <a:ext cx="7886400" cy="11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type="body" idx="1"/>
          </p:nvPr>
        </p:nvSpPr>
        <p:spPr>
          <a:xfrm>
            <a:off x="628650" y="1521354"/>
            <a:ext cx="3886500" cy="3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2pPr>
            <a:lvl3pPr marL="1371600" lvl="2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3pPr>
            <a:lvl4pPr marL="1828800" lvl="3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4pPr>
            <a:lvl5pPr marL="2286000" lvl="4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5pPr>
            <a:lvl6pPr marL="2743200" lvl="5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6pPr>
            <a:lvl7pPr marL="3200400" lvl="6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7pPr>
            <a:lvl8pPr marL="3657600" lvl="7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8pPr>
            <a:lvl9pPr marL="4114800" lvl="8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type="body" idx="2"/>
          </p:nvPr>
        </p:nvSpPr>
        <p:spPr>
          <a:xfrm>
            <a:off x="4629150" y="1521354"/>
            <a:ext cx="3886500" cy="3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2pPr>
            <a:lvl3pPr marL="1371600" lvl="2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3pPr>
            <a:lvl4pPr marL="1828800" lvl="3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4pPr>
            <a:lvl5pPr marL="2286000" lvl="4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5pPr>
            <a:lvl6pPr marL="2743200" lvl="5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6pPr>
            <a:lvl7pPr marL="3200400" lvl="6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7pPr>
            <a:lvl8pPr marL="3657600" lvl="7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8pPr>
            <a:lvl9pPr marL="4114800" lvl="8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type="dt" idx="10"/>
          </p:nvPr>
        </p:nvSpPr>
        <p:spPr>
          <a:xfrm>
            <a:off x="6286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type="ftr" idx="11"/>
          </p:nvPr>
        </p:nvSpPr>
        <p:spPr>
          <a:xfrm>
            <a:off x="3028950" y="5296958"/>
            <a:ext cx="30858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type="sldNum" idx="12"/>
          </p:nvPr>
        </p:nvSpPr>
        <p:spPr>
          <a:xfrm>
            <a:off x="64579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Сравнение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29841" y="304271"/>
            <a:ext cx="7886400" cy="11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type="body" idx="1"/>
          </p:nvPr>
        </p:nvSpPr>
        <p:spPr>
          <a:xfrm>
            <a:off x="629841" y="1400969"/>
            <a:ext cx="3868500" cy="6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/>
        </p:txBody>
      </p:sp>
      <p:sp>
        <p:nvSpPr>
          <p:cNvPr id="39" name="Google Shape;39;p6"/>
          <p:cNvSpPr txBox="1"/>
          <p:nvPr>
            <p:ph type="body" idx="2"/>
          </p:nvPr>
        </p:nvSpPr>
        <p:spPr>
          <a:xfrm>
            <a:off x="629841" y="2087563"/>
            <a:ext cx="3868500" cy="30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2pPr>
            <a:lvl3pPr marL="1371600" lvl="2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3pPr>
            <a:lvl4pPr marL="1828800" lvl="3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4pPr>
            <a:lvl5pPr marL="2286000" lvl="4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5pPr>
            <a:lvl6pPr marL="2743200" lvl="5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6pPr>
            <a:lvl7pPr marL="3200400" lvl="6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7pPr>
            <a:lvl8pPr marL="3657600" lvl="7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8pPr>
            <a:lvl9pPr marL="4114800" lvl="8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type="body" idx="3"/>
          </p:nvPr>
        </p:nvSpPr>
        <p:spPr>
          <a:xfrm>
            <a:off x="4629150" y="1400969"/>
            <a:ext cx="3887400" cy="6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/>
        </p:txBody>
      </p:sp>
      <p:sp>
        <p:nvSpPr>
          <p:cNvPr id="41" name="Google Shape;41;p6"/>
          <p:cNvSpPr txBox="1"/>
          <p:nvPr>
            <p:ph type="body" idx="4"/>
          </p:nvPr>
        </p:nvSpPr>
        <p:spPr>
          <a:xfrm>
            <a:off x="4629150" y="2087563"/>
            <a:ext cx="3887400" cy="30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2pPr>
            <a:lvl3pPr marL="1371600" lvl="2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3pPr>
            <a:lvl4pPr marL="1828800" lvl="3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4pPr>
            <a:lvl5pPr marL="2286000" lvl="4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5pPr>
            <a:lvl6pPr marL="2743200" lvl="5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6pPr>
            <a:lvl7pPr marL="3200400" lvl="6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7pPr>
            <a:lvl8pPr marL="3657600" lvl="7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8pPr>
            <a:lvl9pPr marL="4114800" lvl="8" indent="-406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type="dt" idx="10"/>
          </p:nvPr>
        </p:nvSpPr>
        <p:spPr>
          <a:xfrm>
            <a:off x="6286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type="ftr" idx="11"/>
          </p:nvPr>
        </p:nvSpPr>
        <p:spPr>
          <a:xfrm>
            <a:off x="3028950" y="5296958"/>
            <a:ext cx="30858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type="sldNum" idx="12"/>
          </p:nvPr>
        </p:nvSpPr>
        <p:spPr>
          <a:xfrm>
            <a:off x="64579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Только заголовок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28650" y="304271"/>
            <a:ext cx="7886400" cy="11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type="dt" idx="10"/>
          </p:nvPr>
        </p:nvSpPr>
        <p:spPr>
          <a:xfrm>
            <a:off x="6286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type="ftr" idx="11"/>
          </p:nvPr>
        </p:nvSpPr>
        <p:spPr>
          <a:xfrm>
            <a:off x="3028950" y="5296958"/>
            <a:ext cx="30858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type="sldNum" idx="12"/>
          </p:nvPr>
        </p:nvSpPr>
        <p:spPr>
          <a:xfrm>
            <a:off x="64579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Пустой слайд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dt" idx="10"/>
          </p:nvPr>
        </p:nvSpPr>
        <p:spPr>
          <a:xfrm>
            <a:off x="6286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type="ftr" idx="11"/>
          </p:nvPr>
        </p:nvSpPr>
        <p:spPr>
          <a:xfrm>
            <a:off x="3028950" y="5296958"/>
            <a:ext cx="30858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type="sldNum" idx="12"/>
          </p:nvPr>
        </p:nvSpPr>
        <p:spPr>
          <a:xfrm>
            <a:off x="64579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Объект с подписью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1" y="381000"/>
            <a:ext cx="2949000" cy="13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Calibri" panose="020F0502020204030204"/>
              <a:buNone/>
              <a:defRPr sz="4700"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type="body" idx="1"/>
          </p:nvPr>
        </p:nvSpPr>
        <p:spPr>
          <a:xfrm>
            <a:off x="3887391" y="822854"/>
            <a:ext cx="4629000" cy="40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normAutofit/>
          </a:bodyPr>
          <a:lstStyle>
            <a:lvl1pPr marL="457200" lvl="0" indent="-52705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4700"/>
              <a:buChar char="•"/>
              <a:defRPr sz="4700"/>
            </a:lvl1pPr>
            <a:lvl2pPr marL="914400" lvl="1" indent="-48895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100"/>
              <a:buChar char="•"/>
              <a:defRPr sz="4100"/>
            </a:lvl2pPr>
            <a:lvl3pPr marL="1371600" lvl="2" indent="-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marL="1828800" lvl="3" indent="-4191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marL="2286000" lvl="4" indent="-4191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marL="2743200" lvl="5" indent="-4191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marL="3200400" lvl="6" indent="-4191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marL="3657600" lvl="7" indent="-4191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marL="4114800" lvl="8" indent="-4191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/>
        </p:txBody>
      </p:sp>
      <p:sp>
        <p:nvSpPr>
          <p:cNvPr id="57" name="Google Shape;57;p9"/>
          <p:cNvSpPr txBox="1"/>
          <p:nvPr>
            <p:ph type="body" idx="2"/>
          </p:nvPr>
        </p:nvSpPr>
        <p:spPr>
          <a:xfrm>
            <a:off x="629841" y="1714500"/>
            <a:ext cx="2949000" cy="31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8" name="Google Shape;58;p9"/>
          <p:cNvSpPr txBox="1"/>
          <p:nvPr>
            <p:ph type="dt" idx="10"/>
          </p:nvPr>
        </p:nvSpPr>
        <p:spPr>
          <a:xfrm>
            <a:off x="6286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type="ftr" idx="11"/>
          </p:nvPr>
        </p:nvSpPr>
        <p:spPr>
          <a:xfrm>
            <a:off x="3028950" y="5296958"/>
            <a:ext cx="30858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type="sldNum" idx="12"/>
          </p:nvPr>
        </p:nvSpPr>
        <p:spPr>
          <a:xfrm>
            <a:off x="64579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Рисунок с подписью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1" y="381000"/>
            <a:ext cx="2949000" cy="13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Calibri" panose="020F0502020204030204"/>
              <a:buNone/>
              <a:defRPr sz="4700"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type="pic" idx="2"/>
          </p:nvPr>
        </p:nvSpPr>
        <p:spPr>
          <a:xfrm>
            <a:off x="3887391" y="822854"/>
            <a:ext cx="4629000" cy="4061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type="body" idx="1"/>
          </p:nvPr>
        </p:nvSpPr>
        <p:spPr>
          <a:xfrm>
            <a:off x="629841" y="1714500"/>
            <a:ext cx="2949000" cy="31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65" name="Google Shape;65;p10"/>
          <p:cNvSpPr txBox="1"/>
          <p:nvPr>
            <p:ph type="dt" idx="10"/>
          </p:nvPr>
        </p:nvSpPr>
        <p:spPr>
          <a:xfrm>
            <a:off x="6286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type="ftr" idx="11"/>
          </p:nvPr>
        </p:nvSpPr>
        <p:spPr>
          <a:xfrm>
            <a:off x="3028950" y="5296958"/>
            <a:ext cx="30858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type="sldNum" idx="12"/>
          </p:nvPr>
        </p:nvSpPr>
        <p:spPr>
          <a:xfrm>
            <a:off x="64579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04271"/>
            <a:ext cx="7886400" cy="11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Calibri" panose="020F0502020204030204"/>
              <a:buNone/>
              <a:defRPr sz="65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628650" y="1521354"/>
            <a:ext cx="7886400" cy="3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normAutofit/>
          </a:bodyPr>
          <a:lstStyle>
            <a:lvl1pPr marL="457200" marR="0" lvl="0" indent="-4889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 panose="020B0604020202020204"/>
              <a:buChar char="•"/>
              <a:defRPr sz="41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457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 panose="020B0604020202020204"/>
              <a:buChar char="•"/>
              <a:defRPr sz="36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4191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 panose="020B0604020202020204"/>
              <a:buChar char="•"/>
              <a:defRPr sz="3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4064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4064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4064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4064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4064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4064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dt" idx="10"/>
          </p:nvPr>
        </p:nvSpPr>
        <p:spPr>
          <a:xfrm>
            <a:off x="6286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type="ftr" idx="11"/>
          </p:nvPr>
        </p:nvSpPr>
        <p:spPr>
          <a:xfrm>
            <a:off x="3028950" y="5296958"/>
            <a:ext cx="30858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type="sldNum" idx="12"/>
          </p:nvPr>
        </p:nvSpPr>
        <p:spPr>
          <a:xfrm>
            <a:off x="6457950" y="5296958"/>
            <a:ext cx="2057400" cy="3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</a:fld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subTitle" idx="1"/>
          </p:nvPr>
        </p:nvSpPr>
        <p:spPr>
          <a:xfrm>
            <a:off x="3353606" y="215188"/>
            <a:ext cx="5607300" cy="19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norm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10"/>
              <a:buNone/>
            </a:pPr>
            <a:r>
              <a:rPr lang="ru-RU" sz="1510"/>
              <a:t> </a:t>
            </a:r>
            <a:endParaRPr sz="1510"/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710"/>
              <a:buNone/>
            </a:pPr>
            <a:r>
              <a:rPr lang="ru-RU" sz="1510" b="1">
                <a:solidFill>
                  <a:srgbClr val="59595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ВЛИЯНИЕ ДЛИТЕЛЬНОСТИ ОТЖИГА НА ГИСТЕРЕЗИС ГЕТЕРОГЕННЫХ СПЛАВОВ GdZrCoCuFe.</a:t>
            </a:r>
            <a:endParaRPr sz="1510" b="1">
              <a:solidFill>
                <a:srgbClr val="59595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2286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710"/>
              <a:buNone/>
            </a:pPr>
            <a:r>
              <a:rPr lang="ru-RU" sz="1510" b="1">
                <a:solidFill>
                  <a:srgbClr val="59595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Руководитель: Семенова Е.М.</a:t>
            </a:r>
            <a:endParaRPr sz="1510" b="1"/>
          </a:p>
          <a:p>
            <a:pPr marL="0" lvl="0" indent="0" algn="ctr" rtl="0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710"/>
              <a:buNone/>
            </a:pPr>
            <a:endParaRPr sz="1510"/>
          </a:p>
        </p:txBody>
      </p:sp>
      <p:sp>
        <p:nvSpPr>
          <p:cNvPr id="85" name="Google Shape;85;p13"/>
          <p:cNvSpPr txBox="1"/>
          <p:nvPr>
            <p:ph type="ctrTitle"/>
          </p:nvPr>
        </p:nvSpPr>
        <p:spPr>
          <a:xfrm>
            <a:off x="3897193" y="-2"/>
            <a:ext cx="4520100" cy="5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770"/>
              <a:buFont typeface="Times New Roman" panose="02020603050405020304"/>
              <a:buNone/>
            </a:pPr>
            <a:r>
              <a:rPr lang="ru-RU" sz="2570">
                <a:solidFill>
                  <a:srgbClr val="59595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Фёдоров Максим Витальевич</a:t>
            </a:r>
            <a:endParaRPr sz="2570">
              <a:solidFill>
                <a:srgbClr val="595959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pic>
        <p:nvPicPr>
          <p:cNvPr id="86" name="Google Shape;86;p13" descr="C:\Users\locuser\Desktop\TvGu.png"/>
          <p:cNvPicPr preferRelativeResize="0"/>
          <p:nvPr/>
        </p:nvPicPr>
        <p:blipFill rotWithShape="1">
          <a:blip r:embed="rId1"/>
          <a:srcRect l="1536" t="9119" r="41767" b="18809"/>
          <a:stretch>
            <a:fillRect/>
          </a:stretch>
        </p:blipFill>
        <p:spPr>
          <a:xfrm>
            <a:off x="83690" y="0"/>
            <a:ext cx="313585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6115400" y="2887050"/>
            <a:ext cx="2845500" cy="9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300" b="0" i="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Рис. 1.</a:t>
            </a:r>
            <a:r>
              <a:rPr lang="ru-RU" sz="13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Петли гистерезиса образцов сплава после отжигов различной длительности (а - 8 часов; б - 16 часов; в - 24 часа)</a:t>
            </a:r>
            <a:r>
              <a:rPr lang="ru-RU" sz="1300" b="0" i="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.</a:t>
            </a:r>
            <a:endParaRPr lang="ru-RU" sz="1300" b="0" i="0" u="none" strike="noStrike" cap="none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133549" y="4112100"/>
            <a:ext cx="524700" cy="3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rgbClr val="59595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а)</a:t>
            </a:r>
            <a:endParaRPr sz="1100"/>
          </a:p>
        </p:txBody>
      </p:sp>
      <p:sp>
        <p:nvSpPr>
          <p:cNvPr id="89" name="Google Shape;89;p13"/>
          <p:cNvSpPr txBox="1"/>
          <p:nvPr/>
        </p:nvSpPr>
        <p:spPr>
          <a:xfrm>
            <a:off x="290900" y="4112101"/>
            <a:ext cx="8670000" cy="12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3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Показано, что увеличение длительности отжига приводит сплав в высококоэрцитивное состояние: в результате 24-часового отжига достигается коэрцитивная сила 10кЭ. Также был выполнен анализ поведения доменной структуры сплава при воздействии повышенных температур. Установлено, что составляющая сплава(Gd</a:t>
            </a:r>
            <a:r>
              <a:rPr lang="ru-RU" sz="1300" b="1" baseline="-25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0,85</a:t>
            </a:r>
            <a:r>
              <a:rPr lang="ru-RU" sz="13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Zr</a:t>
            </a:r>
            <a:r>
              <a:rPr lang="ru-RU" sz="1300" b="1" baseline="-25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0,15</a:t>
            </a:r>
            <a:r>
              <a:rPr lang="ru-RU" sz="13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)(Co</a:t>
            </a:r>
            <a:r>
              <a:rPr lang="ru-RU" sz="1300" b="1" baseline="-25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0,69</a:t>
            </a:r>
            <a:r>
              <a:rPr lang="ru-RU" sz="13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Cu</a:t>
            </a:r>
            <a:r>
              <a:rPr lang="ru-RU" sz="1300" b="1" baseline="-25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0,088</a:t>
            </a:r>
            <a:r>
              <a:rPr lang="ru-RU" sz="13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Fe</a:t>
            </a:r>
            <a:r>
              <a:rPr lang="ru-RU" sz="1300" b="1" baseline="-25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0,222</a:t>
            </a:r>
            <a:r>
              <a:rPr lang="ru-RU" sz="13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)</a:t>
            </a:r>
            <a:r>
              <a:rPr lang="ru-RU" sz="1300" b="1" baseline="-25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6,0</a:t>
            </a:r>
            <a:r>
              <a:rPr lang="ru-RU" sz="13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со стехиометрией 1:5 является более выосокотемпературно-стабильной.</a:t>
            </a:r>
            <a:endParaRPr lang="ru-RU" sz="1300" b="1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290900" y="889744"/>
            <a:ext cx="2624400" cy="78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>
                <a:solidFill>
                  <a:srgbClr val="1E4E7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XXVIII Каргинские чтения</a:t>
            </a:r>
            <a:endParaRPr sz="8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91" name="Google Shape;91;p13" descr="C:\Users\locuser\Desktop\bottom.jpg"/>
          <p:cNvPicPr preferRelativeResize="0"/>
          <p:nvPr/>
        </p:nvPicPr>
        <p:blipFill rotWithShape="1">
          <a:blip r:embed="rId2"/>
          <a:srcRect t="-7273" r="32913"/>
          <a:stretch>
            <a:fillRect/>
          </a:stretch>
        </p:blipFill>
        <p:spPr>
          <a:xfrm>
            <a:off x="0" y="5379493"/>
            <a:ext cx="9143998" cy="335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98000" y="2606553"/>
            <a:ext cx="2016364" cy="1497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2214375" y="2639025"/>
            <a:ext cx="1911300" cy="149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3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4125675" y="2606562"/>
            <a:ext cx="1812200" cy="14979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3"/>
          <p:cNvSpPr txBox="1"/>
          <p:nvPr/>
        </p:nvSpPr>
        <p:spPr>
          <a:xfrm>
            <a:off x="4928675" y="4112100"/>
            <a:ext cx="437100" cy="3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>
                <a:solidFill>
                  <a:srgbClr val="59595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в</a:t>
            </a:r>
            <a:r>
              <a:rPr lang="ru-RU" sz="1100">
                <a:solidFill>
                  <a:srgbClr val="59595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)</a:t>
            </a:r>
            <a:endParaRPr sz="1100"/>
          </a:p>
        </p:txBody>
      </p:sp>
      <p:sp>
        <p:nvSpPr>
          <p:cNvPr id="96" name="Google Shape;96;p13"/>
          <p:cNvSpPr txBox="1"/>
          <p:nvPr/>
        </p:nvSpPr>
        <p:spPr>
          <a:xfrm>
            <a:off x="3081533" y="4104450"/>
            <a:ext cx="524700" cy="3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59595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б</a:t>
            </a:r>
            <a:r>
              <a:rPr lang="ru-RU" sz="1200">
                <a:solidFill>
                  <a:srgbClr val="595959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)</a:t>
            </a:r>
            <a:endParaRPr sz="1200"/>
          </a:p>
        </p:txBody>
      </p:sp>
      <p:sp>
        <p:nvSpPr>
          <p:cNvPr id="97" name="Google Shape;97;p13"/>
          <p:cNvSpPr txBox="1"/>
          <p:nvPr/>
        </p:nvSpPr>
        <p:spPr>
          <a:xfrm>
            <a:off x="390050" y="1519050"/>
            <a:ext cx="8471700" cy="1149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5325" tIns="67625" rIns="135325" bIns="676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3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Times New Roman" panose="02020603050405020304"/>
              </a:rPr>
              <a:t>В данной работе проводится изучение гистерезисных параметров сплава (Gd</a:t>
            </a:r>
            <a:r>
              <a:rPr lang="ru-RU" sz="1300" b="1" baseline="-25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Times New Roman" panose="02020603050405020304"/>
              </a:rPr>
              <a:t>0,85</a:t>
            </a:r>
            <a:r>
              <a:rPr lang="ru-RU" sz="13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Times New Roman" panose="02020603050405020304"/>
              </a:rPr>
              <a:t>Zr</a:t>
            </a:r>
            <a:r>
              <a:rPr lang="ru-RU" sz="1300" b="1" baseline="-25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Times New Roman" panose="02020603050405020304"/>
              </a:rPr>
              <a:t>0,15</a:t>
            </a:r>
            <a:r>
              <a:rPr lang="ru-RU" sz="13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Times New Roman" panose="02020603050405020304"/>
              </a:rPr>
              <a:t>)(Co</a:t>
            </a:r>
            <a:r>
              <a:rPr lang="ru-RU" sz="1300" b="1" baseline="-25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Times New Roman" panose="02020603050405020304"/>
              </a:rPr>
              <a:t>0,69</a:t>
            </a:r>
            <a:r>
              <a:rPr lang="ru-RU" sz="13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Times New Roman" panose="02020603050405020304"/>
              </a:rPr>
              <a:t>Cu</a:t>
            </a:r>
            <a:r>
              <a:rPr lang="ru-RU" sz="1300" b="1" baseline="-25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Times New Roman" panose="02020603050405020304"/>
              </a:rPr>
              <a:t>0,088</a:t>
            </a:r>
            <a:r>
              <a:rPr lang="ru-RU" sz="13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Times New Roman" panose="02020603050405020304"/>
              </a:rPr>
              <a:t>Fe</a:t>
            </a:r>
            <a:r>
              <a:rPr lang="ru-RU" sz="1300" b="1" baseline="-25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Times New Roman" panose="02020603050405020304"/>
              </a:rPr>
              <a:t>0,222</a:t>
            </a:r>
            <a:r>
              <a:rPr lang="ru-RU" sz="13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Times New Roman" panose="02020603050405020304"/>
              </a:rPr>
              <a:t>)</a:t>
            </a:r>
            <a:r>
              <a:rPr lang="ru-RU" sz="1300" b="1" baseline="-25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Times New Roman" panose="02020603050405020304"/>
              </a:rPr>
              <a:t>6,0</a:t>
            </a:r>
            <a:r>
              <a:rPr lang="ru-RU" sz="13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Times New Roman" panose="02020603050405020304"/>
              </a:rPr>
              <a:t> после серии ТО, включающих гомогенизацию и низкотемпературные обработки при 400</a:t>
            </a:r>
            <a:r>
              <a:rPr lang="ru-RU" sz="1300" b="1" baseline="30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Calibri" panose="020F0502020204030204"/>
                <a:cs typeface="Times New Roman" panose="02020603050405020304" charset="0"/>
                <a:sym typeface="Calibri" panose="020F0502020204030204"/>
              </a:rPr>
              <a:t>о</a:t>
            </a:r>
            <a:r>
              <a:rPr lang="ru-RU" sz="13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Calibri" panose="020F0502020204030204"/>
                <a:cs typeface="Times New Roman" panose="02020603050405020304" charset="0"/>
                <a:sym typeface="Calibri" panose="020F0502020204030204"/>
              </a:rPr>
              <a:t>С</a:t>
            </a:r>
            <a:r>
              <a:rPr lang="ru-RU" sz="13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Times New Roman" panose="02020603050405020304"/>
                <a:cs typeface="Times New Roman" panose="02020603050405020304" charset="0"/>
                <a:sym typeface="Times New Roman" panose="02020603050405020304"/>
              </a:rPr>
              <a:t> в течение 8, 16 и 24 часов. На рис. 1 приведены петли гистерезиса полученные при комнатной температуре методом вибрационного магнитометра на образцах  сплава после ТО различной длительности.</a:t>
            </a:r>
            <a:endParaRPr b="1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tx1">
                  <a:lumMod val="75000"/>
                  <a:lumOff val="25000"/>
                </a:schemeClr>
              </a:solidFill>
              <a:highlight>
                <a:schemeClr val="accent3"/>
              </a:highlight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1061</Words>
  <Application>WPS Presentation</Application>
  <PresentationFormat/>
  <Paragraphs>23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Arial</vt:lpstr>
      <vt:lpstr>Calibri</vt:lpstr>
      <vt:lpstr>Times New Roman</vt:lpstr>
      <vt:lpstr>Times New Roman</vt:lpstr>
      <vt:lpstr>Microsoft YaHei</vt:lpstr>
      <vt:lpstr>Arial Unicode MS</vt:lpstr>
      <vt:lpstr>Тема Office</vt:lpstr>
      <vt:lpstr>Фёдоров Максим Витальевич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Фёдоров Максим Витальевич</dc:title>
  <dc:creator/>
  <cp:lastModifiedBy>17.flame</cp:lastModifiedBy>
  <cp:revision>5</cp:revision>
  <dcterms:created xsi:type="dcterms:W3CDTF">2023-03-24T10:23:00Z</dcterms:created>
  <dcterms:modified xsi:type="dcterms:W3CDTF">2023-03-24T10:41:47Z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FE246B7C52BE4DA59A193818A14864F0</vt:lpwstr>
  </property>
  <property fmtid="{D5CDD505-2E9C-101B-9397-08002B2CF9AE}" pid="3" name="KSOProductBuildVer">
    <vt:lpwstr>1049-11.2.0.11341</vt:lpwstr>
  </property>
</Properties>
</file>