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242338" cy="30243463"/>
  <p:notesSz cx="6858000" cy="9144000"/>
  <p:defaultTextStyle>
    <a:defPPr>
      <a:defRPr lang="ru-RU"/>
    </a:defPPr>
    <a:lvl1pPr marL="0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0995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1991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12986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83981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54976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25972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296967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67962" algn="l" defTabSz="2941991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84" y="-108"/>
      </p:cViewPr>
      <p:guideLst>
        <p:guide orient="horz" pos="9526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176" y="9395078"/>
            <a:ext cx="18055987" cy="6482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6351" y="17137962"/>
            <a:ext cx="14869637" cy="7728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8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5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2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9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6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5780064" y="5341614"/>
            <a:ext cx="11100597" cy="113798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7211" y="5341614"/>
            <a:ext cx="32958814" cy="113798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998" y="19434227"/>
            <a:ext cx="18055987" cy="600668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7998" y="12818472"/>
            <a:ext cx="18055987" cy="6615755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099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1991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298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839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5497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2597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29696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679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67211" y="31118567"/>
            <a:ext cx="22027861" cy="8802107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849111" y="31118567"/>
            <a:ext cx="22031550" cy="8802107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7" y="1211141"/>
            <a:ext cx="19118104" cy="50405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117" y="6769777"/>
            <a:ext cx="9385722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0995" indent="0">
              <a:buNone/>
              <a:defRPr sz="6400" b="1"/>
            </a:lvl2pPr>
            <a:lvl3pPr marL="2941991" indent="0">
              <a:buNone/>
              <a:defRPr sz="5800" b="1"/>
            </a:lvl3pPr>
            <a:lvl4pPr marL="4412986" indent="0">
              <a:buNone/>
              <a:defRPr sz="5100" b="1"/>
            </a:lvl4pPr>
            <a:lvl5pPr marL="5883981" indent="0">
              <a:buNone/>
              <a:defRPr sz="5100" b="1"/>
            </a:lvl5pPr>
            <a:lvl6pPr marL="7354976" indent="0">
              <a:buNone/>
              <a:defRPr sz="5100" b="1"/>
            </a:lvl6pPr>
            <a:lvl7pPr marL="8825972" indent="0">
              <a:buNone/>
              <a:defRPr sz="5100" b="1"/>
            </a:lvl7pPr>
            <a:lvl8pPr marL="10296967" indent="0">
              <a:buNone/>
              <a:defRPr sz="5100" b="1"/>
            </a:lvl8pPr>
            <a:lvl9pPr marL="11767962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2117" y="9591098"/>
            <a:ext cx="9385722" cy="17424997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90814" y="6769777"/>
            <a:ext cx="9389408" cy="2821321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0995" indent="0">
              <a:buNone/>
              <a:defRPr sz="6400" b="1"/>
            </a:lvl2pPr>
            <a:lvl3pPr marL="2941991" indent="0">
              <a:buNone/>
              <a:defRPr sz="5800" b="1"/>
            </a:lvl3pPr>
            <a:lvl4pPr marL="4412986" indent="0">
              <a:buNone/>
              <a:defRPr sz="5100" b="1"/>
            </a:lvl4pPr>
            <a:lvl5pPr marL="5883981" indent="0">
              <a:buNone/>
              <a:defRPr sz="5100" b="1"/>
            </a:lvl5pPr>
            <a:lvl6pPr marL="7354976" indent="0">
              <a:buNone/>
              <a:defRPr sz="5100" b="1"/>
            </a:lvl6pPr>
            <a:lvl7pPr marL="8825972" indent="0">
              <a:buNone/>
              <a:defRPr sz="5100" b="1"/>
            </a:lvl7pPr>
            <a:lvl8pPr marL="10296967" indent="0">
              <a:buNone/>
              <a:defRPr sz="5100" b="1"/>
            </a:lvl8pPr>
            <a:lvl9pPr marL="11767962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790814" y="9591098"/>
            <a:ext cx="9389408" cy="17424997"/>
          </a:xfrm>
        </p:spPr>
        <p:txBody>
          <a:bodyPr/>
          <a:lstStyle>
            <a:lvl1pPr>
              <a:defRPr sz="77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8" y="1204138"/>
            <a:ext cx="6988583" cy="5124587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05164" y="1204140"/>
            <a:ext cx="11875057" cy="25811958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2118" y="6328727"/>
            <a:ext cx="6988583" cy="20687371"/>
          </a:xfrm>
        </p:spPr>
        <p:txBody>
          <a:bodyPr/>
          <a:lstStyle>
            <a:lvl1pPr marL="0" indent="0">
              <a:buNone/>
              <a:defRPr sz="4500"/>
            </a:lvl1pPr>
            <a:lvl2pPr marL="1470995" indent="0">
              <a:buNone/>
              <a:defRPr sz="3900"/>
            </a:lvl2pPr>
            <a:lvl3pPr marL="2941991" indent="0">
              <a:buNone/>
              <a:defRPr sz="3200"/>
            </a:lvl3pPr>
            <a:lvl4pPr marL="4412986" indent="0">
              <a:buNone/>
              <a:defRPr sz="2900"/>
            </a:lvl4pPr>
            <a:lvl5pPr marL="5883981" indent="0">
              <a:buNone/>
              <a:defRPr sz="2900"/>
            </a:lvl5pPr>
            <a:lvl6pPr marL="7354976" indent="0">
              <a:buNone/>
              <a:defRPr sz="2900"/>
            </a:lvl6pPr>
            <a:lvl7pPr marL="8825972" indent="0">
              <a:buNone/>
              <a:defRPr sz="2900"/>
            </a:lvl7pPr>
            <a:lvl8pPr marL="10296967" indent="0">
              <a:buNone/>
              <a:defRPr sz="2900"/>
            </a:lvl8pPr>
            <a:lvl9pPr marL="11767962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647" y="21170424"/>
            <a:ext cx="12745403" cy="2499288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647" y="2702309"/>
            <a:ext cx="12745403" cy="18146078"/>
          </a:xfrm>
        </p:spPr>
        <p:txBody>
          <a:bodyPr/>
          <a:lstStyle>
            <a:lvl1pPr marL="0" indent="0">
              <a:buNone/>
              <a:defRPr sz="10300"/>
            </a:lvl1pPr>
            <a:lvl2pPr marL="1470995" indent="0">
              <a:buNone/>
              <a:defRPr sz="9000"/>
            </a:lvl2pPr>
            <a:lvl3pPr marL="2941991" indent="0">
              <a:buNone/>
              <a:defRPr sz="7700"/>
            </a:lvl3pPr>
            <a:lvl4pPr marL="4412986" indent="0">
              <a:buNone/>
              <a:defRPr sz="6400"/>
            </a:lvl4pPr>
            <a:lvl5pPr marL="5883981" indent="0">
              <a:buNone/>
              <a:defRPr sz="6400"/>
            </a:lvl5pPr>
            <a:lvl6pPr marL="7354976" indent="0">
              <a:buNone/>
              <a:defRPr sz="6400"/>
            </a:lvl6pPr>
            <a:lvl7pPr marL="8825972" indent="0">
              <a:buNone/>
              <a:defRPr sz="6400"/>
            </a:lvl7pPr>
            <a:lvl8pPr marL="10296967" indent="0">
              <a:buNone/>
              <a:defRPr sz="6400"/>
            </a:lvl8pPr>
            <a:lvl9pPr marL="11767962" indent="0">
              <a:buNone/>
              <a:defRPr sz="6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3647" y="23669713"/>
            <a:ext cx="12745403" cy="3549404"/>
          </a:xfrm>
        </p:spPr>
        <p:txBody>
          <a:bodyPr/>
          <a:lstStyle>
            <a:lvl1pPr marL="0" indent="0">
              <a:buNone/>
              <a:defRPr sz="4500"/>
            </a:lvl1pPr>
            <a:lvl2pPr marL="1470995" indent="0">
              <a:buNone/>
              <a:defRPr sz="3900"/>
            </a:lvl2pPr>
            <a:lvl3pPr marL="2941991" indent="0">
              <a:buNone/>
              <a:defRPr sz="3200"/>
            </a:lvl3pPr>
            <a:lvl4pPr marL="4412986" indent="0">
              <a:buNone/>
              <a:defRPr sz="2900"/>
            </a:lvl4pPr>
            <a:lvl5pPr marL="5883981" indent="0">
              <a:buNone/>
              <a:defRPr sz="2900"/>
            </a:lvl5pPr>
            <a:lvl6pPr marL="7354976" indent="0">
              <a:buNone/>
              <a:defRPr sz="2900"/>
            </a:lvl6pPr>
            <a:lvl7pPr marL="8825972" indent="0">
              <a:buNone/>
              <a:defRPr sz="2900"/>
            </a:lvl7pPr>
            <a:lvl8pPr marL="10296967" indent="0">
              <a:buNone/>
              <a:defRPr sz="2900"/>
            </a:lvl8pPr>
            <a:lvl9pPr marL="11767962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7" y="1211141"/>
            <a:ext cx="19118104" cy="5040577"/>
          </a:xfrm>
          <a:prstGeom prst="rect">
            <a:avLst/>
          </a:prstGeom>
        </p:spPr>
        <p:txBody>
          <a:bodyPr vert="horz" lIns="294199" tIns="147100" rIns="294199" bIns="1471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117" y="7056810"/>
            <a:ext cx="19118104" cy="19959288"/>
          </a:xfrm>
          <a:prstGeom prst="rect">
            <a:avLst/>
          </a:prstGeom>
        </p:spPr>
        <p:txBody>
          <a:bodyPr vert="horz" lIns="294199" tIns="147100" rIns="294199" bIns="1471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2117" y="28031212"/>
            <a:ext cx="4956546" cy="1610184"/>
          </a:xfrm>
          <a:prstGeom prst="rect">
            <a:avLst/>
          </a:prstGeom>
        </p:spPr>
        <p:txBody>
          <a:bodyPr vert="horz" lIns="294199" tIns="147100" rIns="294199" bIns="147100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FAE6-910C-4E3D-8AAC-89C4AADA8D42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257799" y="28031212"/>
            <a:ext cx="6726740" cy="1610184"/>
          </a:xfrm>
          <a:prstGeom prst="rect">
            <a:avLst/>
          </a:prstGeom>
        </p:spPr>
        <p:txBody>
          <a:bodyPr vert="horz" lIns="294199" tIns="147100" rIns="294199" bIns="147100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223675" y="28031212"/>
            <a:ext cx="4956546" cy="1610184"/>
          </a:xfrm>
          <a:prstGeom prst="rect">
            <a:avLst/>
          </a:prstGeom>
        </p:spPr>
        <p:txBody>
          <a:bodyPr vert="horz" lIns="294199" tIns="147100" rIns="294199" bIns="147100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0164B-44BF-4620-BEE0-63727C476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1991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3246" indent="-1103246" algn="l" defTabSz="2941991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0367" indent="-919372" algn="l" defTabSz="2941991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7488" indent="-735498" algn="l" defTabSz="294199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8483" indent="-735498" algn="l" defTabSz="2941991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19479" indent="-735498" algn="l" defTabSz="2941991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0474" indent="-735498" algn="l" defTabSz="294199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61469" indent="-735498" algn="l" defTabSz="294199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32465" indent="-735498" algn="l" defTabSz="294199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3460" indent="-735498" algn="l" defTabSz="2941991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995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1991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2986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83981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54976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25972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96967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67962" algn="l" defTabSz="2941991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sc04.alicdn.com/kf/HTB1bVT_KXOWBuNjy0Fiq6xFxVX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741" y="11692707"/>
            <a:ext cx="5214974" cy="52149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48675" y="193165"/>
            <a:ext cx="170736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andara" pitchFamily="34" charset="0"/>
              </a:rPr>
              <a:t>ГИДРОТЕРМАЛЬНАЯ КАРБОНИЗАЦИЯ БИОМАССЫ КАК СПОСОБ ПОЛУЧЕНИЯ УГЛЕРОДНЫХ МАТЕРИАЛОВ</a:t>
            </a:r>
            <a:endParaRPr lang="ru-RU" sz="4800" dirty="0">
              <a:latin typeface="Candara" pitchFamily="34" charset="0"/>
            </a:endParaRPr>
          </a:p>
        </p:txBody>
      </p:sp>
      <p:pic>
        <p:nvPicPr>
          <p:cNvPr id="5" name="Picture 0" descr="LOGO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6" y="191189"/>
            <a:ext cx="21165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sx="86000" sy="86000" algn="ctr">
              <a:srgbClr val="000000">
                <a:alpha val="9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1026" name="Picture 2" descr="C:\Users\Netty\Links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153777"/>
            <a:ext cx="13907317" cy="832461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20575" y="1661455"/>
            <a:ext cx="85347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Бойко </a:t>
            </a:r>
            <a:r>
              <a:rPr kumimoji="0" lang="ru-RU" altLang="ko-K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kumimoji="0" lang="ru-RU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Олегович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Тверской государственный технический университет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Кафедра биотехнологии, химии и стандартизации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843235" y="3362979"/>
            <a:ext cx="6136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Руководитель:  к.х.н., доцент </a:t>
            </a:r>
            <a:r>
              <a:rPr kumimoji="0" lang="ru-RU" altLang="ko-K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А.А. </a:t>
            </a:r>
            <a:r>
              <a:rPr kumimoji="0" lang="ru-RU" altLang="ko-K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Степачёва</a:t>
            </a:r>
            <a:endParaRPr kumimoji="0" lang="ru-RU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121631" y="3988973"/>
            <a:ext cx="6643734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Лигноцеллюлозная биомасса - широко доступный,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возобновляемый,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био-разлагаемый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биосовместимый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 ресурс, который при правильном подходе может снизить зависимость современного общества от ископаемых ресурсов. Это потенциальное сырье для производства тепла, электроэнергии, топлива, химикатов и других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биопродуктов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. На сегодняшний день образуется большое количество лигноцеллюлозных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отходов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  <a:t>, которые практически не используются. Современные тенденции требуют вовлечения всех возможных ресурсов в производственный цикл. Поэтому переработка отходов лигноцеллюлозной биомассы является актуальным направлением исследований.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78756" y="12907153"/>
            <a:ext cx="678661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Процесс гидротермальной карбонизации, также известный как влажная </a:t>
            </a:r>
            <a:r>
              <a:rPr lang="ru-RU" sz="2800" dirty="0" err="1"/>
              <a:t>торрефикация</a:t>
            </a:r>
            <a:r>
              <a:rPr lang="ru-RU" sz="2800" dirty="0"/>
              <a:t>, обычно выполняется в </a:t>
            </a:r>
            <a:r>
              <a:rPr lang="ru-RU" sz="2800" dirty="0" err="1"/>
              <a:t>докритическом</a:t>
            </a:r>
            <a:r>
              <a:rPr lang="ru-RU" sz="2800" dirty="0"/>
              <a:t> диапазоне температур воды (180-250 °C) при соответствующем давлении. </a:t>
            </a:r>
            <a:r>
              <a:rPr lang="ru-RU" sz="2800" dirty="0" err="1"/>
              <a:t>Гидроуголь</a:t>
            </a:r>
            <a:r>
              <a:rPr lang="ru-RU" sz="2800" dirty="0"/>
              <a:t> - это материал, полученный в результате процесса карбонизации, и он напоминает бурый уголь по своему элементному составу и теплотворной способности. Высокое содержание влаги в биомассе особенно благоприятно для этого процесса, так как нет необходимости в предварительном процессе сушки. Кроме того, уголь, полученный с использованием процесса карбонизации, имеет пониженное содержание </a:t>
            </a:r>
            <a:r>
              <a:rPr lang="ru-RU" sz="2800" dirty="0" smtClean="0"/>
              <a:t>золы.</a:t>
            </a:r>
            <a:endParaRPr lang="ru-RU" sz="2800" dirty="0"/>
          </a:p>
        </p:txBody>
      </p:sp>
      <p:pic>
        <p:nvPicPr>
          <p:cNvPr id="1033" name="Picture 9" descr="https://img.alicdn.com/imgextra/i2/6000000001896/O1CN01r35JuZ1PsPUjcLSoc_!!6000000001896-0-tbvide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0345" y="11764145"/>
            <a:ext cx="4676906" cy="2630697"/>
          </a:xfrm>
          <a:prstGeom prst="rect">
            <a:avLst/>
          </a:prstGeom>
          <a:noFill/>
        </p:spPr>
      </p:pic>
      <p:pic>
        <p:nvPicPr>
          <p:cNvPr id="1035" name="Picture 11" descr="https://ae04.alicdn.com/kf/H10d891f014e54484b46097101a18582a9/3-99-9.jpg"/>
          <p:cNvPicPr>
            <a:picLocks noChangeAspect="1" noChangeArrowheads="1"/>
          </p:cNvPicPr>
          <p:nvPr/>
        </p:nvPicPr>
        <p:blipFill>
          <a:blip r:embed="rId6"/>
          <a:srcRect b="20000"/>
          <a:stretch>
            <a:fillRect/>
          </a:stretch>
        </p:blipFill>
        <p:spPr bwMode="auto">
          <a:xfrm>
            <a:off x="8587469" y="14478789"/>
            <a:ext cx="3857652" cy="3086122"/>
          </a:xfrm>
          <a:prstGeom prst="rect">
            <a:avLst/>
          </a:prstGeom>
          <a:noFill/>
        </p:spPr>
      </p:pic>
      <p:pic>
        <p:nvPicPr>
          <p:cNvPr id="1037" name="Picture 13" descr="https://myslide.ru/documents_7/bf1dfdb59f816ad854641ca693f91559/img3.jpg"/>
          <p:cNvPicPr>
            <a:picLocks noChangeAspect="1" noChangeArrowheads="1"/>
          </p:cNvPicPr>
          <p:nvPr/>
        </p:nvPicPr>
        <p:blipFill>
          <a:blip r:embed="rId7"/>
          <a:srcRect l="5405" t="38738" r="20270" b="6309"/>
          <a:stretch>
            <a:fillRect/>
          </a:stretch>
        </p:blipFill>
        <p:spPr bwMode="auto">
          <a:xfrm>
            <a:off x="8730345" y="17479185"/>
            <a:ext cx="4508792" cy="2500330"/>
          </a:xfrm>
          <a:prstGeom prst="rect">
            <a:avLst/>
          </a:prstGeom>
          <a:noFill/>
        </p:spPr>
      </p:pic>
      <p:sp>
        <p:nvSpPr>
          <p:cNvPr id="1039" name="AutoShape 15" descr="https://image.made-in-china.com/2f0j00AoeYqvlBpCbd/Columnar-Activated-Carbon-Activated-Carbon-Pellet-for-Gas-filtration.jpg"/>
          <p:cNvSpPr>
            <a:spLocks noChangeAspect="1" noChangeArrowheads="1"/>
          </p:cNvSpPr>
          <p:nvPr/>
        </p:nvSpPr>
        <p:spPr bwMode="auto">
          <a:xfrm>
            <a:off x="155575" y="-136525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https://image.made-in-china.com/2f0j00AoeYqvlBpCbd/Columnar-Activated-Carbon-Activated-Carbon-Pellet-for-Gas-filtra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295275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 стрелкой 15"/>
          <p:cNvCxnSpPr>
            <a:endCxn id="1033" idx="1"/>
          </p:cNvCxnSpPr>
          <p:nvPr/>
        </p:nvCxnSpPr>
        <p:spPr>
          <a:xfrm flipV="1">
            <a:off x="7192145" y="13079494"/>
            <a:ext cx="1538200" cy="8992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20707" y="14550227"/>
            <a:ext cx="1714512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370608" y="16014706"/>
            <a:ext cx="3071834" cy="1571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335285" y="12478525"/>
            <a:ext cx="362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Активированные угли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66157" y="15336045"/>
            <a:ext cx="1898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Электроды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49533" y="18193565"/>
            <a:ext cx="3608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Сорбенты и носители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катализаторов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Древесные опил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1722" y="13335804"/>
            <a:ext cx="3417085" cy="250030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34163" y="14193037"/>
            <a:ext cx="1769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Биомасса </a:t>
            </a:r>
          </a:p>
          <a:p>
            <a:pPr algn="ctr"/>
            <a:r>
              <a:rPr lang="ru-RU" sz="2800" b="1" dirty="0" smtClean="0"/>
              <a:t>и отходы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314" y="20336705"/>
            <a:ext cx="206224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данной работе проводилась оценка </a:t>
            </a:r>
            <a:r>
              <a:rPr lang="ru-RU" sz="2800" dirty="0" err="1" smtClean="0"/>
              <a:t>биоуглей</a:t>
            </a:r>
            <a:r>
              <a:rPr lang="ru-RU" sz="2800" dirty="0" smtClean="0"/>
              <a:t>, полученных при гидротермальной карбонизации опилок </a:t>
            </a:r>
            <a:r>
              <a:rPr lang="ru-RU" sz="2800" dirty="0" smtClean="0"/>
              <a:t>сосны. </a:t>
            </a:r>
            <a:r>
              <a:rPr lang="ru-RU" sz="2800" dirty="0" smtClean="0"/>
              <a:t>Получены данные по </a:t>
            </a:r>
            <a:r>
              <a:rPr lang="ru-RU" sz="2800" dirty="0" smtClean="0"/>
              <a:t>составу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smtClean="0"/>
              <a:t>пористости </a:t>
            </a:r>
            <a:r>
              <a:rPr lang="ru-RU" sz="2800" dirty="0" smtClean="0"/>
              <a:t>образцов </a:t>
            </a:r>
            <a:r>
              <a:rPr lang="ru-RU" sz="2800" dirty="0" err="1" smtClean="0"/>
              <a:t>биоугля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19849" y="21518807"/>
          <a:ext cx="7000923" cy="489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41"/>
                <a:gridCol w="2333641"/>
                <a:gridCol w="2333641"/>
              </a:tblGrid>
              <a:tr h="7729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Элемент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Содержание</a:t>
                      </a:r>
                      <a:r>
                        <a:rPr lang="ru-RU" sz="2800" baseline="0" dirty="0" smtClean="0"/>
                        <a:t>  в исходном сырье, </a:t>
                      </a:r>
                      <a:r>
                        <a:rPr lang="ru-RU" sz="2800" baseline="0" dirty="0" err="1" smtClean="0"/>
                        <a:t>масс.%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941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Содержание</a:t>
                      </a:r>
                      <a:r>
                        <a:rPr lang="ru-RU" sz="2800" baseline="0" dirty="0" smtClean="0"/>
                        <a:t>  в </a:t>
                      </a:r>
                      <a:r>
                        <a:rPr lang="ru-RU" sz="2800" baseline="0" dirty="0" err="1" smtClean="0"/>
                        <a:t>биоугле</a:t>
                      </a:r>
                      <a:r>
                        <a:rPr lang="ru-RU" sz="2800" baseline="0" dirty="0" smtClean="0"/>
                        <a:t>, </a:t>
                      </a:r>
                      <a:r>
                        <a:rPr lang="ru-RU" sz="2800" baseline="0" dirty="0" err="1" smtClean="0"/>
                        <a:t>масс.%</a:t>
                      </a:r>
                      <a:endParaRPr lang="ru-RU" sz="2800" dirty="0" smtClean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</a:rPr>
                        <a:t>С</a:t>
                      </a:r>
                      <a:endParaRPr lang="ru-RU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50.2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91.3</a:t>
                      </a:r>
                      <a:endParaRPr lang="ru-RU" sz="2800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 smtClean="0">
                          <a:latin typeface="+mn-lt"/>
                        </a:rPr>
                        <a:t>H</a:t>
                      </a:r>
                      <a:endParaRPr lang="ru-RU" sz="28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6.0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0.9</a:t>
                      </a:r>
                      <a:endParaRPr lang="ru-RU" sz="2800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N</a:t>
                      </a:r>
                      <a:endParaRPr lang="ru-RU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0.6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0.1</a:t>
                      </a:r>
                      <a:endParaRPr lang="ru-RU" sz="2800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O</a:t>
                      </a:r>
                      <a:endParaRPr lang="ru-RU" sz="2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42.2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7.7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8263715" y="21622589"/>
          <a:ext cx="12501651" cy="430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/>
                <a:gridCol w="3048022"/>
                <a:gridCol w="4167217"/>
              </a:tblGrid>
              <a:tr h="772952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Исходные опилки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9419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/>
                        <a:t>Биоуголь</a:t>
                      </a:r>
                      <a:endParaRPr lang="ru-RU" sz="2800" dirty="0" smtClean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Объем</a:t>
                      </a:r>
                      <a:r>
                        <a:rPr lang="en-US" sz="28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см</a:t>
                      </a:r>
                      <a:r>
                        <a:rPr lang="en-US" sz="2800" baseline="300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0.07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0.39</a:t>
                      </a:r>
                      <a:endParaRPr lang="ru-RU" sz="2800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Площадь поверхности</a:t>
                      </a:r>
                      <a:r>
                        <a:rPr lang="en-US" sz="2800" dirty="0" smtClean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2800" baseline="300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800" dirty="0" smtClean="0"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По</a:t>
                      </a:r>
                      <a:r>
                        <a:rPr lang="ru-RU" sz="2800" baseline="0" dirty="0" smtClean="0">
                          <a:latin typeface="+mn-lt"/>
                          <a:ea typeface="Calibri"/>
                          <a:cs typeface="Times New Roman"/>
                        </a:rPr>
                        <a:t> модели </a:t>
                      </a:r>
                      <a:r>
                        <a:rPr lang="ru-RU" sz="28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Ленгмюра</a:t>
                      </a:r>
                      <a:endParaRPr lang="ru-RU" sz="280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1.1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24.3</a:t>
                      </a:r>
                      <a:endParaRPr lang="ru-RU" sz="2800" dirty="0"/>
                    </a:p>
                  </a:txBody>
                  <a:tcPr/>
                </a:tc>
              </a:tr>
              <a:tr h="7729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 smtClean="0">
                          <a:latin typeface="+mn-lt"/>
                          <a:ea typeface="Calibri"/>
                          <a:cs typeface="Times New Roman"/>
                        </a:rPr>
                        <a:t>По модели БЭТ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+mn-lt"/>
                        </a:rPr>
                        <a:t>0.9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23.2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00066" y="26947402"/>
            <a:ext cx="20193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Работа выполнена при финансовой поддержке Российского научного фонда (грант 22-79-10096).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289</Words>
  <Application>Microsoft Office PowerPoint</Application>
  <PresentationFormat>Произвольный</PresentationFormat>
  <Paragraphs>42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Antonina</dc:creator>
  <cp:lastModifiedBy>Antonina</cp:lastModifiedBy>
  <cp:revision>25</cp:revision>
  <dcterms:created xsi:type="dcterms:W3CDTF">2023-03-23T10:30:08Z</dcterms:created>
  <dcterms:modified xsi:type="dcterms:W3CDTF">2023-03-24T13:41:56Z</dcterms:modified>
</cp:coreProperties>
</file>