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22047200" cy="31940500"/>
  <p:defaultTextStyle>
    <a:defPPr>
      <a:defRPr lang="ru-RU"/>
    </a:defPPr>
    <a:lvl1pPr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474788" indent="-101758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951163" indent="-203676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4427538" indent="-305593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5903913" indent="-407511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D72"/>
    <a:srgbClr val="2A40AD"/>
    <a:srgbClr val="E9B31B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662" autoAdjust="0"/>
    <p:restoredTop sz="94434" autoAdjust="0"/>
  </p:normalViewPr>
  <p:slideViewPr>
    <p:cSldViewPr snapToGrid="0">
      <p:cViewPr>
        <p:scale>
          <a:sx n="80" d="100"/>
          <a:sy n="80" d="100"/>
        </p:scale>
        <p:origin x="504" y="48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9553575" cy="1597025"/>
          </a:xfrm>
          <a:prstGeom prst="rect">
            <a:avLst/>
          </a:prstGeom>
        </p:spPr>
        <p:txBody>
          <a:bodyPr vert="horz" lIns="308500" tIns="154250" rIns="308500" bIns="154250" rtlCol="0"/>
          <a:lstStyle>
            <a:lvl1pPr algn="l" defTabSz="9960547" eaLnBrk="1" fontAlgn="auto" hangingPunct="1">
              <a:spcBef>
                <a:spcPts val="0"/>
              </a:spcBef>
              <a:spcAft>
                <a:spcPts val="0"/>
              </a:spcAft>
              <a:defRPr sz="4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2488863" y="0"/>
            <a:ext cx="9553575" cy="1597025"/>
          </a:xfrm>
          <a:prstGeom prst="rect">
            <a:avLst/>
          </a:prstGeom>
        </p:spPr>
        <p:txBody>
          <a:bodyPr vert="horz" lIns="308500" tIns="154250" rIns="308500" bIns="154250" rtlCol="0"/>
          <a:lstStyle>
            <a:lvl1pPr algn="r" defTabSz="9960547" eaLnBrk="1" fontAlgn="auto" hangingPunct="1">
              <a:spcBef>
                <a:spcPts val="0"/>
              </a:spcBef>
              <a:spcAft>
                <a:spcPts val="0"/>
              </a:spcAft>
              <a:defRPr sz="4000">
                <a:latin typeface="+mn-lt"/>
                <a:cs typeface="+mn-cs"/>
              </a:defRPr>
            </a:lvl1pPr>
          </a:lstStyle>
          <a:p>
            <a:pPr>
              <a:defRPr/>
            </a:pPr>
            <a:fld id="{90CCE933-1CA9-42C7-A815-5AF49FAEF18B}" type="datetimeFigureOut">
              <a:rPr lang="ru-RU"/>
              <a:pPr>
                <a:defRPr/>
              </a:pPr>
              <a:t>25.03.2023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794500" y="2395538"/>
            <a:ext cx="8458200" cy="11977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08500" tIns="154250" rIns="308500" bIns="15425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2205038" y="15171738"/>
            <a:ext cx="17637125" cy="14373225"/>
          </a:xfrm>
          <a:prstGeom prst="rect">
            <a:avLst/>
          </a:prstGeom>
        </p:spPr>
        <p:txBody>
          <a:bodyPr vert="horz" lIns="308500" tIns="154250" rIns="308500" bIns="15425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338713"/>
            <a:ext cx="9553575" cy="1597025"/>
          </a:xfrm>
          <a:prstGeom prst="rect">
            <a:avLst/>
          </a:prstGeom>
        </p:spPr>
        <p:txBody>
          <a:bodyPr vert="horz" lIns="308500" tIns="154250" rIns="308500" bIns="154250" rtlCol="0" anchor="b"/>
          <a:lstStyle>
            <a:lvl1pPr algn="l" defTabSz="9960547" eaLnBrk="1" fontAlgn="auto" hangingPunct="1">
              <a:spcBef>
                <a:spcPts val="0"/>
              </a:spcBef>
              <a:spcAft>
                <a:spcPts val="0"/>
              </a:spcAft>
              <a:defRPr sz="4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2488863" y="30338713"/>
            <a:ext cx="9553575" cy="1597025"/>
          </a:xfrm>
          <a:prstGeom prst="rect">
            <a:avLst/>
          </a:prstGeom>
        </p:spPr>
        <p:txBody>
          <a:bodyPr vert="horz" wrap="square" lIns="308500" tIns="154250" rIns="308500" bIns="154250" numCol="1" anchor="b" anchorCtr="0" compatLnSpc="1">
            <a:prstTxWarp prst="textNoShape">
              <a:avLst/>
            </a:prstTxWarp>
          </a:bodyPr>
          <a:lstStyle>
            <a:lvl1pPr algn="r" defTabSz="9959975" eaLnBrk="1" hangingPunct="1">
              <a:defRPr sz="4000" smtClean="0">
                <a:latin typeface="Calibri" pitchFamily="34" charset="0"/>
              </a:defRPr>
            </a:lvl1pPr>
          </a:lstStyle>
          <a:p>
            <a:pPr>
              <a:defRPr/>
            </a:pPr>
            <a:fld id="{B3C972B5-99A8-47A9-BD98-F03C90523E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0413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951163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4788" algn="l" defTabSz="2951163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51163" algn="l" defTabSz="2951163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7538" algn="l" defTabSz="2951163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3913" algn="l" defTabSz="2951163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5213">
              <a:spcBef>
                <a:spcPct val="30000"/>
              </a:spcBef>
              <a:defRPr sz="3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955213">
              <a:spcBef>
                <a:spcPct val="30000"/>
              </a:spcBef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955213">
              <a:spcBef>
                <a:spcPct val="30000"/>
              </a:spcBef>
              <a:defRPr sz="3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955213">
              <a:spcBef>
                <a:spcPct val="30000"/>
              </a:spcBef>
              <a:defRPr sz="3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955213">
              <a:spcBef>
                <a:spcPct val="30000"/>
              </a:spcBef>
              <a:defRPr sz="3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955213" eaLnBrk="0" fontAlgn="base" hangingPunct="0">
              <a:spcBef>
                <a:spcPct val="3000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955213" eaLnBrk="0" fontAlgn="base" hangingPunct="0">
              <a:spcBef>
                <a:spcPct val="3000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955213" eaLnBrk="0" fontAlgn="base" hangingPunct="0">
              <a:spcBef>
                <a:spcPct val="3000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955213" eaLnBrk="0" fontAlgn="base" hangingPunct="0">
              <a:spcBef>
                <a:spcPct val="3000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A36C4F9B-54D1-42A8-BECA-1EBB761498F9}" type="slidenum">
              <a:rPr lang="ru-RU" altLang="ru-RU" sz="4000"/>
              <a:pPr>
                <a:spcBef>
                  <a:spcPct val="0"/>
                </a:spcBef>
              </a:pPr>
              <a:t>1</a:t>
            </a:fld>
            <a:endParaRPr lang="ru-RU" altLang="ru-RU" sz="4000"/>
          </a:p>
        </p:txBody>
      </p:sp>
    </p:spTree>
    <p:extLst>
      <p:ext uri="{BB962C8B-B14F-4D97-AF65-F5344CB8AC3E}">
        <p14:creationId xmlns:p14="http://schemas.microsoft.com/office/powerpoint/2010/main" val="1568882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823AB-3D13-49F2-990F-094AF1F64B83}" type="datetimeFigureOut">
              <a:rPr lang="ru-RU"/>
              <a:pPr>
                <a:defRPr/>
              </a:pPr>
              <a:t>25.03.2023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C2B2C-9E8E-42D8-8F7E-E057AED690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451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7C01-6602-4F8F-BA0A-4B173BB1E830}" type="datetimeFigureOut">
              <a:rPr lang="ru-RU"/>
              <a:pPr>
                <a:defRPr/>
              </a:pPr>
              <a:t>25.03.2023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9FD5-C36E-4516-B1B4-BD7D1F8AD8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455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700FD-264A-4DE3-993B-08C53C7EDC67}" type="datetimeFigureOut">
              <a:rPr lang="ru-RU"/>
              <a:pPr>
                <a:defRPr/>
              </a:pPr>
              <a:t>25.03.2023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8F17-8234-4734-91E9-ED635A5595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59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6B9F3-F651-4F4D-AFBB-D70888510281}" type="datetimeFigureOut">
              <a:rPr lang="ru-RU"/>
              <a:pPr>
                <a:defRPr/>
              </a:pPr>
              <a:t>25.03.2023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7BC5-63A6-463C-A8DB-63F7C15C5F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715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FA998-E4CB-4E71-B7C5-A3A2DD3D872B}" type="datetimeFigureOut">
              <a:rPr lang="ru-RU"/>
              <a:pPr>
                <a:defRPr/>
              </a:pPr>
              <a:t>25.03.2023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5D4D9-7134-4F5C-A4BF-515D056DFF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281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5A175-03EB-4C56-AB2A-FA035EC7B5BF}" type="datetimeFigureOut">
              <a:rPr lang="ru-RU"/>
              <a:pPr>
                <a:defRPr/>
              </a:pPr>
              <a:t>25.03.2023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0C721-CB51-4777-BFE9-6B0B606B0B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795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5CD11-BAFE-4B20-B8F8-361AB0D9D28C}" type="datetimeFigureOut">
              <a:rPr lang="ru-RU"/>
              <a:pPr>
                <a:defRPr/>
              </a:pPr>
              <a:t>25.03.2023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6513-687C-469E-9F2A-B0F4DB79D8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575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085F3-74A1-4242-8AC3-17DB58C43568}" type="datetimeFigureOut">
              <a:rPr lang="ru-RU"/>
              <a:pPr>
                <a:defRPr/>
              </a:pPr>
              <a:t>25.03.2023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77200-964C-4205-BA57-E5226B55FC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204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1A6D1-3536-494E-9204-39FFE4C72AA3}" type="datetimeFigureOut">
              <a:rPr lang="ru-RU"/>
              <a:pPr>
                <a:defRPr/>
              </a:pPr>
              <a:t>25.03.2023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6580-7DC6-4B07-94F7-4A78D7C6D7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3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4629C-F906-420C-918C-6DA3CF8F823E}" type="datetimeFigureOut">
              <a:rPr lang="ru-RU"/>
              <a:pPr>
                <a:defRPr/>
              </a:pPr>
              <a:t>25.03.2023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E65FA-F95E-46A6-B6F0-518F093878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22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6994-E442-487B-AB45-D26ABD312FB5}" type="datetimeFigureOut">
              <a:rPr lang="ru-RU"/>
              <a:pPr>
                <a:defRPr/>
              </a:pPr>
              <a:t>25.03.2023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7C278-B23D-4187-8F48-6689DBD45B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172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069975" y="7065963"/>
            <a:ext cx="19246850" cy="1998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 defTabSz="2952323" eaLnBrk="1" fontAlgn="auto" hangingPunct="1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707463-F6A1-4CE3-9BDA-81118DD329EE}" type="datetimeFigureOut">
              <a:rPr lang="ru-RU"/>
              <a:pPr>
                <a:defRPr/>
              </a:pPr>
              <a:t>25.03.2023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 defTabSz="2952323" eaLnBrk="1" fontAlgn="auto" hangingPunct="1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D87A65A-956E-4ECD-9D43-923D4D457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4572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6pPr>
      <a:lvl7pPr marL="9144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7pPr>
      <a:lvl8pPr marL="13716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8pPr>
      <a:lvl9pPr marL="18288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11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25" indent="-736600" algn="l" defTabSz="29511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100" indent="-736600" algn="l" defTabSz="29511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banering93@gmail.com" TargetMode="External"/><Relationship Id="rId7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1047750" y="3798363"/>
            <a:ext cx="19621500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0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9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7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6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4800" dirty="0" err="1" smtClean="0"/>
              <a:t>Сметанин</a:t>
            </a:r>
            <a:r>
              <a:rPr lang="ru-RU" sz="4800" dirty="0" smtClean="0"/>
              <a:t> Марк Дмитриевич</a:t>
            </a:r>
          </a:p>
          <a:p>
            <a:pPr algn="r">
              <a:buNone/>
            </a:pPr>
            <a:r>
              <a:rPr lang="ru-RU" sz="3600" dirty="0" smtClean="0"/>
              <a:t>Руководитель: проф. Пастушенков Ю.Г.</a:t>
            </a:r>
            <a:endParaRPr lang="ru-RU" altLang="ru-RU" sz="3600" dirty="0"/>
          </a:p>
        </p:txBody>
      </p:sp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489969" y="15080460"/>
            <a:ext cx="2191791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0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9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7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6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Введение</a:t>
            </a:r>
            <a:endParaRPr lang="ru-RU" alt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2061" name="TextBox 12"/>
          <p:cNvSpPr txBox="1">
            <a:spLocks noChangeArrowheads="1"/>
          </p:cNvSpPr>
          <p:nvPr/>
        </p:nvSpPr>
        <p:spPr bwMode="auto">
          <a:xfrm>
            <a:off x="5096407" y="5390006"/>
            <a:ext cx="11436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0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9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7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6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u="sng" dirty="0" err="1">
                <a:hlinkClick r:id="rId3"/>
              </a:rPr>
              <a:t>banering</a:t>
            </a:r>
            <a:r>
              <a:rPr lang="ru-RU" sz="3600" u="sng" dirty="0">
                <a:hlinkClick r:id="rId3"/>
              </a:rPr>
              <a:t>93@</a:t>
            </a:r>
            <a:r>
              <a:rPr lang="en-US" sz="3600" u="sng" dirty="0" err="1">
                <a:hlinkClick r:id="rId3"/>
              </a:rPr>
              <a:t>gmail</a:t>
            </a:r>
            <a:r>
              <a:rPr lang="ru-RU" sz="3600" u="sng" dirty="0">
                <a:hlinkClick r:id="rId3"/>
              </a:rPr>
              <a:t>.</a:t>
            </a:r>
            <a:r>
              <a:rPr lang="en-US" sz="3600" u="sng" dirty="0">
                <a:hlinkClick r:id="rId3"/>
              </a:rPr>
              <a:t>com</a:t>
            </a:r>
            <a:endParaRPr lang="ru-RU" altLang="ru-RU" sz="3600" i="1" dirty="0">
              <a:latin typeface="Arial" charset="0"/>
            </a:endParaRPr>
          </a:p>
        </p:txBody>
      </p:sp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099300" y="1152252"/>
            <a:ext cx="131445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/>
              <a:t>МАГНИТНАЯ ДОМЕННАЯ СТРУКТУРА ИНТЕРМЕТАЛЛИЧЕСКОГО СОЕДИНЕНИЯ </a:t>
            </a:r>
            <a:r>
              <a:rPr lang="en-US" sz="4800" b="1" dirty="0"/>
              <a:t>Sm</a:t>
            </a:r>
            <a:r>
              <a:rPr lang="ru-RU" sz="4800" b="1" baseline="-25000" dirty="0"/>
              <a:t>2</a:t>
            </a:r>
            <a:r>
              <a:rPr lang="en-US" sz="4800" b="1" dirty="0"/>
              <a:t>Fe</a:t>
            </a:r>
            <a:r>
              <a:rPr lang="ru-RU" sz="4800" b="1" baseline="-25000" dirty="0"/>
              <a:t>14</a:t>
            </a:r>
            <a:r>
              <a:rPr lang="en-US" sz="4800" b="1" dirty="0" smtClean="0"/>
              <a:t>B</a:t>
            </a:r>
            <a:endParaRPr lang="ru-RU" sz="48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3542" y="123825"/>
            <a:ext cx="21240000" cy="252000"/>
          </a:xfrm>
          <a:prstGeom prst="rect">
            <a:avLst/>
          </a:prstGeom>
          <a:solidFill>
            <a:srgbClr val="E10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56698" y="494775"/>
            <a:ext cx="21240000" cy="0"/>
          </a:xfrm>
          <a:prstGeom prst="line">
            <a:avLst/>
          </a:prstGeom>
          <a:ln w="3175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2" descr="C:\Users\locuser\Desktop\TvGu.png"/>
          <p:cNvPicPr>
            <a:picLocks noChangeAspect="1" noChangeArrowheads="1"/>
          </p:cNvPicPr>
          <p:nvPr/>
        </p:nvPicPr>
        <p:blipFill rotWithShape="1">
          <a:blip r:embed="rId4" cstate="print"/>
          <a:srcRect l="1150" t="14352" r="64464" b="16579"/>
          <a:stretch/>
        </p:blipFill>
        <p:spPr bwMode="auto">
          <a:xfrm>
            <a:off x="207559" y="1019175"/>
            <a:ext cx="6907695" cy="2387131"/>
          </a:xfrm>
          <a:prstGeom prst="rect">
            <a:avLst/>
          </a:prstGeom>
          <a:noFill/>
        </p:spPr>
      </p:pic>
      <p:sp>
        <p:nvSpPr>
          <p:cNvPr id="67" name="Прямоугольник 66"/>
          <p:cNvSpPr/>
          <p:nvPr/>
        </p:nvSpPr>
        <p:spPr>
          <a:xfrm>
            <a:off x="60088" y="6191249"/>
            <a:ext cx="21240000" cy="252000"/>
          </a:xfrm>
          <a:prstGeom prst="rect">
            <a:avLst/>
          </a:prstGeom>
          <a:solidFill>
            <a:srgbClr val="E10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56698" y="6545377"/>
            <a:ext cx="21240000" cy="0"/>
          </a:xfrm>
          <a:prstGeom prst="line">
            <a:avLst/>
          </a:prstGeom>
          <a:ln w="3175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469429" y="6688151"/>
            <a:ext cx="98234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Аннотация</a:t>
            </a:r>
            <a:endParaRPr lang="ru-RU" sz="32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49816" y="7363324"/>
            <a:ext cx="98640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Методами магнитооптического эффекта Керра и магнитной силовой микроскопии впервые изучена доменная структура (ДС) </a:t>
            </a:r>
            <a:r>
              <a:rPr lang="ru-RU" sz="2800" dirty="0" smtClean="0"/>
              <a:t>тетрагонального интерметаллического </a:t>
            </a:r>
            <a:r>
              <a:rPr lang="ru-RU" sz="2800" dirty="0" smtClean="0"/>
              <a:t>соединения </a:t>
            </a:r>
            <a:r>
              <a:rPr lang="en-US" sz="2800" dirty="0" smtClean="0"/>
              <a:t>Sm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Fe</a:t>
            </a:r>
            <a:r>
              <a:rPr lang="en-US" sz="2800" baseline="-25000" dirty="0" smtClean="0"/>
              <a:t>14</a:t>
            </a:r>
            <a:r>
              <a:rPr lang="en-US" sz="2800" dirty="0" smtClean="0"/>
              <a:t>B</a:t>
            </a:r>
            <a:r>
              <a:rPr lang="ru-RU" sz="2800" dirty="0" smtClean="0"/>
              <a:t>, имеющего во всей области магнитного упорядочения  тип </a:t>
            </a:r>
            <a:r>
              <a:rPr lang="ru-RU" sz="2800" dirty="0" err="1" smtClean="0"/>
              <a:t>магнитокристаллической</a:t>
            </a:r>
            <a:r>
              <a:rPr lang="ru-RU" sz="2800" dirty="0" smtClean="0"/>
              <a:t> анизотропии (МКА) «плоскость осей легкого </a:t>
            </a:r>
            <a:r>
              <a:rPr lang="ru-RU" sz="2800" dirty="0" smtClean="0"/>
              <a:t>намагничивания</a:t>
            </a:r>
            <a:r>
              <a:rPr lang="ru-RU" sz="2800" dirty="0" smtClean="0"/>
              <a:t>»</a:t>
            </a:r>
            <a:r>
              <a:rPr lang="ru-RU" sz="2800" dirty="0" smtClean="0"/>
              <a:t> </a:t>
            </a:r>
            <a:r>
              <a:rPr lang="ru-RU" sz="2800" dirty="0" smtClean="0"/>
              <a:t>(ЛП). В доменной структуре </a:t>
            </a:r>
            <a:r>
              <a:rPr lang="ru-RU" sz="2800" dirty="0" smtClean="0"/>
              <a:t>фазы </a:t>
            </a:r>
            <a:r>
              <a:rPr lang="en-US" sz="2800" dirty="0" smtClean="0"/>
              <a:t>Sm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Fe</a:t>
            </a:r>
            <a:r>
              <a:rPr lang="en-US" sz="2800" baseline="-25000" dirty="0" smtClean="0"/>
              <a:t>14</a:t>
            </a:r>
            <a:r>
              <a:rPr lang="en-US" sz="2800" dirty="0" smtClean="0"/>
              <a:t>B </a:t>
            </a:r>
            <a:r>
              <a:rPr lang="ru-RU" sz="2800" dirty="0" smtClean="0"/>
              <a:t>выявлены </a:t>
            </a:r>
            <a:r>
              <a:rPr lang="ru-RU" sz="2800" dirty="0" err="1" smtClean="0"/>
              <a:t>ланцетоподобные</a:t>
            </a:r>
            <a:r>
              <a:rPr lang="ru-RU" sz="2800" dirty="0" smtClean="0"/>
              <a:t> магнитные домены, </a:t>
            </a:r>
            <a:r>
              <a:rPr lang="ru-RU" sz="2800" dirty="0" smtClean="0"/>
              <a:t>обнаруженные </a:t>
            </a:r>
            <a:r>
              <a:rPr lang="ru-RU" sz="2800" dirty="0" smtClean="0"/>
              <a:t>ранее в </a:t>
            </a:r>
            <a:r>
              <a:rPr lang="ru-RU" sz="2800" dirty="0" smtClean="0"/>
              <a:t>монокристаллических образцах кремнистого железа </a:t>
            </a:r>
            <a:r>
              <a:rPr lang="ru-RU" sz="2800" dirty="0" smtClean="0"/>
              <a:t>на кристаллографических плоскостях типа (110), содержащих одну из трех осей легкого намагничивания (ОЛН). </a:t>
            </a:r>
            <a:r>
              <a:rPr lang="ru-RU" sz="2800" dirty="0"/>
              <a:t>Исследования ДС, выполненные     на том же участке образца </a:t>
            </a:r>
            <a:r>
              <a:rPr lang="en-US" sz="2800" dirty="0"/>
              <a:t>Sm</a:t>
            </a:r>
            <a:r>
              <a:rPr lang="ru-RU" sz="2800" baseline="-25000" dirty="0"/>
              <a:t>2</a:t>
            </a:r>
            <a:r>
              <a:rPr lang="en-US" sz="2800" dirty="0"/>
              <a:t>Fe</a:t>
            </a:r>
            <a:r>
              <a:rPr lang="ru-RU" sz="2800" baseline="-25000" dirty="0"/>
              <a:t>14</a:t>
            </a:r>
            <a:r>
              <a:rPr lang="en-US" sz="2800" dirty="0"/>
              <a:t>B </a:t>
            </a:r>
            <a:r>
              <a:rPr lang="ru-RU" sz="2800" dirty="0"/>
              <a:t>методом атомной силовой микроскопии, позволили выявить дополнительно систему более мелких доменов, образующихся в поверхностном слое образца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cxnSp>
        <p:nvCxnSpPr>
          <p:cNvPr id="145" name="Прямая соединительная линия 144"/>
          <p:cNvCxnSpPr/>
          <p:nvPr/>
        </p:nvCxnSpPr>
        <p:spPr>
          <a:xfrm>
            <a:off x="399598" y="14940274"/>
            <a:ext cx="9936000" cy="0"/>
          </a:xfrm>
          <a:prstGeom prst="line">
            <a:avLst/>
          </a:prstGeom>
          <a:ln w="3175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27"/>
          <p:cNvSpPr txBox="1">
            <a:spLocks noChangeArrowheads="1"/>
          </p:cNvSpPr>
          <p:nvPr/>
        </p:nvSpPr>
        <p:spPr bwMode="auto">
          <a:xfrm>
            <a:off x="557252" y="15617650"/>
            <a:ext cx="9864000" cy="10088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0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9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7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6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Исследования магнитных материалов пережили революционные изменения с появлением тройных сплавов редкоземельный металл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(R)–железо-бор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стехиометрии R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B [1].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Эти сплавы представляют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собой уникальные объекты для исследования многих фундаментальных свойств магнитных материалов, таких как магнитные структуры, магнитокристаллическая анизотропия, обменное взаимодействие РЗМ-переходный металл и др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Большинство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сплавов R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B при комнатной температуре имеют одноосную магнитокристаллическую анизотропию. Осью легкого намагничивания (ОЛН) в них является тетрагональная ось с (ось [001]).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Только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соединении с самарием во всей области магнитного упорядочения наблюдается тип анизотропии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«плоскость осей легкого намагничивания».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Исследования материалов с таким типом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МКА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достаточно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редки [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2-4].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частности,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ДС магнетиков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таким типом МКА исследована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недостаточно, а изучение ДС тетрагональных магнетиков с таким типом МКА не проводилось. </a:t>
            </a:r>
          </a:p>
          <a:p>
            <a:pPr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связи с этим тройные сплавы типа R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B с редкоземельным металлом самарием были выбраны в качестве объектов исследования в данной работе.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10827302" y="10965750"/>
            <a:ext cx="102536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Рис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2000" dirty="0" smtClean="0"/>
              <a:t>Микроструктура сплава </a:t>
            </a:r>
            <a:r>
              <a:rPr lang="en-US" sz="2000" dirty="0" smtClean="0"/>
              <a:t>Sm</a:t>
            </a:r>
            <a:r>
              <a:rPr lang="ru-RU" sz="2000" baseline="-25000" dirty="0" smtClean="0"/>
              <a:t>2</a:t>
            </a:r>
            <a:r>
              <a:rPr lang="en-US" sz="2000" dirty="0" smtClean="0"/>
              <a:t>Fe</a:t>
            </a:r>
            <a:r>
              <a:rPr lang="ru-RU" sz="2000" baseline="-25000" dirty="0" smtClean="0"/>
              <a:t>14</a:t>
            </a:r>
            <a:r>
              <a:rPr lang="ru-RU" sz="2000" dirty="0" smtClean="0"/>
              <a:t>В после гомогенизации. </a:t>
            </a:r>
            <a:r>
              <a:rPr lang="ru-RU" sz="2000" dirty="0"/>
              <a:t>Обозначены области, соответствующие возможным фазам сплава, и приведены соответствующие им спектры, полученные методом </a:t>
            </a:r>
            <a:r>
              <a:rPr lang="ru-RU" sz="2000" dirty="0" err="1"/>
              <a:t>энергодисперсионного</a:t>
            </a:r>
            <a:r>
              <a:rPr lang="ru-RU" sz="2000" dirty="0"/>
              <a:t> анализа.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10838998" y="17696331"/>
            <a:ext cx="10296000" cy="0"/>
          </a:xfrm>
          <a:prstGeom prst="line">
            <a:avLst/>
          </a:prstGeom>
          <a:ln w="3175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76200" y="29875575"/>
            <a:ext cx="21240000" cy="252000"/>
          </a:xfrm>
          <a:prstGeom prst="rect">
            <a:avLst/>
          </a:prstGeom>
          <a:solidFill>
            <a:srgbClr val="E10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70600" y="29707950"/>
            <a:ext cx="21240000" cy="0"/>
          </a:xfrm>
          <a:prstGeom prst="line">
            <a:avLst/>
          </a:prstGeom>
          <a:ln w="3175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14"/>
          <p:cNvSpPr txBox="1">
            <a:spLocks noChangeArrowheads="1"/>
          </p:cNvSpPr>
          <p:nvPr/>
        </p:nvSpPr>
        <p:spPr bwMode="auto">
          <a:xfrm>
            <a:off x="505209" y="25824660"/>
            <a:ext cx="9650512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0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9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7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6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Полученные результаты и их обсуждение</a:t>
            </a:r>
            <a:endParaRPr lang="ru-RU" alt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>
            <a:off x="399598" y="25684474"/>
            <a:ext cx="9936000" cy="0"/>
          </a:xfrm>
          <a:prstGeom prst="line">
            <a:avLst/>
          </a:prstGeom>
          <a:ln w="3175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14"/>
          <p:cNvSpPr txBox="1">
            <a:spLocks noChangeArrowheads="1"/>
          </p:cNvSpPr>
          <p:nvPr/>
        </p:nvSpPr>
        <p:spPr bwMode="auto">
          <a:xfrm>
            <a:off x="489968" y="26464740"/>
            <a:ext cx="9923847" cy="267765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0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9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7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6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ru-RU" alt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На рисунке 1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представлен один из участков сплава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с обозначением областей, в которых определялся химический состав, и приведены соответствующие этим участкам спектры. Как показал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энергодисперсионный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анализ, основной объем сплава занимает тетрагональная фаза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2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14"/>
          <p:cNvSpPr txBox="1">
            <a:spLocks noChangeArrowheads="1"/>
          </p:cNvSpPr>
          <p:nvPr/>
        </p:nvSpPr>
        <p:spPr bwMode="auto">
          <a:xfrm>
            <a:off x="10838731" y="25765897"/>
            <a:ext cx="10008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0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9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7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6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Литература</a:t>
            </a:r>
            <a:endParaRPr lang="ru-RU" altLang="ru-RU" sz="3200" b="1" baseline="-25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02044" y="6784321"/>
            <a:ext cx="4896000" cy="420630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936685" y="6716500"/>
            <a:ext cx="5046933" cy="4091029"/>
          </a:xfrm>
          <a:prstGeom prst="rect">
            <a:avLst/>
          </a:prstGeom>
        </p:spPr>
      </p:pic>
      <p:sp>
        <p:nvSpPr>
          <p:cNvPr id="29" name="TextBox 14"/>
          <p:cNvSpPr txBox="1">
            <a:spLocks noChangeArrowheads="1"/>
          </p:cNvSpPr>
          <p:nvPr/>
        </p:nvSpPr>
        <p:spPr bwMode="auto">
          <a:xfrm>
            <a:off x="10864040" y="17780129"/>
            <a:ext cx="10119579" cy="741741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0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9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7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6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ru-RU" alt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На рисунке </a:t>
            </a:r>
            <a:r>
              <a:rPr lang="ru-RU" alt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2,а показана ДС </a:t>
            </a:r>
            <a:r>
              <a:rPr lang="ru-RU" alt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тетрагональной фазы </a:t>
            </a:r>
            <a:r>
              <a:rPr lang="en-US" alt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Sm</a:t>
            </a:r>
            <a:r>
              <a:rPr lang="en-US" altLang="ru-RU" sz="2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2</a:t>
            </a:r>
            <a:r>
              <a:rPr lang="en-US" alt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Fe</a:t>
            </a:r>
            <a:r>
              <a:rPr lang="en-US" altLang="ru-RU" sz="2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14</a:t>
            </a:r>
            <a:r>
              <a:rPr lang="en-US" alt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B</a:t>
            </a:r>
            <a:r>
              <a:rPr lang="ru-RU" alt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выявленная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методом Керра. На рисунке хорошо видны полосовые домены и домены,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названные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работах по ДС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кремнистого железа «</a:t>
            </a:r>
            <a:r>
              <a:rPr 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ланцетоподобными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». Аналогичная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ДС наблюдается в монокристаллах кремнистого железа на кристаллографических плоскостях {110}, содержащих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только одну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из трех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ОЛН (Рис.2,б-в).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Исследования ДС, выполненные     на том же участке образца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методом атомной силовой микроскопии, позволили выявить дополнительно систему более мелких доменов, образующихся в поверхностном слое образца. Такие домены обнаружены ранее в гексагональных соединениях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также имеющих тип МКА   ЛП. Чтобы построить модель ДС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магнетика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 типом МКА ЛП, впервые выявленной в тетрагональном магнетике, в дальнейшем планируется выполнить исследование поведения такой ДС в магнитном поле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2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838184" y="15907859"/>
            <a:ext cx="102536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                  50 мкм                                                б                                       в</a:t>
            </a:r>
          </a:p>
          <a:p>
            <a:pPr algn="just"/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Рис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2000" dirty="0"/>
              <a:t>Доменная структура, выявленная </a:t>
            </a:r>
            <a:r>
              <a:rPr lang="ru-RU" sz="2000" dirty="0" smtClean="0"/>
              <a:t>методом Керра </a:t>
            </a:r>
            <a:r>
              <a:rPr lang="ru-RU" sz="2000" dirty="0"/>
              <a:t>на поверхности произвольно ориентированного шлифа сплава </a:t>
            </a:r>
            <a:r>
              <a:rPr lang="en-US" sz="2000" dirty="0"/>
              <a:t>Sm</a:t>
            </a:r>
            <a:r>
              <a:rPr lang="ru-RU" sz="2000" baseline="-25000" dirty="0"/>
              <a:t>2</a:t>
            </a:r>
            <a:r>
              <a:rPr lang="en-US" sz="2000" dirty="0"/>
              <a:t>Fe</a:t>
            </a:r>
            <a:r>
              <a:rPr lang="ru-RU" sz="2000" baseline="-25000" dirty="0"/>
              <a:t>14</a:t>
            </a:r>
            <a:r>
              <a:rPr lang="en-US" sz="2000" dirty="0" smtClean="0"/>
              <a:t>B</a:t>
            </a:r>
            <a:r>
              <a:rPr lang="ru-RU" sz="2000" dirty="0" smtClean="0"/>
              <a:t> (а), и ланцетовидные </a:t>
            </a:r>
            <a:r>
              <a:rPr lang="ru-RU" sz="2000" dirty="0"/>
              <a:t>домены на поверхности (110) кремнистого железа, единственная ОЛН к которой отклонена от данной поверхности на 2</a:t>
            </a:r>
            <a:r>
              <a:rPr lang="ru-RU" sz="2000" dirty="0">
                <a:sym typeface="Symbol" panose="05050102010706020507" pitchFamily="18" charset="2"/>
              </a:rPr>
              <a:t></a:t>
            </a:r>
            <a:r>
              <a:rPr lang="ru-RU" sz="2000" dirty="0"/>
              <a:t> </a:t>
            </a:r>
            <a:r>
              <a:rPr lang="ru-RU" sz="2000" dirty="0" smtClean="0"/>
              <a:t>(б) </a:t>
            </a:r>
            <a:r>
              <a:rPr lang="ru-RU" sz="2000" dirty="0"/>
              <a:t>и 4</a:t>
            </a:r>
            <a:r>
              <a:rPr lang="ru-RU" sz="2000" dirty="0">
                <a:sym typeface="Symbol" panose="05050102010706020507" pitchFamily="18" charset="2"/>
              </a:rPr>
              <a:t></a:t>
            </a:r>
            <a:r>
              <a:rPr lang="ru-RU" sz="2000" dirty="0"/>
              <a:t> </a:t>
            </a:r>
            <a:r>
              <a:rPr lang="ru-RU" sz="2000" dirty="0" smtClean="0"/>
              <a:t>(в) </a:t>
            </a:r>
            <a:r>
              <a:rPr lang="en-US" sz="2000" dirty="0" smtClean="0"/>
              <a:t>[</a:t>
            </a:r>
            <a:r>
              <a:rPr lang="ru-RU" sz="2000" dirty="0" smtClean="0"/>
              <a:t>4</a:t>
            </a:r>
            <a:r>
              <a:rPr lang="en-US" sz="2000" dirty="0" smtClean="0"/>
              <a:t>]</a:t>
            </a:r>
            <a:r>
              <a:rPr lang="ru-RU" sz="2000" dirty="0" smtClean="0"/>
              <a:t>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953476" y="12164422"/>
            <a:ext cx="5053330" cy="370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273140" y="12125055"/>
            <a:ext cx="4680000" cy="3803566"/>
          </a:xfrm>
          <a:prstGeom prst="rect">
            <a:avLst/>
          </a:prstGeom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10828112" y="25664666"/>
            <a:ext cx="10296000" cy="0"/>
          </a:xfrm>
          <a:prstGeom prst="line">
            <a:avLst/>
          </a:prstGeom>
          <a:ln w="3175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4"/>
          <p:cNvSpPr txBox="1">
            <a:spLocks noChangeArrowheads="1"/>
          </p:cNvSpPr>
          <p:nvPr/>
        </p:nvSpPr>
        <p:spPr bwMode="auto">
          <a:xfrm>
            <a:off x="10885808" y="26362421"/>
            <a:ext cx="10119579" cy="286232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0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9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7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6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indent="-514350" algn="just" eaLnBrk="1" hangingPunct="1">
              <a:spcBef>
                <a:spcPct val="0"/>
              </a:spcBef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Herbst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J.F. R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 materials: Intrinsic properties and technological aspects // Rev. of Modern Phys.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(1991) V.63. P.819-898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Pastushenkov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Yu.G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Skokov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K.P.,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Antonova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E.S.,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Ivanova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T.I.,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Bartolomé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J.S. 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Domain structure transformation and magnetic susceptibility of  Ho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single crystals / Journal of Alloys and Compounds.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V. 689.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894-898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Grieb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B.,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Stadelmaier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H., Henig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E-Th.  Magnetic domain patterns of Fe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phases with easy-plane anisotropy / Materials Letters.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1989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V.8. P.396-399.</a:t>
            </a:r>
          </a:p>
          <a:p>
            <a:pPr marL="514350" indent="-514350" algn="just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US" alt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Hubert F., Schaefer R. Magnetic Domains. </a:t>
            </a:r>
            <a:r>
              <a:rPr lang="en-US" alt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Nhe</a:t>
            </a:r>
            <a:r>
              <a:rPr lang="en-US" alt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Analysis of Magnetic Microstructures. Springer. 1998. 696 p.</a:t>
            </a:r>
            <a:r>
              <a:rPr lang="ru-RU" alt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13858875" y="15944470"/>
            <a:ext cx="1620000" cy="117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4542</TotalTime>
  <Words>517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 Karpenkov</dc:creator>
  <cp:lastModifiedBy>Юрий Пастушенков</cp:lastModifiedBy>
  <cp:revision>342</cp:revision>
  <dcterms:created xsi:type="dcterms:W3CDTF">2013-03-25T15:01:00Z</dcterms:created>
  <dcterms:modified xsi:type="dcterms:W3CDTF">2023-03-25T07:24:25Z</dcterms:modified>
</cp:coreProperties>
</file>