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21386800"/>
  <p:notesSz cx="9869488" cy="14123988"/>
  <p:defaultTextStyle>
    <a:defPPr>
      <a:defRPr lang="ru-RU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6" userDrawn="1">
          <p15:clr>
            <a:srgbClr val="A4A3A4"/>
          </p15:clr>
        </p15:guide>
        <p15:guide id="2" pos="9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>
      <p:cViewPr varScale="1">
        <p:scale>
          <a:sx n="33" d="100"/>
          <a:sy n="33" d="100"/>
        </p:scale>
        <p:origin x="1632" y="126"/>
      </p:cViewPr>
      <p:guideLst>
        <p:guide orient="horz" pos="6736"/>
        <p:guide pos="9537"/>
      </p:guideLst>
    </p:cSldViewPr>
  </p:slideViewPr>
  <p:notesTextViewPr>
    <p:cViewPr>
      <p:scale>
        <a:sx n="400" d="100"/>
        <a:sy n="400" d="100"/>
      </p:scale>
      <p:origin x="0" y="-3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/>
          <a:lstStyle>
            <a:lvl1pPr algn="r">
              <a:defRPr sz="1700"/>
            </a:lvl1pPr>
          </a:lstStyle>
          <a:p>
            <a:fld id="{1AF72E16-DD7F-4AD1-8E2D-6302629DAAC3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1058863"/>
            <a:ext cx="7497762" cy="5297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15" tIns="66257" rIns="132515" bIns="662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49" y="6708895"/>
            <a:ext cx="7895590" cy="6355794"/>
          </a:xfrm>
          <a:prstGeom prst="rect">
            <a:avLst/>
          </a:prstGeom>
        </p:spPr>
        <p:txBody>
          <a:bodyPr vert="horz" lIns="132515" tIns="66257" rIns="132515" bIns="662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415337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0426" y="13415337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 anchor="b"/>
          <a:lstStyle>
            <a:lvl1pPr algn="r">
              <a:defRPr sz="1700"/>
            </a:lvl1pPr>
          </a:lstStyle>
          <a:p>
            <a:fld id="{46BFAD9C-180D-4B37-8A60-FD53924A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5863" y="1058863"/>
            <a:ext cx="7497762" cy="5297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FAD9C-180D-4B37-8A60-FD53924A3A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6643772"/>
            <a:ext cx="25737979" cy="45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12119186"/>
            <a:ext cx="21195983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9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9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44535" y="3782297"/>
            <a:ext cx="15933784" cy="80571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43179" y="3782297"/>
            <a:ext cx="47296691" cy="80571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13743001"/>
            <a:ext cx="25737979" cy="4247656"/>
          </a:xfrm>
        </p:spPr>
        <p:txBody>
          <a:bodyPr anchor="t"/>
          <a:lstStyle>
            <a:lvl1pPr algn="l">
              <a:defRPr sz="1826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9064640"/>
            <a:ext cx="25737979" cy="4678361"/>
          </a:xfrm>
        </p:spPr>
        <p:txBody>
          <a:bodyPr anchor="b"/>
          <a:lstStyle>
            <a:lvl1pPr marL="0" indent="0">
              <a:buNone/>
              <a:defRPr sz="9203">
                <a:solidFill>
                  <a:schemeClr val="tx1">
                    <a:tint val="75000"/>
                  </a:schemeClr>
                </a:solidFill>
              </a:defRPr>
            </a:lvl1pPr>
            <a:lvl2pPr marL="2089950" indent="0">
              <a:buNone/>
              <a:defRPr sz="8212">
                <a:solidFill>
                  <a:schemeClr val="tx1">
                    <a:tint val="75000"/>
                  </a:schemeClr>
                </a:solidFill>
              </a:defRPr>
            </a:lvl2pPr>
            <a:lvl3pPr marL="4179899" indent="0">
              <a:buNone/>
              <a:defRPr sz="7362">
                <a:solidFill>
                  <a:schemeClr val="tx1">
                    <a:tint val="75000"/>
                  </a:schemeClr>
                </a:solidFill>
              </a:defRPr>
            </a:lvl3pPr>
            <a:lvl4pPr marL="6269849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4pPr>
            <a:lvl5pPr marL="8359799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5pPr>
            <a:lvl6pPr marL="10449748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6pPr>
            <a:lvl7pPr marL="12539698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7pPr>
            <a:lvl8pPr marL="14629647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8pPr>
            <a:lvl9pPr marL="16719597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43180" y="22035337"/>
            <a:ext cx="31615237" cy="62318759"/>
          </a:xfrm>
        </p:spPr>
        <p:txBody>
          <a:bodyPr/>
          <a:lstStyle>
            <a:lvl1pPr>
              <a:defRPr sz="12742"/>
            </a:lvl1pPr>
            <a:lvl2pPr>
              <a:defRPr sz="10902"/>
            </a:lvl2pPr>
            <a:lvl3pPr>
              <a:defRPr sz="9203"/>
            </a:lvl3pPr>
            <a:lvl4pPr>
              <a:defRPr sz="8212"/>
            </a:lvl4pPr>
            <a:lvl5pPr>
              <a:defRPr sz="8212"/>
            </a:lvl5pPr>
            <a:lvl6pPr>
              <a:defRPr sz="8212"/>
            </a:lvl6pPr>
            <a:lvl7pPr>
              <a:defRPr sz="8212"/>
            </a:lvl7pPr>
            <a:lvl8pPr>
              <a:defRPr sz="8212"/>
            </a:lvl8pPr>
            <a:lvl9pPr>
              <a:defRPr sz="821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63083" y="22035337"/>
            <a:ext cx="31615237" cy="62318759"/>
          </a:xfrm>
        </p:spPr>
        <p:txBody>
          <a:bodyPr/>
          <a:lstStyle>
            <a:lvl1pPr>
              <a:defRPr sz="12742"/>
            </a:lvl1pPr>
            <a:lvl2pPr>
              <a:defRPr sz="10902"/>
            </a:lvl2pPr>
            <a:lvl3pPr>
              <a:defRPr sz="9203"/>
            </a:lvl3pPr>
            <a:lvl4pPr>
              <a:defRPr sz="8212"/>
            </a:lvl4pPr>
            <a:lvl5pPr>
              <a:defRPr sz="8212"/>
            </a:lvl5pPr>
            <a:lvl6pPr>
              <a:defRPr sz="8212"/>
            </a:lvl6pPr>
            <a:lvl7pPr>
              <a:defRPr sz="8212"/>
            </a:lvl7pPr>
            <a:lvl8pPr>
              <a:defRPr sz="8212"/>
            </a:lvl8pPr>
            <a:lvl9pPr>
              <a:defRPr sz="821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000" y="4787278"/>
            <a:ext cx="13378914" cy="1995110"/>
          </a:xfrm>
        </p:spPr>
        <p:txBody>
          <a:bodyPr anchor="b"/>
          <a:lstStyle>
            <a:lvl1pPr marL="0" indent="0">
              <a:buNone/>
              <a:defRPr sz="10902" b="1"/>
            </a:lvl1pPr>
            <a:lvl2pPr marL="2089950" indent="0">
              <a:buNone/>
              <a:defRPr sz="9203" b="1"/>
            </a:lvl2pPr>
            <a:lvl3pPr marL="4179899" indent="0">
              <a:buNone/>
              <a:defRPr sz="8212" b="1"/>
            </a:lvl3pPr>
            <a:lvl4pPr marL="6269849" indent="0">
              <a:buNone/>
              <a:defRPr sz="7362" b="1"/>
            </a:lvl4pPr>
            <a:lvl5pPr marL="8359799" indent="0">
              <a:buNone/>
              <a:defRPr sz="7362" b="1"/>
            </a:lvl5pPr>
            <a:lvl6pPr marL="10449748" indent="0">
              <a:buNone/>
              <a:defRPr sz="7362" b="1"/>
            </a:lvl6pPr>
            <a:lvl7pPr marL="12539698" indent="0">
              <a:buNone/>
              <a:defRPr sz="7362" b="1"/>
            </a:lvl7pPr>
            <a:lvl8pPr marL="14629647" indent="0">
              <a:buNone/>
              <a:defRPr sz="7362" b="1"/>
            </a:lvl8pPr>
            <a:lvl9pPr marL="16719597" indent="0">
              <a:buNone/>
              <a:defRPr sz="73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4000" y="6782388"/>
            <a:ext cx="13378914" cy="12322165"/>
          </a:xfrm>
        </p:spPr>
        <p:txBody>
          <a:bodyPr/>
          <a:lstStyle>
            <a:lvl1pPr>
              <a:defRPr sz="10902"/>
            </a:lvl1pPr>
            <a:lvl2pPr>
              <a:defRPr sz="9203"/>
            </a:lvl2pPr>
            <a:lvl3pPr>
              <a:defRPr sz="8212"/>
            </a:lvl3pPr>
            <a:lvl4pPr>
              <a:defRPr sz="7362"/>
            </a:lvl4pPr>
            <a:lvl5pPr>
              <a:defRPr sz="7362"/>
            </a:lvl5pPr>
            <a:lvl6pPr>
              <a:defRPr sz="7362"/>
            </a:lvl6pPr>
            <a:lvl7pPr>
              <a:defRPr sz="7362"/>
            </a:lvl7pPr>
            <a:lvl8pPr>
              <a:defRPr sz="7362"/>
            </a:lvl8pPr>
            <a:lvl9pPr>
              <a:defRPr sz="73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4787278"/>
            <a:ext cx="13384170" cy="1995110"/>
          </a:xfrm>
        </p:spPr>
        <p:txBody>
          <a:bodyPr anchor="b"/>
          <a:lstStyle>
            <a:lvl1pPr marL="0" indent="0">
              <a:buNone/>
              <a:defRPr sz="10902" b="1"/>
            </a:lvl1pPr>
            <a:lvl2pPr marL="2089950" indent="0">
              <a:buNone/>
              <a:defRPr sz="9203" b="1"/>
            </a:lvl2pPr>
            <a:lvl3pPr marL="4179899" indent="0">
              <a:buNone/>
              <a:defRPr sz="8212" b="1"/>
            </a:lvl3pPr>
            <a:lvl4pPr marL="6269849" indent="0">
              <a:buNone/>
              <a:defRPr sz="7362" b="1"/>
            </a:lvl4pPr>
            <a:lvl5pPr marL="8359799" indent="0">
              <a:buNone/>
              <a:defRPr sz="7362" b="1"/>
            </a:lvl5pPr>
            <a:lvl6pPr marL="10449748" indent="0">
              <a:buNone/>
              <a:defRPr sz="7362" b="1"/>
            </a:lvl6pPr>
            <a:lvl7pPr marL="12539698" indent="0">
              <a:buNone/>
              <a:defRPr sz="7362" b="1"/>
            </a:lvl7pPr>
            <a:lvl8pPr marL="14629647" indent="0">
              <a:buNone/>
              <a:defRPr sz="7362" b="1"/>
            </a:lvl8pPr>
            <a:lvl9pPr marL="16719597" indent="0">
              <a:buNone/>
              <a:defRPr sz="73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08" y="6782388"/>
            <a:ext cx="13384170" cy="12322165"/>
          </a:xfrm>
        </p:spPr>
        <p:txBody>
          <a:bodyPr/>
          <a:lstStyle>
            <a:lvl1pPr>
              <a:defRPr sz="10902"/>
            </a:lvl1pPr>
            <a:lvl2pPr>
              <a:defRPr sz="9203"/>
            </a:lvl2pPr>
            <a:lvl3pPr>
              <a:defRPr sz="8212"/>
            </a:lvl3pPr>
            <a:lvl4pPr>
              <a:defRPr sz="7362"/>
            </a:lvl4pPr>
            <a:lvl5pPr>
              <a:defRPr sz="7362"/>
            </a:lvl5pPr>
            <a:lvl6pPr>
              <a:defRPr sz="7362"/>
            </a:lvl6pPr>
            <a:lvl7pPr>
              <a:defRPr sz="7362"/>
            </a:lvl7pPr>
            <a:lvl8pPr>
              <a:defRPr sz="7362"/>
            </a:lvl8pPr>
            <a:lvl9pPr>
              <a:defRPr sz="73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0" y="851511"/>
            <a:ext cx="9961903" cy="3623875"/>
          </a:xfrm>
        </p:spPr>
        <p:txBody>
          <a:bodyPr anchor="b"/>
          <a:lstStyle>
            <a:lvl1pPr algn="l">
              <a:defRPr sz="920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30" y="851513"/>
            <a:ext cx="16927347" cy="18253041"/>
          </a:xfrm>
        </p:spPr>
        <p:txBody>
          <a:bodyPr/>
          <a:lstStyle>
            <a:lvl1pPr>
              <a:defRPr sz="14583"/>
            </a:lvl1pPr>
            <a:lvl2pPr>
              <a:defRPr sz="12742"/>
            </a:lvl2pPr>
            <a:lvl3pPr>
              <a:defRPr sz="10902"/>
            </a:lvl3pPr>
            <a:lvl4pPr>
              <a:defRPr sz="9203"/>
            </a:lvl4pPr>
            <a:lvl5pPr>
              <a:defRPr sz="9203"/>
            </a:lvl5pPr>
            <a:lvl6pPr>
              <a:defRPr sz="9203"/>
            </a:lvl6pPr>
            <a:lvl7pPr>
              <a:defRPr sz="9203"/>
            </a:lvl7pPr>
            <a:lvl8pPr>
              <a:defRPr sz="9203"/>
            </a:lvl8pPr>
            <a:lvl9pPr>
              <a:defRPr sz="920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0" y="4475387"/>
            <a:ext cx="9961903" cy="14629167"/>
          </a:xfrm>
        </p:spPr>
        <p:txBody>
          <a:bodyPr/>
          <a:lstStyle>
            <a:lvl1pPr marL="0" indent="0">
              <a:buNone/>
              <a:defRPr sz="6371"/>
            </a:lvl1pPr>
            <a:lvl2pPr marL="2089950" indent="0">
              <a:buNone/>
              <a:defRPr sz="5522"/>
            </a:lvl2pPr>
            <a:lvl3pPr marL="4179899" indent="0">
              <a:buNone/>
              <a:defRPr sz="4531"/>
            </a:lvl3pPr>
            <a:lvl4pPr marL="6269849" indent="0">
              <a:buNone/>
              <a:defRPr sz="4106"/>
            </a:lvl4pPr>
            <a:lvl5pPr marL="8359799" indent="0">
              <a:buNone/>
              <a:defRPr sz="4106"/>
            </a:lvl5pPr>
            <a:lvl6pPr marL="10449748" indent="0">
              <a:buNone/>
              <a:defRPr sz="4106"/>
            </a:lvl6pPr>
            <a:lvl7pPr marL="12539698" indent="0">
              <a:buNone/>
              <a:defRPr sz="4106"/>
            </a:lvl7pPr>
            <a:lvl8pPr marL="14629647" indent="0">
              <a:buNone/>
              <a:defRPr sz="4106"/>
            </a:lvl8pPr>
            <a:lvl9pPr marL="16719597" indent="0">
              <a:buNone/>
              <a:defRPr sz="41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6" y="14970760"/>
            <a:ext cx="18167985" cy="1767383"/>
          </a:xfrm>
        </p:spPr>
        <p:txBody>
          <a:bodyPr anchor="b"/>
          <a:lstStyle>
            <a:lvl1pPr algn="l">
              <a:defRPr sz="920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6" y="1910951"/>
            <a:ext cx="18167985" cy="12832080"/>
          </a:xfrm>
        </p:spPr>
        <p:txBody>
          <a:bodyPr/>
          <a:lstStyle>
            <a:lvl1pPr marL="0" indent="0">
              <a:buNone/>
              <a:defRPr sz="14583"/>
            </a:lvl1pPr>
            <a:lvl2pPr marL="2089950" indent="0">
              <a:buNone/>
              <a:defRPr sz="12742"/>
            </a:lvl2pPr>
            <a:lvl3pPr marL="4179899" indent="0">
              <a:buNone/>
              <a:defRPr sz="10902"/>
            </a:lvl3pPr>
            <a:lvl4pPr marL="6269849" indent="0">
              <a:buNone/>
              <a:defRPr sz="9203"/>
            </a:lvl4pPr>
            <a:lvl5pPr marL="8359799" indent="0">
              <a:buNone/>
              <a:defRPr sz="9203"/>
            </a:lvl5pPr>
            <a:lvl6pPr marL="10449748" indent="0">
              <a:buNone/>
              <a:defRPr sz="9203"/>
            </a:lvl6pPr>
            <a:lvl7pPr marL="12539698" indent="0">
              <a:buNone/>
              <a:defRPr sz="9203"/>
            </a:lvl7pPr>
            <a:lvl8pPr marL="14629647" indent="0">
              <a:buNone/>
              <a:defRPr sz="9203"/>
            </a:lvl8pPr>
            <a:lvl9pPr marL="16719597" indent="0">
              <a:buNone/>
              <a:defRPr sz="920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6" y="16738143"/>
            <a:ext cx="18167985" cy="2509977"/>
          </a:xfrm>
        </p:spPr>
        <p:txBody>
          <a:bodyPr/>
          <a:lstStyle>
            <a:lvl1pPr marL="0" indent="0">
              <a:buNone/>
              <a:defRPr sz="6371"/>
            </a:lvl1pPr>
            <a:lvl2pPr marL="2089950" indent="0">
              <a:buNone/>
              <a:defRPr sz="5522"/>
            </a:lvl2pPr>
            <a:lvl3pPr marL="4179899" indent="0">
              <a:buNone/>
              <a:defRPr sz="4531"/>
            </a:lvl3pPr>
            <a:lvl4pPr marL="6269849" indent="0">
              <a:buNone/>
              <a:defRPr sz="4106"/>
            </a:lvl4pPr>
            <a:lvl5pPr marL="8359799" indent="0">
              <a:buNone/>
              <a:defRPr sz="4106"/>
            </a:lvl5pPr>
            <a:lvl6pPr marL="10449748" indent="0">
              <a:buNone/>
              <a:defRPr sz="4106"/>
            </a:lvl6pPr>
            <a:lvl7pPr marL="12539698" indent="0">
              <a:buNone/>
              <a:defRPr sz="4106"/>
            </a:lvl7pPr>
            <a:lvl8pPr marL="14629647" indent="0">
              <a:buNone/>
              <a:defRPr sz="4106"/>
            </a:lvl8pPr>
            <a:lvl9pPr marL="16719597" indent="0">
              <a:buNone/>
              <a:defRPr sz="41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4990255"/>
            <a:ext cx="27251978" cy="14114300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19822397"/>
            <a:ext cx="7065327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5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4A827-709E-4894-9849-6AF3E141AA84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9" y="19822397"/>
            <a:ext cx="9588659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5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50" y="19822397"/>
            <a:ext cx="7065327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5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9899" rtl="0" eaLnBrk="1" latinLnBrk="0" hangingPunct="1">
        <a:spcBef>
          <a:spcPct val="0"/>
        </a:spcBef>
        <a:buNone/>
        <a:defRPr sz="201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462" indent="-1567462" algn="l" defTabSz="4179899" rtl="0" eaLnBrk="1" latinLnBrk="0" hangingPunct="1">
        <a:spcBef>
          <a:spcPct val="20000"/>
        </a:spcBef>
        <a:buFont typeface="Arial" pitchFamily="34" charset="0"/>
        <a:buChar char="•"/>
        <a:defRPr sz="14583" kern="1200">
          <a:solidFill>
            <a:schemeClr val="tx1"/>
          </a:solidFill>
          <a:latin typeface="+mn-lt"/>
          <a:ea typeface="+mn-ea"/>
          <a:cs typeface="+mn-cs"/>
        </a:defRPr>
      </a:lvl1pPr>
      <a:lvl2pPr marL="3396169" indent="-1306218" algn="l" defTabSz="4179899" rtl="0" eaLnBrk="1" latinLnBrk="0" hangingPunct="1">
        <a:spcBef>
          <a:spcPct val="20000"/>
        </a:spcBef>
        <a:buFont typeface="Arial" pitchFamily="34" charset="0"/>
        <a:buChar char="–"/>
        <a:defRPr sz="12742" kern="1200">
          <a:solidFill>
            <a:schemeClr val="tx1"/>
          </a:solidFill>
          <a:latin typeface="+mn-lt"/>
          <a:ea typeface="+mn-ea"/>
          <a:cs typeface="+mn-cs"/>
        </a:defRPr>
      </a:lvl2pPr>
      <a:lvl3pPr marL="5224874" indent="-1044975" algn="l" defTabSz="4179899" rtl="0" eaLnBrk="1" latinLnBrk="0" hangingPunct="1">
        <a:spcBef>
          <a:spcPct val="20000"/>
        </a:spcBef>
        <a:buFont typeface="Arial" pitchFamily="34" charset="0"/>
        <a:buChar char="•"/>
        <a:defRPr sz="10902" kern="1200">
          <a:solidFill>
            <a:schemeClr val="tx1"/>
          </a:solidFill>
          <a:latin typeface="+mn-lt"/>
          <a:ea typeface="+mn-ea"/>
          <a:cs typeface="+mn-cs"/>
        </a:defRPr>
      </a:lvl3pPr>
      <a:lvl4pPr marL="7314824" indent="-1044975" algn="l" defTabSz="4179899" rtl="0" eaLnBrk="1" latinLnBrk="0" hangingPunct="1">
        <a:spcBef>
          <a:spcPct val="20000"/>
        </a:spcBef>
        <a:buFont typeface="Arial" pitchFamily="34" charset="0"/>
        <a:buChar char="–"/>
        <a:defRPr sz="9203" kern="1200">
          <a:solidFill>
            <a:schemeClr val="tx1"/>
          </a:solidFill>
          <a:latin typeface="+mn-lt"/>
          <a:ea typeface="+mn-ea"/>
          <a:cs typeface="+mn-cs"/>
        </a:defRPr>
      </a:lvl4pPr>
      <a:lvl5pPr marL="9404773" indent="-1044975" algn="l" defTabSz="4179899" rtl="0" eaLnBrk="1" latinLnBrk="0" hangingPunct="1">
        <a:spcBef>
          <a:spcPct val="20000"/>
        </a:spcBef>
        <a:buFont typeface="Arial" pitchFamily="34" charset="0"/>
        <a:buChar char="»"/>
        <a:defRPr sz="9203" kern="1200">
          <a:solidFill>
            <a:schemeClr val="tx1"/>
          </a:solidFill>
          <a:latin typeface="+mn-lt"/>
          <a:ea typeface="+mn-ea"/>
          <a:cs typeface="+mn-cs"/>
        </a:defRPr>
      </a:lvl5pPr>
      <a:lvl6pPr marL="11494723" indent="-1044975" algn="l" defTabSz="4179899" rtl="0" eaLnBrk="1" latinLnBrk="0" hangingPunct="1">
        <a:spcBef>
          <a:spcPct val="20000"/>
        </a:spcBef>
        <a:buFont typeface="Arial" pitchFamily="34" charset="0"/>
        <a:buChar char="•"/>
        <a:defRPr sz="9203" kern="1200">
          <a:solidFill>
            <a:schemeClr val="tx1"/>
          </a:solidFill>
          <a:latin typeface="+mn-lt"/>
          <a:ea typeface="+mn-ea"/>
          <a:cs typeface="+mn-cs"/>
        </a:defRPr>
      </a:lvl6pPr>
      <a:lvl7pPr marL="13584673" indent="-1044975" algn="l" defTabSz="4179899" rtl="0" eaLnBrk="1" latinLnBrk="0" hangingPunct="1">
        <a:spcBef>
          <a:spcPct val="20000"/>
        </a:spcBef>
        <a:buFont typeface="Arial" pitchFamily="34" charset="0"/>
        <a:buChar char="•"/>
        <a:defRPr sz="9203" kern="1200">
          <a:solidFill>
            <a:schemeClr val="tx1"/>
          </a:solidFill>
          <a:latin typeface="+mn-lt"/>
          <a:ea typeface="+mn-ea"/>
          <a:cs typeface="+mn-cs"/>
        </a:defRPr>
      </a:lvl7pPr>
      <a:lvl8pPr marL="15674622" indent="-1044975" algn="l" defTabSz="4179899" rtl="0" eaLnBrk="1" latinLnBrk="0" hangingPunct="1">
        <a:spcBef>
          <a:spcPct val="20000"/>
        </a:spcBef>
        <a:buFont typeface="Arial" pitchFamily="34" charset="0"/>
        <a:buChar char="•"/>
        <a:defRPr sz="9203" kern="1200">
          <a:solidFill>
            <a:schemeClr val="tx1"/>
          </a:solidFill>
          <a:latin typeface="+mn-lt"/>
          <a:ea typeface="+mn-ea"/>
          <a:cs typeface="+mn-cs"/>
        </a:defRPr>
      </a:lvl8pPr>
      <a:lvl9pPr marL="17764572" indent="-1044975" algn="l" defTabSz="4179899" rtl="0" eaLnBrk="1" latinLnBrk="0" hangingPunct="1">
        <a:spcBef>
          <a:spcPct val="20000"/>
        </a:spcBef>
        <a:buFont typeface="Arial" pitchFamily="34" charset="0"/>
        <a:buChar char="•"/>
        <a:defRPr sz="92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1pPr>
      <a:lvl2pPr marL="2089950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2pPr>
      <a:lvl3pPr marL="4179899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3pPr>
      <a:lvl4pPr marL="6269849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4pPr>
      <a:lvl5pPr marL="8359799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5pPr>
      <a:lvl6pPr marL="10449748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6pPr>
      <a:lvl7pPr marL="12539698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7pPr>
      <a:lvl8pPr marL="14629647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8pPr>
      <a:lvl9pPr marL="16719597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17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wmf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14" y="752548"/>
            <a:ext cx="2950706" cy="232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937273" y="1745097"/>
            <a:ext cx="23388290" cy="206976"/>
            <a:chOff x="454" y="26490"/>
            <a:chExt cx="17236" cy="91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454" y="26490"/>
              <a:ext cx="1723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212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454" y="26581"/>
              <a:ext cx="17236" cy="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212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727004" y="3427086"/>
            <a:ext cx="28522534" cy="202287"/>
            <a:chOff x="454" y="26490"/>
            <a:chExt cx="17236" cy="91"/>
          </a:xfrm>
        </p:grpSpPr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54" y="26490"/>
              <a:ext cx="1723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212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54" y="26581"/>
              <a:ext cx="17236" cy="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212"/>
            </a:p>
          </p:txBody>
        </p:sp>
      </p:grp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815334" y="357439"/>
            <a:ext cx="11240809" cy="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63" tIns="64732" rIns="129463" bIns="64732" numCol="1" anchor="ctr" anchorCtr="0" compatLnSpc="1">
            <a:prstTxWarp prst="textNoShape">
              <a:avLst/>
            </a:prstTxWarp>
            <a:spAutoFit/>
          </a:bodyPr>
          <a:lstStyle/>
          <a:p>
            <a:pPr defTabSz="1294608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Arial" pitchFamily="34" charset="0"/>
              </a:rPr>
              <a:t>ТВЕРСКОЙ ГОСУДАРСТВЕННЫЙ ТЕХНИЧЕСКИЙ УНИВЕРСИТЕТ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5815334" y="992320"/>
            <a:ext cx="13148686" cy="59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63" tIns="64732" rIns="129463" bIns="64732" numCol="1" anchor="ctr" anchorCtr="0" compatLnSpc="1">
            <a:prstTxWarp prst="textNoShape">
              <a:avLst/>
            </a:prstTxWarp>
            <a:spAutoFit/>
          </a:bodyPr>
          <a:lstStyle/>
          <a:p>
            <a:pPr defTabSz="1294608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latin typeface="Times New Roman" pitchFamily="18" charset="0"/>
                <a:cs typeface="Arial" pitchFamily="34" charset="0"/>
              </a:rPr>
              <a:t>Кафедра </a:t>
            </a:r>
            <a:r>
              <a:rPr lang="ru-RU" sz="3000" b="1" dirty="0" smtClean="0">
                <a:latin typeface="Times New Roman" pitchFamily="18" charset="0"/>
                <a:cs typeface="Arial" pitchFamily="34" charset="0"/>
              </a:rPr>
              <a:t>химии и технологии полимеров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12960503" y="252470"/>
            <a:ext cx="15576135" cy="59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63" tIns="64732" rIns="129463" bIns="6473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94608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latin typeface="Times New Roman" pitchFamily="18" charset="0"/>
                <a:cs typeface="Arial" pitchFamily="34" charset="0"/>
              </a:rPr>
              <a:t>Никонова И.Н.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17372235" y="865648"/>
            <a:ext cx="13553261" cy="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63" tIns="64732" rIns="129463" bIns="64732" numCol="1" anchor="ctr" anchorCtr="0" compatLnSpc="1">
            <a:prstTxWarp prst="textNoShape">
              <a:avLst/>
            </a:prstTxWarp>
            <a:spAutoFit/>
          </a:bodyPr>
          <a:lstStyle/>
          <a:p>
            <a:pPr defTabSz="1294608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Arial" pitchFamily="34" charset="0"/>
              </a:rPr>
              <a:t>Научный руководитель: к.т.н., доцент </a:t>
            </a:r>
            <a:r>
              <a:rPr lang="ru-RU" sz="2800" dirty="0" err="1">
                <a:latin typeface="Times New Roman" pitchFamily="18" charset="0"/>
                <a:cs typeface="Arial" pitchFamily="34" charset="0"/>
              </a:rPr>
              <a:t>Лагусева</a:t>
            </a:r>
            <a:r>
              <a:rPr lang="ru-RU" sz="2800" dirty="0">
                <a:latin typeface="Times New Roman" pitchFamily="18" charset="0"/>
                <a:cs typeface="Arial" pitchFamily="34" charset="0"/>
              </a:rPr>
              <a:t> Е.И.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6017" y="2357347"/>
            <a:ext cx="22858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ЖИРНОАРОМАТИЧЕСКИХ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ГОМОПОЛИАМИДОВ РЕАКЦИОННЫМ ФОРМОВАНИЕМ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84025" y="20137570"/>
            <a:ext cx="28825965" cy="420926"/>
          </a:xfrm>
          <a:prstGeom prst="rect">
            <a:avLst/>
          </a:prstGeom>
        </p:spPr>
      </p:pic>
      <p:sp>
        <p:nvSpPr>
          <p:cNvPr id="92" name="Rectangle 32"/>
          <p:cNvSpPr>
            <a:spLocks noChangeArrowheads="1"/>
          </p:cNvSpPr>
          <p:nvPr/>
        </p:nvSpPr>
        <p:spPr bwMode="auto">
          <a:xfrm>
            <a:off x="6986810" y="20539912"/>
            <a:ext cx="169238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Каргинские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научно-техническая конференция молодых учёных «Физика, химия и новые технологии»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48" y="3843194"/>
            <a:ext cx="7257070" cy="468976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93475" y="8597163"/>
            <a:ext cx="9085872" cy="175432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осушитель; 2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калорифер; 3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форсуночный смеситель; 4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плавитель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ХАТК;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шестерёнчатый насос;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11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ротаметры;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испаритель-перегреватель;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двухступенчатая реакционная камера; 9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смеситель;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центробежный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насос;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подогреватели диамина;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пеногаситель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14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колонка; 15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холодильник-конденсатор; 16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каплеотбойник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17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атмосферная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свеча; 18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фильтр-приёмник;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центрифуга; 20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тара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28183" y="10863641"/>
            <a:ext cx="9151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установке </a:t>
            </a:r>
            <a:r>
              <a:rPr lang="ru-RU" sz="2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газожидкостной поликонденсации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1) получено более двух десятков полимеров класса полиамидов, из которых наибольший интерес представляют гомо- и сополиамиды с ароматическими ядрами в цепи.</a:t>
            </a:r>
          </a:p>
          <a:p>
            <a:pPr indent="4508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Анализируемые полимеры получены при оптимальных режимах в 2-х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ступенчатой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конфузорно-диффузорной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реакционной камере (рис. 2).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Заголовок 1"/>
          <p:cNvSpPr txBox="1">
            <a:spLocks/>
          </p:cNvSpPr>
          <p:nvPr/>
        </p:nvSpPr>
        <p:spPr>
          <a:xfrm>
            <a:off x="955950" y="10257915"/>
            <a:ext cx="6897767" cy="613386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>
            <a:lvl1pPr algn="ctr" defTabSz="4179899" rtl="0" eaLnBrk="1" latinLnBrk="0" hangingPunct="1">
              <a:spcBef>
                <a:spcPct val="0"/>
              </a:spcBef>
              <a:buNone/>
              <a:defRPr sz="2010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1 - Установка газожидкостной поликонденсации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Рисунок 9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3" y="17496718"/>
            <a:ext cx="7070406" cy="901538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512" y="18775555"/>
            <a:ext cx="7314234" cy="990853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2220754" y="18316956"/>
            <a:ext cx="409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6Т (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полигексаметилентерефталамид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87648" y="19708537"/>
            <a:ext cx="401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6И (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полигексаметиленизофталамид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Прямоугольник 1029"/>
          <p:cNvSpPr/>
          <p:nvPr/>
        </p:nvSpPr>
        <p:spPr>
          <a:xfrm>
            <a:off x="9811396" y="3993594"/>
            <a:ext cx="9888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Процесс формования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фибридов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известными промышленными способами требует применения больших количеств органического растворителя,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осадителя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создания производственных мощностей по регенерации последних, характеризуется высокими капиталовложениями и эксплуатационными затратами, низкой производительностью труда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разработанном процессе отсутствует органический растворитель, что и определяет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работы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45564" y="16776253"/>
            <a:ext cx="4827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Рисунок 2 -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2-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 ступенчатая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конфузорно-диффузорная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реакционная камера 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61217" y="13353330"/>
            <a:ext cx="3732144" cy="3159122"/>
            <a:chOff x="5093014" y="17060798"/>
            <a:chExt cx="3732144" cy="3159122"/>
          </a:xfrm>
        </p:grpSpPr>
        <p:pic>
          <p:nvPicPr>
            <p:cNvPr id="52" name="Рисунок 51" descr="2-х ступ конф-диффузорный.gif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67467" y="17513684"/>
              <a:ext cx="1390953" cy="2500822"/>
            </a:xfrm>
            <a:prstGeom prst="rect">
              <a:avLst/>
            </a:prstGeom>
          </p:spPr>
        </p:pic>
        <p:cxnSp>
          <p:nvCxnSpPr>
            <p:cNvPr id="60" name="Прямая со стрелкой 59"/>
            <p:cNvCxnSpPr/>
            <p:nvPr/>
          </p:nvCxnSpPr>
          <p:spPr>
            <a:xfrm rot="10800000">
              <a:off x="7138547" y="18133593"/>
              <a:ext cx="639745" cy="129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684751" y="17060798"/>
              <a:ext cx="989471" cy="425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Реакционная</a:t>
              </a:r>
            </a:p>
            <a:p>
              <a:r>
                <a:rPr lang="ru-RU" sz="1400" b="1" dirty="0" smtClean="0"/>
                <a:t>масса</a:t>
              </a:r>
              <a:endParaRPr lang="ru-RU" sz="1400" b="1" dirty="0"/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 flipV="1">
              <a:off x="6650004" y="17113417"/>
              <a:ext cx="1" cy="5874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10800000">
              <a:off x="7109798" y="19032999"/>
              <a:ext cx="639745" cy="129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233778" y="18723842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Диамин</a:t>
              </a:r>
              <a:endParaRPr lang="ru-RU" sz="14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45791" y="18935253"/>
              <a:ext cx="951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err="1" smtClean="0"/>
                <a:t>Конфузор</a:t>
              </a:r>
              <a:endParaRPr lang="ru-RU" sz="1400" b="1" dirty="0" smtClean="0"/>
            </a:p>
            <a:p>
              <a:r>
                <a:rPr lang="en-US" sz="1400" b="1" dirty="0" smtClean="0"/>
                <a:t>I</a:t>
              </a:r>
              <a:r>
                <a:rPr lang="ru-RU" sz="1400" b="1" dirty="0" smtClean="0"/>
                <a:t> ступени</a:t>
              </a:r>
              <a:endParaRPr lang="ru-RU" sz="1400" b="1" dirty="0"/>
            </a:p>
          </p:txBody>
        </p:sp>
        <p:sp>
          <p:nvSpPr>
            <p:cNvPr id="68" name="Стрелка вниз 67"/>
            <p:cNvSpPr/>
            <p:nvPr/>
          </p:nvSpPr>
          <p:spPr>
            <a:xfrm rot="14718962">
              <a:off x="6189782" y="18956309"/>
              <a:ext cx="153646" cy="773291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Стрелка вниз 68"/>
            <p:cNvSpPr/>
            <p:nvPr/>
          </p:nvSpPr>
          <p:spPr>
            <a:xfrm rot="17483718">
              <a:off x="6071755" y="17415308"/>
              <a:ext cx="169514" cy="934730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10670" y="17139507"/>
              <a:ext cx="951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err="1" smtClean="0"/>
                <a:t>Конфузор</a:t>
              </a:r>
              <a:endParaRPr lang="ru-RU" sz="1400" b="1" dirty="0" smtClean="0"/>
            </a:p>
            <a:p>
              <a:r>
                <a:rPr lang="en-US" sz="1400" b="1" dirty="0" smtClean="0"/>
                <a:t>II</a:t>
              </a:r>
              <a:r>
                <a:rPr lang="ru-RU" sz="1400" b="1" dirty="0" smtClean="0"/>
                <a:t> ступени</a:t>
              </a:r>
              <a:endParaRPr lang="ru-RU" sz="14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93014" y="18365262"/>
              <a:ext cx="10002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Диффузор</a:t>
              </a:r>
              <a:endParaRPr lang="ru-RU" sz="1400" b="1" dirty="0"/>
            </a:p>
          </p:txBody>
        </p:sp>
        <p:sp>
          <p:nvSpPr>
            <p:cNvPr id="72" name="Стрелка вниз 71"/>
            <p:cNvSpPr/>
            <p:nvPr/>
          </p:nvSpPr>
          <p:spPr>
            <a:xfrm rot="15111815">
              <a:off x="6099103" y="18277303"/>
              <a:ext cx="144076" cy="725128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10841" y="18127106"/>
              <a:ext cx="10143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Кольцевая</a:t>
              </a:r>
            </a:p>
            <a:p>
              <a:r>
                <a:rPr lang="ru-RU" sz="1400" b="1" dirty="0" smtClean="0"/>
                <a:t>щель</a:t>
              </a:r>
              <a:endParaRPr lang="ru-RU" sz="1400" b="1" dirty="0"/>
            </a:p>
          </p:txBody>
        </p:sp>
        <p:sp>
          <p:nvSpPr>
            <p:cNvPr id="75" name="Стрелка вниз 74"/>
            <p:cNvSpPr/>
            <p:nvPr/>
          </p:nvSpPr>
          <p:spPr>
            <a:xfrm rot="2130971">
              <a:off x="6948125" y="18288759"/>
              <a:ext cx="156011" cy="956691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6" name="Стрелка вниз 75"/>
            <p:cNvSpPr/>
            <p:nvPr/>
          </p:nvSpPr>
          <p:spPr>
            <a:xfrm rot="6791133">
              <a:off x="7290228" y="17618827"/>
              <a:ext cx="180231" cy="1571468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151955" y="17781237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Диамин</a:t>
              </a:r>
              <a:endParaRPr lang="ru-RU" sz="1400" b="1" dirty="0"/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 flipV="1">
              <a:off x="6650004" y="19595410"/>
              <a:ext cx="1" cy="5874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621431" y="19912143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err="1" smtClean="0"/>
                <a:t>Фталоилхлорид</a:t>
              </a:r>
              <a:endParaRPr lang="ru-RU" sz="1400" b="1" dirty="0"/>
            </a:p>
          </p:txBody>
        </p:sp>
      </p:grpSp>
      <p:pic>
        <p:nvPicPr>
          <p:cNvPr id="87" name="Picture 4" descr="рис%206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586" y="12881931"/>
            <a:ext cx="1536451" cy="17177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88" name="Picture 5" descr="рис%206Т"/>
          <p:cNvPicPr>
            <a:picLocks noChangeAspect="1" noChangeArrowheads="1"/>
          </p:cNvPicPr>
          <p:nvPr/>
        </p:nvPicPr>
        <p:blipFill>
          <a:blip r:embed="rId10" cstate="print">
            <a:lum bright="-6000" contrast="12000"/>
          </a:blip>
          <a:srcRect/>
          <a:stretch>
            <a:fillRect/>
          </a:stretch>
        </p:blipFill>
        <p:spPr bwMode="auto">
          <a:xfrm>
            <a:off x="7544225" y="12885379"/>
            <a:ext cx="1518218" cy="17519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0" name="Rectangle 12"/>
          <p:cNvSpPr>
            <a:spLocks noChangeArrowheads="1"/>
          </p:cNvSpPr>
          <p:nvPr/>
        </p:nvSpPr>
        <p:spPr bwMode="auto">
          <a:xfrm>
            <a:off x="5291350" y="14647015"/>
            <a:ext cx="1997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Полиамид 6И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12"/>
          <p:cNvSpPr>
            <a:spLocks noChangeArrowheads="1"/>
          </p:cNvSpPr>
          <p:nvPr/>
        </p:nvSpPr>
        <p:spPr bwMode="auto">
          <a:xfrm>
            <a:off x="7363123" y="14647014"/>
            <a:ext cx="1997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Полиамид 6Т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79786" y="16847192"/>
            <a:ext cx="4281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3 - Фото- и микрофотографии </a:t>
            </a:r>
            <a:r>
              <a:rPr lang="ru-RU" sz="18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полиамидов 6И </a:t>
            </a:r>
            <a:r>
              <a:rPr lang="ru-RU" sz="18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6Т</a:t>
            </a:r>
            <a:endParaRPr lang="ru-RU" sz="1800" b="1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Рисунок 99" descr="1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79786" y="14970163"/>
            <a:ext cx="1471627" cy="1471627"/>
          </a:xfrm>
          <a:prstGeom prst="rect">
            <a:avLst/>
          </a:prstGeom>
        </p:spPr>
      </p:pic>
      <p:pic>
        <p:nvPicPr>
          <p:cNvPr id="102" name="Рисунок 101" descr="1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50275" y="14970163"/>
            <a:ext cx="1471627" cy="1471627"/>
          </a:xfrm>
          <a:prstGeom prst="rect">
            <a:avLst/>
          </a:prstGeom>
        </p:spPr>
      </p:pic>
      <p:sp>
        <p:nvSpPr>
          <p:cNvPr id="106" name="Rectangle 12"/>
          <p:cNvSpPr>
            <a:spLocks noChangeArrowheads="1"/>
          </p:cNvSpPr>
          <p:nvPr/>
        </p:nvSpPr>
        <p:spPr bwMode="auto">
          <a:xfrm>
            <a:off x="5341486" y="16476512"/>
            <a:ext cx="1997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Полиамид 6И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2"/>
          <p:cNvSpPr>
            <a:spLocks noChangeArrowheads="1"/>
          </p:cNvSpPr>
          <p:nvPr/>
        </p:nvSpPr>
        <p:spPr bwMode="auto">
          <a:xfrm>
            <a:off x="7413259" y="16476511"/>
            <a:ext cx="1997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Полиамид 6Т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8" descr="В Тверском государственном техническом университете стартовала приемная кампания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6228" r="74869" b="76597"/>
          <a:stretch/>
        </p:blipFill>
        <p:spPr bwMode="auto">
          <a:xfrm>
            <a:off x="3929896" y="232388"/>
            <a:ext cx="1370922" cy="11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9811395" y="6452596"/>
            <a:ext cx="98888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Концентрации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ацилируемых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мономеров в жидкой фазе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ацилирующих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мономеров в газовой фазе являются одним из факторов, определяющих производительность установок газожидкостной поликонденсации и тепловыделения в реакторе-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фибридаторе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оказывают влияние на структуру образующейся реакционной массы и её текучесть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работы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изучить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концентрационную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выхода, молекулярной массы и других показателей синтезируемых полимеров в непрерывном пенном режиме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реакторных устройствах различных конструкций.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811395" y="9205707"/>
            <a:ext cx="95870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Оборудование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установки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газожидкостной поликонденсации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производительностями 1 и 10 кг/ч для синтеза полимеров;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термостат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вискозиметрического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определения молекулярной массы (приведенной вязкости).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0030945" y="3823783"/>
            <a:ext cx="97986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Принцип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работы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установки газожидкостной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поликонденсации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Жидкая фаза, содержащая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ацилируемый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мономер (диамин) поступает в горизонтальной плоскости на две ступени реакционной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камеры (рис. 1).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Газовая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фаза, содержащая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ацилирующий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мономер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дихлорангидрид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дикарбоновой кислоты) в состоянии перегретого пара, подается вертикально.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перекрестном токе взаимодействующих фаз протекают химические процессы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полиамидирования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 нейтрализации. Одновременно в результате воздействия напряжения сдвига происходит формование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фибридов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из полимерной пленки в момент ее образования.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Реакционную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массу динамическим напором воздуха выводят из реакционной камеры на дальнейшие операции: сепарации, фильтрации, промывки, отжима и упаковки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фибридов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.).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10527585" y="15957473"/>
            <a:ext cx="8787138" cy="955496"/>
          </a:xfrm>
          <a:prstGeom prst="rect">
            <a:avLst/>
          </a:prstGeom>
        </p:spPr>
        <p:txBody>
          <a:bodyPr vert="horz" lIns="295232" tIns="147616" rIns="295232" bIns="147616" rtlCol="0" anchor="ctr">
            <a:noAutofit/>
          </a:bodyPr>
          <a:lstStyle>
            <a:lvl1pPr algn="ctr" defTabSz="4179899" rtl="0" eaLnBrk="1" latinLnBrk="0" hangingPunct="1">
              <a:spcBef>
                <a:spcPct val="0"/>
              </a:spcBef>
              <a:buNone/>
              <a:defRPr sz="2010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4 - Влияние концентрации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терефталоилхлорида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газовой фазе на выход и приведённую вязкость ПА 6Т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36210" y="10959677"/>
            <a:ext cx="7524915" cy="459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Прямоугольник 72"/>
          <p:cNvSpPr/>
          <p:nvPr/>
        </p:nvSpPr>
        <p:spPr>
          <a:xfrm>
            <a:off x="10379344" y="16886088"/>
            <a:ext cx="93430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Интервал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изменения концентрации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терефталоилхлорида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газовой фазе лежит в пределах от 0,05 до 3,8 моль/м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носителя (воздух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Графическая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интерпретация полученных результатов (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рис. 4)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показывает, что наибольшие значения молекулярной массы и выхода полимера соответствуют концентрационной области 0,7-2 моль/м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процесса при концентрации ниже 0,1 моль/м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резко снижает как выход, так и молекулярную массу до пределов, явно неприемлемых для практики.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Повышенные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концентрации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ацилирующего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мономера монотонно уменьшают молекулярную массу, сохраняя её на уровне, отвечающем техническим требованиям, но выход при этом падает до 80-60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11300783" y="15594941"/>
            <a:ext cx="6032061" cy="865580"/>
          </a:xfrm>
          <a:prstGeom prst="rect">
            <a:avLst/>
          </a:prstGeom>
        </p:spPr>
        <p:txBody>
          <a:bodyPr vert="horz" lIns="295232" tIns="147616" rIns="295232" bIns="147616" rtlCol="0" anchor="ctr">
            <a:noAutofit/>
          </a:bodyPr>
          <a:lstStyle>
            <a:lvl1pPr algn="ctr" defTabSz="4179899" rtl="0" eaLnBrk="1" latinLnBrk="0" hangingPunct="1">
              <a:spcBef>
                <a:spcPct val="0"/>
              </a:spcBef>
              <a:buNone/>
              <a:defRPr sz="2010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0,05-0,11 МПа;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1,24-3,78 м/с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20510609" y="12541342"/>
            <a:ext cx="8928992" cy="955496"/>
          </a:xfrm>
          <a:prstGeom prst="rect">
            <a:avLst/>
          </a:prstGeom>
        </p:spPr>
        <p:txBody>
          <a:bodyPr vert="horz" lIns="295232" tIns="147616" rIns="295232" bIns="147616" rtlCol="0" anchor="ctr">
            <a:noAutofit/>
          </a:bodyPr>
          <a:lstStyle>
            <a:lvl1pPr algn="ctr" defTabSz="4179899" rtl="0" eaLnBrk="1" latinLnBrk="0" hangingPunct="1">
              <a:spcBef>
                <a:spcPct val="0"/>
              </a:spcBef>
              <a:buNone/>
              <a:defRPr sz="2010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5 - Влияние концентрации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изофталоилхлорида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газовой фазе на выход  и приведённую вязкость  ПА 6И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15" cstate="print"/>
          <a:srcRect l="32245" t="40441" r="27138" b="22610"/>
          <a:stretch>
            <a:fillRect/>
          </a:stretch>
        </p:blipFill>
        <p:spPr bwMode="auto">
          <a:xfrm>
            <a:off x="21602680" y="7861406"/>
            <a:ext cx="7011704" cy="358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Rectangle 20"/>
          <p:cNvSpPr>
            <a:spLocks noChangeArrowheads="1"/>
          </p:cNvSpPr>
          <p:nvPr/>
        </p:nvSpPr>
        <p:spPr bwMode="auto">
          <a:xfrm>
            <a:off x="21270895" y="11553035"/>
            <a:ext cx="1582737" cy="77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1800" b="0" baseline="-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г.ф</a:t>
            </a:r>
            <a:r>
              <a:rPr lang="ru-RU" altLang="ru-RU" sz="1800" b="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32 м/с</a:t>
            </a:r>
            <a:r>
              <a:rPr lang="ru-RU" altLang="ru-RU" sz="1800" b="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1800" b="0" baseline="-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ж.ф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99-100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altLang="ru-RU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altLang="ru-RU" sz="1800" b="0" dirty="0">
              <a:latin typeface="Times New Roman" panose="02020603050405020304" pitchFamily="18" charset="0"/>
            </a:endParaRPr>
          </a:p>
        </p:txBody>
      </p:sp>
      <p:sp>
        <p:nvSpPr>
          <p:cNvPr id="112" name="Rectangle 21"/>
          <p:cNvSpPr>
            <a:spLocks noChangeArrowheads="1"/>
          </p:cNvSpPr>
          <p:nvPr/>
        </p:nvSpPr>
        <p:spPr bwMode="auto">
          <a:xfrm>
            <a:off x="25214722" y="11541927"/>
            <a:ext cx="2087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0,1 </a:t>
            </a:r>
            <a:r>
              <a:rPr lang="ru-RU" altLang="ru-RU" sz="1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кмоль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altLang="ru-RU" sz="1800" b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0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1800" b="0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ru-RU" altLang="ru-RU" sz="1800" b="0" dirty="0">
                <a:latin typeface="Times New Roman" panose="02020603050405020304" pitchFamily="18" charset="0"/>
              </a:rPr>
              <a:t>       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0,14 </a:t>
            </a:r>
            <a:r>
              <a:rPr lang="ru-RU" altLang="ru-RU" sz="1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кмоль</a:t>
            </a:r>
            <a:r>
              <a:rPr lang="ru-RU" altLang="ru-RU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altLang="ru-RU" sz="1800" b="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0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1800" b="0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ru-RU" altLang="ru-RU" sz="1800" b="0" dirty="0">
                <a:latin typeface="Times New Roman" panose="02020603050405020304" pitchFamily="18" charset="0"/>
              </a:rPr>
              <a:t>       </a:t>
            </a:r>
            <a:endParaRPr lang="ru-RU" altLang="ru-RU" sz="1800" b="0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1800" b="0" dirty="0">
              <a:latin typeface="Times New Roman" panose="02020603050405020304" pitchFamily="18" charset="0"/>
            </a:endParaRPr>
          </a:p>
        </p:txBody>
      </p:sp>
      <p:pic>
        <p:nvPicPr>
          <p:cNvPr id="113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282" y="11559390"/>
            <a:ext cx="6096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190" y="12011748"/>
            <a:ext cx="6477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Rectangle 26"/>
          <p:cNvSpPr>
            <a:spLocks noChangeArrowheads="1"/>
          </p:cNvSpPr>
          <p:nvPr/>
        </p:nvSpPr>
        <p:spPr bwMode="auto">
          <a:xfrm>
            <a:off x="21325250" y="12334931"/>
            <a:ext cx="7729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реактора – двухступенчатый </a:t>
            </a:r>
            <a:r>
              <a:rPr lang="ru-RU" alt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конфузорно-диффузорный</a:t>
            </a:r>
            <a:r>
              <a:rPr lang="ru-RU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 мм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20175433" y="13369317"/>
            <a:ext cx="89289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как приведенной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вязкости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 выхода ПА-6И от концентрации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изофталоилхлорида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газовой фазе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(рис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5)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имеет вид кривой с экстремумом. Максимальные значения молекулярной массы и выхода полимера соответствуют концентрационной области 0,8-1,5 моль/м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263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дальнейшем повышении концентрации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ацилирующего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мономера монотонно уменьшается приведенная вязкость и выход полимера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49263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Абсолютные значения приведенной вязкости остаются на уровне, отвечающем техническим требованиям. Однако выход полимера падает до 50%, что неприемлемо для практических целей.</a:t>
            </a: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7" name="Rectangle 20"/>
          <p:cNvSpPr>
            <a:spLocks noChangeArrowheads="1"/>
          </p:cNvSpPr>
          <p:nvPr/>
        </p:nvSpPr>
        <p:spPr bwMode="auto">
          <a:xfrm>
            <a:off x="23194010" y="11621755"/>
            <a:ext cx="1582737" cy="6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1800" b="0" baseline="-30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г.ф</a:t>
            </a:r>
            <a:r>
              <a:rPr lang="ru-RU" altLang="ru-RU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200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800" b="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1800" b="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</a:t>
            </a:r>
            <a:r>
              <a:rPr lang="ru-RU" altLang="ru-RU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0,01 МПа</a:t>
            </a:r>
            <a:r>
              <a:rPr lang="ru-RU" altLang="ru-RU" sz="1800" b="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ru-RU" altLang="ru-RU" sz="1800" b="0" dirty="0">
              <a:latin typeface="Times New Roman" panose="02020603050405020304" pitchFamily="18" charset="0"/>
            </a:endParaRPr>
          </a:p>
        </p:txBody>
      </p:sp>
      <p:sp>
        <p:nvSpPr>
          <p:cNvPr id="118" name="Rectangle 21"/>
          <p:cNvSpPr>
            <a:spLocks noChangeArrowheads="1"/>
          </p:cNvSpPr>
          <p:nvPr/>
        </p:nvSpPr>
        <p:spPr bwMode="auto">
          <a:xfrm>
            <a:off x="27352038" y="11600766"/>
            <a:ext cx="2087563" cy="76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1800" b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1800" b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1,1-1,5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altLang="ru-RU" sz="1800" b="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ru-RU" altLang="ru-RU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1,002-1,078</a:t>
            </a:r>
            <a:endParaRPr lang="ru-RU" altLang="ru-RU" sz="1800" b="0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1800" b="0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ru-RU" altLang="ru-RU" sz="1800" b="0" dirty="0">
                <a:latin typeface="Times New Roman" panose="02020603050405020304" pitchFamily="18" charset="0"/>
              </a:rPr>
              <a:t>       </a:t>
            </a:r>
            <a:endParaRPr lang="ru-RU" altLang="ru-RU" sz="1800" b="0" baseline="30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1800" b="0" dirty="0">
              <a:latin typeface="Times New Roman" panose="02020603050405020304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0291833" y="16526048"/>
            <a:ext cx="98413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20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изб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избыточное давление в реакционной камере,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МПа;</a:t>
            </a:r>
          </a:p>
          <a:p>
            <a:pPr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ru-RU" sz="20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ж.ф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– скорость истечения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жидкой фазы в реакционную камеру,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м/с;</a:t>
            </a:r>
          </a:p>
          <a:p>
            <a:pPr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</a:t>
            </a:r>
            <a:r>
              <a:rPr lang="ru-RU" sz="20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прив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– приведенная вязкость полимера, м</a:t>
            </a:r>
            <a:r>
              <a:rPr lang="ru-RU" sz="2000" baseline="30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/кг;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ru-RU" sz="20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ХА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– выход полимера по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хлорангидриду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, %;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ru-RU" sz="20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г.ф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линейная скорость газовой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фазы, м/с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algn="just"/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baseline="-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ж.ф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температура жидкой фазы,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С;</a:t>
            </a:r>
          </a:p>
          <a:p>
            <a:pPr algn="just"/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baseline="-30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г.ф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температура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газовой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фазы,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- концентрация диамина в жидкой фазе,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кмоль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/м</a:t>
            </a:r>
            <a:r>
              <a:rPr lang="ru-RU" sz="20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концентрация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щелочи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жидкой фазе,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кмоль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/м</a:t>
            </a: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мольное соотношение мономеров на входе в реакционную камеру,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моль/моль;</a:t>
            </a:r>
          </a:p>
          <a:p>
            <a:pPr algn="just">
              <a:spcAft>
                <a:spcPts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altLang="ru-RU" sz="20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степень нагрева мономера газовой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фазы.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0" y="22860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-концентрация терефталилхлорида в газовой фазе;</a:t>
            </a: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15822849" y="9090152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25160577" y="8096268"/>
            <a:ext cx="2382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ru-RU" altLang="ru-RU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2 -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ru-RU" alt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3208739" y="13890025"/>
            <a:ext cx="2382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ru-RU" altLang="ru-RU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2 -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ru-RU" alt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2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833" y="18728159"/>
            <a:ext cx="62576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733" y="19015291"/>
            <a:ext cx="66487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717</TotalTime>
  <Words>806</Words>
  <Application>Microsoft Office PowerPoint</Application>
  <PresentationFormat>Произвольный</PresentationFormat>
  <Paragraphs>86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Times New Roman</vt:lpstr>
      <vt:lpstr>Тема Office</vt:lpstr>
      <vt:lpstr>Microsoft Equation 3.0</vt:lpstr>
      <vt:lpstr>Презентация PowerPoint</vt:lpstr>
    </vt:vector>
  </TitlesOfParts>
  <Company>ТвГТУ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ТПМ</dc:creator>
  <cp:lastModifiedBy>Admin</cp:lastModifiedBy>
  <cp:revision>83</cp:revision>
  <dcterms:created xsi:type="dcterms:W3CDTF">2016-03-22T13:24:54Z</dcterms:created>
  <dcterms:modified xsi:type="dcterms:W3CDTF">2023-03-25T21:44:41Z</dcterms:modified>
</cp:coreProperties>
</file>