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599525" cy="28800425"/>
  <p:notesSz cx="6858000" cy="9144000"/>
  <p:defaultTextStyle>
    <a:defPPr>
      <a:defRPr lang="ru-RU"/>
    </a:defPPr>
    <a:lvl1pPr marL="0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1pPr>
    <a:lvl2pPr marL="1209568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2pPr>
    <a:lvl3pPr marL="2419137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3pPr>
    <a:lvl4pPr marL="3628705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4pPr>
    <a:lvl5pPr marL="4838273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5pPr>
    <a:lvl6pPr marL="6047842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6pPr>
    <a:lvl7pPr marL="7257410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7pPr>
    <a:lvl8pPr marL="8466978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8pPr>
    <a:lvl9pPr marL="9676547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2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03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516" y="-4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4713405"/>
            <a:ext cx="18359596" cy="10026815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15126892"/>
            <a:ext cx="16199644" cy="6953434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C8E9-ABD4-4D94-B8C9-069881BDBD29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8D7D-110C-4A87-B750-B487BF586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297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C8E9-ABD4-4D94-B8C9-069881BDBD29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8D7D-110C-4A87-B750-B487BF586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314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533356"/>
            <a:ext cx="4657398" cy="2440702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1533356"/>
            <a:ext cx="13702199" cy="244070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C8E9-ABD4-4D94-B8C9-069881BDBD29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8D7D-110C-4A87-B750-B487BF586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53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C8E9-ABD4-4D94-B8C9-069881BDBD29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8D7D-110C-4A87-B750-B487BF586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0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7180114"/>
            <a:ext cx="18629590" cy="11980175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19273626"/>
            <a:ext cx="18629590" cy="6300091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C8E9-ABD4-4D94-B8C9-069881BDBD29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8D7D-110C-4A87-B750-B487BF586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66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7666780"/>
            <a:ext cx="9179798" cy="182736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7666780"/>
            <a:ext cx="9179798" cy="182736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C8E9-ABD4-4D94-B8C9-069881BDBD29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8D7D-110C-4A87-B750-B487BF586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84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533362"/>
            <a:ext cx="18629590" cy="55667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7060106"/>
            <a:ext cx="9137610" cy="3460049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0520155"/>
            <a:ext cx="9137610" cy="154735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7060106"/>
            <a:ext cx="9182611" cy="3460049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0520155"/>
            <a:ext cx="9182611" cy="154735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C8E9-ABD4-4D94-B8C9-069881BDBD29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8D7D-110C-4A87-B750-B487BF586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11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C8E9-ABD4-4D94-B8C9-069881BDBD29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8D7D-110C-4A87-B750-B487BF586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0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C8E9-ABD4-4D94-B8C9-069881BDBD29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8D7D-110C-4A87-B750-B487BF586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19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920028"/>
            <a:ext cx="6966409" cy="6720099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4146734"/>
            <a:ext cx="10934760" cy="20466969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8640127"/>
            <a:ext cx="6966409" cy="16006905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C8E9-ABD4-4D94-B8C9-069881BDBD29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8D7D-110C-4A87-B750-B487BF586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95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920028"/>
            <a:ext cx="6966409" cy="6720099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4146734"/>
            <a:ext cx="10934760" cy="20466969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8640127"/>
            <a:ext cx="6966409" cy="16006905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C8E9-ABD4-4D94-B8C9-069881BDBD29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8D7D-110C-4A87-B750-B487BF586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45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1533362"/>
            <a:ext cx="18629590" cy="556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7666780"/>
            <a:ext cx="18629590" cy="18273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AC8E9-ABD4-4D94-B8C9-069881BDBD29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38D7D-110C-4A87-B750-B487BF586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08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.wmf"/><Relationship Id="rId18" Type="http://schemas.openxmlformats.org/officeDocument/2006/relationships/oleObject" Target="../embeddings/oleObject4.bin"/><Relationship Id="rId26" Type="http://schemas.openxmlformats.org/officeDocument/2006/relationships/image" Target="../media/image18.png"/><Relationship Id="rId3" Type="http://schemas.openxmlformats.org/officeDocument/2006/relationships/image" Target="../media/image7.jpeg"/><Relationship Id="rId21" Type="http://schemas.openxmlformats.org/officeDocument/2006/relationships/image" Target="../media/image5.wmf"/><Relationship Id="rId7" Type="http://schemas.openxmlformats.org/officeDocument/2006/relationships/image" Target="../media/image11.jpeg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3.wmf"/><Relationship Id="rId25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.bin"/><Relationship Id="rId20" Type="http://schemas.openxmlformats.org/officeDocument/2006/relationships/oleObject" Target="../embeddings/oleObject5.bin"/><Relationship Id="rId29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g"/><Relationship Id="rId11" Type="http://schemas.openxmlformats.org/officeDocument/2006/relationships/image" Target="../media/image15.png"/><Relationship Id="rId24" Type="http://schemas.openxmlformats.org/officeDocument/2006/relationships/image" Target="../media/image16.png"/><Relationship Id="rId5" Type="http://schemas.openxmlformats.org/officeDocument/2006/relationships/image" Target="../media/image9.jpg"/><Relationship Id="rId15" Type="http://schemas.openxmlformats.org/officeDocument/2006/relationships/image" Target="../media/image2.wmf"/><Relationship Id="rId23" Type="http://schemas.openxmlformats.org/officeDocument/2006/relationships/image" Target="../media/image6.wmf"/><Relationship Id="rId28" Type="http://schemas.openxmlformats.org/officeDocument/2006/relationships/image" Target="../media/image20.png"/><Relationship Id="rId10" Type="http://schemas.openxmlformats.org/officeDocument/2006/relationships/image" Target="../media/image14.png"/><Relationship Id="rId19" Type="http://schemas.openxmlformats.org/officeDocument/2006/relationships/image" Target="../media/image4.wmf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4" Type="http://schemas.openxmlformats.org/officeDocument/2006/relationships/oleObject" Target="../embeddings/oleObject2.bin"/><Relationship Id="rId22" Type="http://schemas.openxmlformats.org/officeDocument/2006/relationships/oleObject" Target="../embeddings/oleObject6.bin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64">
              <a:schemeClr val="bg1"/>
            </a:gs>
            <a:gs pos="3000">
              <a:schemeClr val="bg1"/>
            </a:gs>
            <a:gs pos="8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9290" y="4539086"/>
            <a:ext cx="181646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П.О. </a:t>
            </a:r>
            <a:r>
              <a:rPr lang="ru-RU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Бабуркин</a:t>
            </a:r>
            <a:endParaRPr lang="ru-RU" sz="6000" baseline="30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Тверской государственный университет</a:t>
            </a:r>
            <a:r>
              <a:rPr lang="en-US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</a:t>
            </a:r>
            <a:r>
              <a:rPr lang="ru-RU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Садовый пер</a:t>
            </a:r>
            <a:r>
              <a:rPr lang="en-US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 </a:t>
            </a:r>
            <a:r>
              <a:rPr lang="en-US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35, </a:t>
            </a:r>
            <a:r>
              <a:rPr lang="ru-RU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Тверь</a:t>
            </a:r>
            <a:r>
              <a:rPr lang="en-US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170002</a:t>
            </a:r>
            <a:endParaRPr lang="ru-RU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74" y="1859590"/>
            <a:ext cx="1825258" cy="1853714"/>
          </a:xfrm>
          <a:prstGeom prst="rect">
            <a:avLst/>
          </a:prstGeom>
        </p:spPr>
      </p:pic>
      <p:cxnSp>
        <p:nvCxnSpPr>
          <p:cNvPr id="81" name="Прямая соединительная линия 80"/>
          <p:cNvCxnSpPr/>
          <p:nvPr/>
        </p:nvCxnSpPr>
        <p:spPr>
          <a:xfrm flipH="1">
            <a:off x="568992" y="26303477"/>
            <a:ext cx="20426936" cy="2998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15"/>
          <p:cNvSpPr/>
          <p:nvPr/>
        </p:nvSpPr>
        <p:spPr>
          <a:xfrm>
            <a:off x="948650" y="26578289"/>
            <a:ext cx="200472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Данная работа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выполнена при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поддержке гранта РНФ 23-23-00065 с использованием оборудования Центра коллективного пользования сверхвысокопроизводительными вычислительными ресурсами МГУ имени М.В. Ломоносова.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4" name="Rectangle 390"/>
          <p:cNvSpPr>
            <a:spLocks noChangeArrowheads="1"/>
          </p:cNvSpPr>
          <p:nvPr/>
        </p:nvSpPr>
        <p:spPr bwMode="auto">
          <a:xfrm>
            <a:off x="14031349" y="17140674"/>
            <a:ext cx="215995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7115594" y="195084"/>
            <a:ext cx="759201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XXIX </a:t>
            </a:r>
            <a:r>
              <a:rPr lang="ru-RU" sz="5400" b="1" dirty="0" err="1">
                <a:solidFill>
                  <a:schemeClr val="accent1">
                    <a:lumMod val="75000"/>
                  </a:schemeClr>
                </a:solidFill>
              </a:rPr>
              <a:t>Каргинские</a:t>
            </a: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6000" b="1" dirty="0">
                <a:solidFill>
                  <a:schemeClr val="accent1">
                    <a:lumMod val="75000"/>
                  </a:schemeClr>
                </a:solidFill>
              </a:rPr>
              <a:t>чтения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6" y="1226034"/>
            <a:ext cx="3705705" cy="348399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933" y="928238"/>
            <a:ext cx="2803333" cy="31885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44865" y="1418216"/>
            <a:ext cx="156385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РАЗРАБОТКА МЕЗОМАСШТАБНОЙ МОДЕЛИ ДЛЯ ИЗУЧЕНИЯ ПРОЦЕССА ИСПАРЕНИЯ РАСТВОРИТЕЛЯ С ПОВЕРХНОСТИ ПЕРВИЧНОЙ НИТИ ПРЕКУРСОРА НА ОСНОВЕ ПАН</a:t>
            </a:r>
            <a:endParaRPr lang="ru-RU" sz="3200" b="1" cap="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368143" y="6768141"/>
            <a:ext cx="142232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Наиболее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технологически эффективный способ производства волокна-прекурсора для получения высокомодульных углеродных волокон на основе (полиакрилонитрила) ПАН реализуют по "сухо-мокрому" способу. В этом случае прядильный раствор (раствор полимера в "хорошем" растворителе) выдавливается в виде тонких струй из отверстий фильер в воздушную среду, после чего волокно попадает в коагуляционную (осадительную) ванну, заполненную "плохим" растворителем для ПАН. Хотя в литературе существует много работ, посвященных исследованию волокон на основе ПАН, тем не менее нет однозначного понимания взаимосвязи условий получения и структуры первичного волокна. </a:t>
            </a:r>
            <a:endParaRPr lang="en-US" sz="2800" dirty="0"/>
          </a:p>
        </p:txBody>
      </p:sp>
      <p:pic>
        <p:nvPicPr>
          <p:cNvPr id="135" name="Рисунок 1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60" y="7594599"/>
            <a:ext cx="4740749" cy="10322223"/>
          </a:xfrm>
          <a:prstGeom prst="rect">
            <a:avLst/>
          </a:prstGeom>
        </p:spPr>
      </p:pic>
      <p:sp>
        <p:nvSpPr>
          <p:cNvPr id="107" name="Прямоугольник 106"/>
          <p:cNvSpPr/>
          <p:nvPr/>
        </p:nvSpPr>
        <p:spPr>
          <a:xfrm>
            <a:off x="663777" y="9767118"/>
            <a:ext cx="871422" cy="7610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Прямоугольник 140"/>
          <p:cNvSpPr/>
          <p:nvPr/>
        </p:nvSpPr>
        <p:spPr>
          <a:xfrm>
            <a:off x="1252790" y="10022620"/>
            <a:ext cx="1350460" cy="1007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 rot="16200000">
            <a:off x="-2293200" y="14073477"/>
            <a:ext cx="6861531" cy="825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Коагуляционная</a:t>
            </a:r>
            <a:r>
              <a:rPr lang="ru-RU" dirty="0" smtClean="0"/>
              <a:t> ванна</a:t>
            </a:r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445578" y="9963103"/>
            <a:ext cx="2663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в</a:t>
            </a:r>
            <a:r>
              <a:rPr lang="ru-RU" sz="3200" dirty="0" smtClean="0"/>
              <a:t>оздушный зазор</a:t>
            </a:r>
            <a:endParaRPr lang="en-US" sz="3200" dirty="0"/>
          </a:p>
        </p:txBody>
      </p:sp>
      <p:sp>
        <p:nvSpPr>
          <p:cNvPr id="109" name="Стрелка вправо 108"/>
          <p:cNvSpPr/>
          <p:nvPr/>
        </p:nvSpPr>
        <p:spPr>
          <a:xfrm>
            <a:off x="2334796" y="10683325"/>
            <a:ext cx="655407" cy="304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1751479" y="16508649"/>
            <a:ext cx="1427723" cy="1077218"/>
          </a:xfrm>
          <a:prstGeom prst="rect">
            <a:avLst/>
          </a:prstGeom>
          <a:solidFill>
            <a:srgbClr val="02FF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Вода</a:t>
            </a:r>
          </a:p>
          <a:p>
            <a:pPr algn="ctr"/>
            <a:r>
              <a:rPr lang="ru-RU" sz="3200" b="1" dirty="0" smtClean="0"/>
              <a:t>ДМСО</a:t>
            </a:r>
            <a:endParaRPr lang="en-US" sz="3200" b="1" dirty="0"/>
          </a:p>
        </p:txBody>
      </p:sp>
      <p:sp>
        <p:nvSpPr>
          <p:cNvPr id="145" name="TextBox 144"/>
          <p:cNvSpPr txBox="1"/>
          <p:nvPr/>
        </p:nvSpPr>
        <p:spPr>
          <a:xfrm>
            <a:off x="674192" y="7580854"/>
            <a:ext cx="4735260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ПАН + </a:t>
            </a:r>
            <a:r>
              <a:rPr lang="ru-RU" sz="2400" b="1" dirty="0" err="1" smtClean="0"/>
              <a:t>ИтК</a:t>
            </a:r>
            <a:r>
              <a:rPr lang="ru-RU" sz="2400" b="1" dirty="0" smtClean="0"/>
              <a:t>     = 20%об.д.</a:t>
            </a:r>
          </a:p>
          <a:p>
            <a:pPr algn="ctr"/>
            <a:r>
              <a:rPr lang="ru-RU" sz="2400" b="1" dirty="0" smtClean="0"/>
              <a:t>ДМСО+Н</a:t>
            </a:r>
            <a:r>
              <a:rPr lang="ru-RU" sz="2000" b="1" dirty="0" smtClean="0"/>
              <a:t>2</a:t>
            </a:r>
            <a:r>
              <a:rPr lang="ru-RU" sz="2400" b="1" dirty="0" smtClean="0"/>
              <a:t>О   = 80%об.д.</a:t>
            </a:r>
            <a:endParaRPr lang="en-US" sz="2400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210907" y="6200985"/>
            <a:ext cx="6667916" cy="825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Схема вытяжки волокна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6" name="Рисунок 1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16" y="11751038"/>
            <a:ext cx="7871197" cy="5878248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650128" y="7115023"/>
            <a:ext cx="475278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</a:t>
            </a:r>
            <a:r>
              <a:rPr lang="ru-RU" sz="2400" dirty="0" smtClean="0"/>
              <a:t>рядильный раствор</a:t>
            </a:r>
            <a:endParaRPr lang="en-US" sz="2400" dirty="0"/>
          </a:p>
        </p:txBody>
      </p:sp>
      <p:sp>
        <p:nvSpPr>
          <p:cNvPr id="117" name="TextBox 116"/>
          <p:cNvSpPr txBox="1"/>
          <p:nvPr/>
        </p:nvSpPr>
        <p:spPr>
          <a:xfrm rot="16200000">
            <a:off x="3494200" y="13328807"/>
            <a:ext cx="2681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/>
              <a:t>массообмен</a:t>
            </a:r>
            <a:endParaRPr lang="en-US" sz="3600" b="1" dirty="0"/>
          </a:p>
        </p:txBody>
      </p:sp>
      <p:sp>
        <p:nvSpPr>
          <p:cNvPr id="147" name="TextBox 146"/>
          <p:cNvSpPr txBox="1"/>
          <p:nvPr/>
        </p:nvSpPr>
        <p:spPr>
          <a:xfrm>
            <a:off x="6973138" y="11862526"/>
            <a:ext cx="12974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ПАН</a:t>
            </a:r>
            <a:endParaRPr lang="en-US" sz="3200" dirty="0"/>
          </a:p>
        </p:txBody>
      </p:sp>
      <p:sp>
        <p:nvSpPr>
          <p:cNvPr id="148" name="TextBox 147"/>
          <p:cNvSpPr txBox="1"/>
          <p:nvPr/>
        </p:nvSpPr>
        <p:spPr>
          <a:xfrm>
            <a:off x="7780521" y="14459327"/>
            <a:ext cx="10181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ДМСО</a:t>
            </a:r>
            <a:endParaRPr lang="en-US" sz="2400" dirty="0"/>
          </a:p>
        </p:txBody>
      </p:sp>
      <p:sp>
        <p:nvSpPr>
          <p:cNvPr id="149" name="TextBox 148"/>
          <p:cNvSpPr txBox="1"/>
          <p:nvPr/>
        </p:nvSpPr>
        <p:spPr>
          <a:xfrm>
            <a:off x="7112755" y="16289292"/>
            <a:ext cx="10181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УНТ</a:t>
            </a:r>
            <a:endParaRPr lang="en-US" sz="2400" dirty="0"/>
          </a:p>
        </p:txBody>
      </p:sp>
      <p:sp>
        <p:nvSpPr>
          <p:cNvPr id="123" name="TextBox 122"/>
          <p:cNvSpPr txBox="1"/>
          <p:nvPr/>
        </p:nvSpPr>
        <p:spPr>
          <a:xfrm>
            <a:off x="10428514" y="11774639"/>
            <a:ext cx="3238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Крупнозернистое представление</a:t>
            </a:r>
            <a:endParaRPr lang="en-US" sz="3200" dirty="0"/>
          </a:p>
        </p:txBody>
      </p:sp>
      <p:sp>
        <p:nvSpPr>
          <p:cNvPr id="126" name="TextBox 125"/>
          <p:cNvSpPr txBox="1"/>
          <p:nvPr/>
        </p:nvSpPr>
        <p:spPr>
          <a:xfrm>
            <a:off x="8798879" y="10813461"/>
            <a:ext cx="2302618" cy="825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Модель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0" name="Рисунок 1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993" y="14556955"/>
            <a:ext cx="1885020" cy="1818490"/>
          </a:xfrm>
          <a:prstGeom prst="rect">
            <a:avLst/>
          </a:prstGeom>
        </p:spPr>
      </p:pic>
      <p:cxnSp>
        <p:nvCxnSpPr>
          <p:cNvPr id="151" name="Прямая соединительная линия 150"/>
          <p:cNvCxnSpPr/>
          <p:nvPr/>
        </p:nvCxnSpPr>
        <p:spPr>
          <a:xfrm flipH="1">
            <a:off x="5490412" y="10765222"/>
            <a:ext cx="158059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5920" y="12636792"/>
            <a:ext cx="3553261" cy="177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" name="Прямоугольник 75"/>
          <p:cNvSpPr>
            <a:spLocks noChangeArrowheads="1"/>
          </p:cNvSpPr>
          <p:nvPr/>
        </p:nvSpPr>
        <p:spPr bwMode="auto">
          <a:xfrm>
            <a:off x="13945920" y="14507287"/>
            <a:ext cx="75353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Силы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:  </a:t>
            </a:r>
            <a:r>
              <a:rPr lang="ru-RU" sz="2400" b="1" dirty="0" smtClean="0">
                <a:latin typeface="Calibri" pitchFamily="34" charset="0"/>
              </a:rPr>
              <a:t>деформации связи</a:t>
            </a:r>
            <a:r>
              <a:rPr lang="en-US" sz="2400" b="1" dirty="0" smtClean="0">
                <a:latin typeface="Calibri" pitchFamily="34" charset="0"/>
              </a:rPr>
              <a:t>, </a:t>
            </a:r>
            <a:r>
              <a:rPr lang="ru-RU" sz="2400" b="1" dirty="0" smtClean="0">
                <a:latin typeface="Calibri" pitchFamily="34" charset="0"/>
              </a:rPr>
              <a:t>консервативная</a:t>
            </a:r>
            <a:r>
              <a:rPr lang="en-US" sz="2400" b="1" dirty="0" smtClean="0">
                <a:latin typeface="Calibri" pitchFamily="34" charset="0"/>
              </a:rPr>
              <a:t>, </a:t>
            </a:r>
            <a:r>
              <a:rPr lang="ru-RU" sz="2400" b="1" dirty="0" smtClean="0">
                <a:latin typeface="Calibri" pitchFamily="34" charset="0"/>
              </a:rPr>
              <a:t>             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ru-RU" sz="2400" b="1" dirty="0" smtClean="0">
                <a:latin typeface="Calibri" pitchFamily="34" charset="0"/>
              </a:rPr>
              <a:t>случайная</a:t>
            </a:r>
            <a:r>
              <a:rPr lang="en-US" sz="2400" b="1" dirty="0" smtClean="0">
                <a:latin typeface="Calibri" pitchFamily="34" charset="0"/>
              </a:rPr>
              <a:t>, </a:t>
            </a:r>
            <a:r>
              <a:rPr lang="ru-RU" sz="2400" b="1" dirty="0" smtClean="0">
                <a:latin typeface="Calibri" pitchFamily="34" charset="0"/>
              </a:rPr>
              <a:t>диссипативная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158" name="Содержимое 2"/>
          <p:cNvSpPr txBox="1">
            <a:spLocks/>
          </p:cNvSpPr>
          <p:nvPr/>
        </p:nvSpPr>
        <p:spPr>
          <a:xfrm>
            <a:off x="13936061" y="11920721"/>
            <a:ext cx="3922096" cy="5200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+mn-lt"/>
              </a:rPr>
              <a:t>Уравнения движения</a:t>
            </a:r>
            <a:endParaRPr lang="ru-RU" sz="24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61" name="Содержимое 2"/>
          <p:cNvSpPr txBox="1">
            <a:spLocks/>
          </p:cNvSpPr>
          <p:nvPr/>
        </p:nvSpPr>
        <p:spPr>
          <a:xfrm>
            <a:off x="13820477" y="11444625"/>
            <a:ext cx="7120273" cy="4880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+mn-lt"/>
              </a:rPr>
              <a:t>Метод диссипативной динамики частиц</a:t>
            </a:r>
            <a:endParaRPr lang="ru-RU" sz="2800" b="1" dirty="0">
              <a:latin typeface="+mn-lt"/>
            </a:endParaRPr>
          </a:p>
        </p:txBody>
      </p:sp>
      <p:cxnSp>
        <p:nvCxnSpPr>
          <p:cNvPr id="164" name="Прямая соединительная линия 163"/>
          <p:cNvCxnSpPr/>
          <p:nvPr/>
        </p:nvCxnSpPr>
        <p:spPr>
          <a:xfrm flipH="1">
            <a:off x="5609950" y="7071391"/>
            <a:ext cx="20375" cy="108454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14232429" y="10756169"/>
            <a:ext cx="6358920" cy="825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Метод моделирования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2" name="TextBox 171"/>
              <p:cNvSpPr txBox="1"/>
              <p:nvPr/>
            </p:nvSpPr>
            <p:spPr>
              <a:xfrm>
                <a:off x="18141353" y="16992376"/>
                <a:ext cx="3518363" cy="796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𝛼𝛽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𝑉𝑟𝑒𝑓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𝑅𝑇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72" name="TextBox 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1353" y="16992376"/>
                <a:ext cx="3518363" cy="79611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" name="Picture 2" descr="blob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17999"/>
          <a:stretch>
            <a:fillRect/>
          </a:stretch>
        </p:blipFill>
        <p:spPr bwMode="auto">
          <a:xfrm>
            <a:off x="17588710" y="12024622"/>
            <a:ext cx="3735680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5" name="Group 4"/>
          <p:cNvGrpSpPr>
            <a:grpSpLocks/>
          </p:cNvGrpSpPr>
          <p:nvPr/>
        </p:nvGrpSpPr>
        <p:grpSpPr bwMode="auto">
          <a:xfrm>
            <a:off x="14419795" y="16010102"/>
            <a:ext cx="3081338" cy="2000250"/>
            <a:chOff x="336" y="950"/>
            <a:chExt cx="1941" cy="1260"/>
          </a:xfrm>
        </p:grpSpPr>
        <p:grpSp>
          <p:nvGrpSpPr>
            <p:cNvPr id="176" name="Group 22"/>
            <p:cNvGrpSpPr>
              <a:grpSpLocks/>
            </p:cNvGrpSpPr>
            <p:nvPr/>
          </p:nvGrpSpPr>
          <p:grpSpPr bwMode="auto">
            <a:xfrm>
              <a:off x="384" y="1431"/>
              <a:ext cx="790" cy="777"/>
              <a:chOff x="3840" y="1824"/>
              <a:chExt cx="624" cy="624"/>
            </a:xfrm>
          </p:grpSpPr>
          <p:sp>
            <p:nvSpPr>
              <p:cNvPr id="195" name="Oval 23"/>
              <p:cNvSpPr>
                <a:spLocks noChangeArrowheads="1"/>
              </p:cNvSpPr>
              <p:nvPr/>
            </p:nvSpPr>
            <p:spPr bwMode="auto">
              <a:xfrm>
                <a:off x="3840" y="1824"/>
                <a:ext cx="624" cy="624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96" name="Oval 24"/>
              <p:cNvSpPr>
                <a:spLocks noChangeArrowheads="1"/>
              </p:cNvSpPr>
              <p:nvPr/>
            </p:nvSpPr>
            <p:spPr bwMode="auto">
              <a:xfrm>
                <a:off x="3936" y="2208"/>
                <a:ext cx="96" cy="96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97" name="Oval 25"/>
              <p:cNvSpPr>
                <a:spLocks noChangeArrowheads="1"/>
              </p:cNvSpPr>
              <p:nvPr/>
            </p:nvSpPr>
            <p:spPr bwMode="auto">
              <a:xfrm>
                <a:off x="4080" y="1872"/>
                <a:ext cx="96" cy="96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98" name="Oval 26"/>
              <p:cNvSpPr>
                <a:spLocks noChangeArrowheads="1"/>
              </p:cNvSpPr>
              <p:nvPr/>
            </p:nvSpPr>
            <p:spPr bwMode="auto">
              <a:xfrm>
                <a:off x="4320" y="2208"/>
                <a:ext cx="96" cy="96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177" name="Line 27"/>
            <p:cNvSpPr>
              <a:spLocks noChangeShapeType="1"/>
            </p:cNvSpPr>
            <p:nvPr/>
          </p:nvSpPr>
          <p:spPr bwMode="auto">
            <a:xfrm flipV="1">
              <a:off x="770" y="1804"/>
              <a:ext cx="318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endParaRPr>
            </a:p>
          </p:txBody>
        </p:sp>
        <p:sp>
          <p:nvSpPr>
            <p:cNvPr id="178" name="Line 28"/>
            <p:cNvSpPr>
              <a:spLocks noChangeShapeType="1"/>
            </p:cNvSpPr>
            <p:nvPr/>
          </p:nvSpPr>
          <p:spPr bwMode="auto">
            <a:xfrm flipV="1">
              <a:off x="546" y="1811"/>
              <a:ext cx="227" cy="20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endParaRPr>
            </a:p>
          </p:txBody>
        </p:sp>
        <p:sp>
          <p:nvSpPr>
            <p:cNvPr id="179" name="Text Box 29"/>
            <p:cNvSpPr txBox="1">
              <a:spLocks noChangeArrowheads="1"/>
            </p:cNvSpPr>
            <p:nvPr/>
          </p:nvSpPr>
          <p:spPr bwMode="auto">
            <a:xfrm>
              <a:off x="1022" y="1742"/>
              <a:ext cx="295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</a:rPr>
                <a:t>V</a:t>
              </a:r>
              <a:r>
                <a:rPr lang="en-US" sz="1400" baseline="-25000" smtClean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grpSp>
          <p:nvGrpSpPr>
            <p:cNvPr id="180" name="Group 30"/>
            <p:cNvGrpSpPr>
              <a:grpSpLocks/>
            </p:cNvGrpSpPr>
            <p:nvPr/>
          </p:nvGrpSpPr>
          <p:grpSpPr bwMode="auto">
            <a:xfrm>
              <a:off x="903" y="964"/>
              <a:ext cx="790" cy="777"/>
              <a:chOff x="4512" y="1344"/>
              <a:chExt cx="624" cy="624"/>
            </a:xfrm>
          </p:grpSpPr>
          <p:sp>
            <p:nvSpPr>
              <p:cNvPr id="191" name="Oval 31"/>
              <p:cNvSpPr>
                <a:spLocks noChangeArrowheads="1"/>
              </p:cNvSpPr>
              <p:nvPr/>
            </p:nvSpPr>
            <p:spPr bwMode="auto">
              <a:xfrm>
                <a:off x="4512" y="1344"/>
                <a:ext cx="624" cy="624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92" name="Oval 32"/>
              <p:cNvSpPr>
                <a:spLocks noChangeArrowheads="1"/>
              </p:cNvSpPr>
              <p:nvPr/>
            </p:nvSpPr>
            <p:spPr bwMode="auto">
              <a:xfrm>
                <a:off x="4608" y="1488"/>
                <a:ext cx="96" cy="96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93" name="Oval 33"/>
              <p:cNvSpPr>
                <a:spLocks noChangeArrowheads="1"/>
              </p:cNvSpPr>
              <p:nvPr/>
            </p:nvSpPr>
            <p:spPr bwMode="auto">
              <a:xfrm>
                <a:off x="4944" y="1536"/>
                <a:ext cx="96" cy="96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94" name="Oval 34"/>
              <p:cNvSpPr>
                <a:spLocks noChangeArrowheads="1"/>
              </p:cNvSpPr>
              <p:nvPr/>
            </p:nvSpPr>
            <p:spPr bwMode="auto">
              <a:xfrm>
                <a:off x="4800" y="1824"/>
                <a:ext cx="96" cy="96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181" name="Line 35"/>
            <p:cNvSpPr>
              <a:spLocks noChangeShapeType="1"/>
            </p:cNvSpPr>
            <p:nvPr/>
          </p:nvSpPr>
          <p:spPr bwMode="auto">
            <a:xfrm flipV="1">
              <a:off x="973" y="1370"/>
              <a:ext cx="33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endParaRPr>
            </a:p>
          </p:txBody>
        </p:sp>
        <p:sp>
          <p:nvSpPr>
            <p:cNvPr id="182" name="Line 36"/>
            <p:cNvSpPr>
              <a:spLocks noChangeShapeType="1"/>
            </p:cNvSpPr>
            <p:nvPr/>
          </p:nvSpPr>
          <p:spPr bwMode="auto">
            <a:xfrm flipV="1">
              <a:off x="1296" y="1162"/>
              <a:ext cx="248" cy="20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endParaRPr>
            </a:p>
          </p:txBody>
        </p:sp>
        <p:sp>
          <p:nvSpPr>
            <p:cNvPr id="183" name="Text Box 37"/>
            <p:cNvSpPr txBox="1">
              <a:spLocks noChangeArrowheads="1"/>
            </p:cNvSpPr>
            <p:nvPr/>
          </p:nvSpPr>
          <p:spPr bwMode="auto">
            <a:xfrm>
              <a:off x="842" y="1132"/>
              <a:ext cx="295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</a:rPr>
                <a:t>V</a:t>
              </a:r>
              <a:r>
                <a:rPr lang="en-US" sz="1400" baseline="-25000" smtClean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84" name="Text Box 38"/>
            <p:cNvSpPr txBox="1">
              <a:spLocks noChangeArrowheads="1"/>
            </p:cNvSpPr>
            <p:nvPr/>
          </p:nvSpPr>
          <p:spPr bwMode="auto">
            <a:xfrm>
              <a:off x="1351" y="950"/>
              <a:ext cx="9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sz="1400" baseline="-25000" dirty="0" smtClean="0">
                  <a:solidFill>
                    <a:srgbClr val="000000"/>
                  </a:solidFill>
                  <a:latin typeface="Arial" charset="0"/>
                </a:rPr>
                <a:t>1 </a:t>
              </a:r>
              <a:r>
                <a:rPr lang="en-US" sz="1400" baseline="30000" dirty="0" smtClean="0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 sz="1400" baseline="3000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" name="Text Box 39"/>
            <p:cNvSpPr txBox="1">
              <a:spLocks noChangeArrowheads="1"/>
            </p:cNvSpPr>
            <p:nvPr/>
          </p:nvSpPr>
          <p:spPr bwMode="auto">
            <a:xfrm>
              <a:off x="336" y="2016"/>
              <a:ext cx="92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sz="1400" baseline="-25000" dirty="0" smtClean="0">
                  <a:solidFill>
                    <a:srgbClr val="000000"/>
                  </a:solidFill>
                  <a:latin typeface="Arial" charset="0"/>
                </a:rPr>
                <a:t>2 </a:t>
              </a:r>
              <a:r>
                <a:rPr lang="en-US" sz="1400" baseline="30000" dirty="0" smtClean="0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 sz="1400" baseline="3000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6" name="Line 40"/>
            <p:cNvSpPr>
              <a:spLocks noChangeShapeType="1"/>
            </p:cNvSpPr>
            <p:nvPr/>
          </p:nvSpPr>
          <p:spPr bwMode="auto">
            <a:xfrm flipH="1">
              <a:off x="777" y="1367"/>
              <a:ext cx="520" cy="4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endParaRPr>
            </a:p>
          </p:txBody>
        </p:sp>
        <p:sp>
          <p:nvSpPr>
            <p:cNvPr id="187" name="Line 41"/>
            <p:cNvSpPr>
              <a:spLocks noChangeShapeType="1"/>
            </p:cNvSpPr>
            <p:nvPr/>
          </p:nvSpPr>
          <p:spPr bwMode="auto">
            <a:xfrm flipV="1">
              <a:off x="782" y="1646"/>
              <a:ext cx="188" cy="15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endParaRPr>
            </a:p>
          </p:txBody>
        </p:sp>
        <p:sp>
          <p:nvSpPr>
            <p:cNvPr id="188" name="Line 42"/>
            <p:cNvSpPr>
              <a:spLocks noChangeShapeType="1"/>
            </p:cNvSpPr>
            <p:nvPr/>
          </p:nvSpPr>
          <p:spPr bwMode="auto">
            <a:xfrm flipH="1">
              <a:off x="1087" y="1376"/>
              <a:ext cx="200" cy="16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endParaRPr>
            </a:p>
          </p:txBody>
        </p:sp>
        <p:sp>
          <p:nvSpPr>
            <p:cNvPr id="189" name="Line 43"/>
            <p:cNvSpPr>
              <a:spLocks noChangeShapeType="1"/>
            </p:cNvSpPr>
            <p:nvPr/>
          </p:nvSpPr>
          <p:spPr bwMode="auto">
            <a:xfrm>
              <a:off x="977" y="1379"/>
              <a:ext cx="112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endParaRPr>
            </a:p>
          </p:txBody>
        </p:sp>
        <p:sp>
          <p:nvSpPr>
            <p:cNvPr id="190" name="Line 44"/>
            <p:cNvSpPr>
              <a:spLocks noChangeShapeType="1"/>
            </p:cNvSpPr>
            <p:nvPr/>
          </p:nvSpPr>
          <p:spPr bwMode="auto">
            <a:xfrm>
              <a:off x="963" y="1653"/>
              <a:ext cx="105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99" name="Group 28"/>
          <p:cNvGrpSpPr>
            <a:grpSpLocks/>
          </p:cNvGrpSpPr>
          <p:nvPr/>
        </p:nvGrpSpPr>
        <p:grpSpPr bwMode="auto">
          <a:xfrm>
            <a:off x="16455494" y="15732727"/>
            <a:ext cx="3505200" cy="2322512"/>
            <a:chOff x="3024" y="2352"/>
            <a:chExt cx="2208" cy="1463"/>
          </a:xfrm>
        </p:grpSpPr>
        <p:grpSp>
          <p:nvGrpSpPr>
            <p:cNvPr id="200" name="Group 4"/>
            <p:cNvGrpSpPr>
              <a:grpSpLocks/>
            </p:cNvGrpSpPr>
            <p:nvPr/>
          </p:nvGrpSpPr>
          <p:grpSpPr bwMode="auto">
            <a:xfrm>
              <a:off x="3242" y="2908"/>
              <a:ext cx="740" cy="769"/>
              <a:chOff x="3840" y="1824"/>
              <a:chExt cx="624" cy="624"/>
            </a:xfrm>
          </p:grpSpPr>
          <p:sp>
            <p:nvSpPr>
              <p:cNvPr id="211" name="Oval 5"/>
              <p:cNvSpPr>
                <a:spLocks noChangeArrowheads="1"/>
              </p:cNvSpPr>
              <p:nvPr/>
            </p:nvSpPr>
            <p:spPr bwMode="auto">
              <a:xfrm>
                <a:off x="3840" y="1824"/>
                <a:ext cx="624" cy="624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12" name="Oval 6"/>
              <p:cNvSpPr>
                <a:spLocks noChangeArrowheads="1"/>
              </p:cNvSpPr>
              <p:nvPr/>
            </p:nvSpPr>
            <p:spPr bwMode="auto">
              <a:xfrm>
                <a:off x="3936" y="2208"/>
                <a:ext cx="96" cy="96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13" name="Oval 7"/>
              <p:cNvSpPr>
                <a:spLocks noChangeArrowheads="1"/>
              </p:cNvSpPr>
              <p:nvPr/>
            </p:nvSpPr>
            <p:spPr bwMode="auto">
              <a:xfrm>
                <a:off x="4080" y="1872"/>
                <a:ext cx="96" cy="96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14" name="Oval 8"/>
              <p:cNvSpPr>
                <a:spLocks noChangeArrowheads="1"/>
              </p:cNvSpPr>
              <p:nvPr/>
            </p:nvSpPr>
            <p:spPr bwMode="auto">
              <a:xfrm>
                <a:off x="4320" y="2208"/>
                <a:ext cx="96" cy="96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01" name="Group 9"/>
            <p:cNvGrpSpPr>
              <a:grpSpLocks/>
            </p:cNvGrpSpPr>
            <p:nvPr/>
          </p:nvGrpSpPr>
          <p:grpSpPr bwMode="auto">
            <a:xfrm>
              <a:off x="3945" y="2481"/>
              <a:ext cx="740" cy="770"/>
              <a:chOff x="4512" y="1344"/>
              <a:chExt cx="624" cy="624"/>
            </a:xfrm>
          </p:grpSpPr>
          <p:sp>
            <p:nvSpPr>
              <p:cNvPr id="207" name="Oval 10"/>
              <p:cNvSpPr>
                <a:spLocks noChangeArrowheads="1"/>
              </p:cNvSpPr>
              <p:nvPr/>
            </p:nvSpPr>
            <p:spPr bwMode="auto">
              <a:xfrm>
                <a:off x="4512" y="1344"/>
                <a:ext cx="624" cy="624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08" name="Oval 11"/>
              <p:cNvSpPr>
                <a:spLocks noChangeArrowheads="1"/>
              </p:cNvSpPr>
              <p:nvPr/>
            </p:nvSpPr>
            <p:spPr bwMode="auto">
              <a:xfrm>
                <a:off x="4608" y="1488"/>
                <a:ext cx="96" cy="96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09" name="Oval 12"/>
              <p:cNvSpPr>
                <a:spLocks noChangeArrowheads="1"/>
              </p:cNvSpPr>
              <p:nvPr/>
            </p:nvSpPr>
            <p:spPr bwMode="auto">
              <a:xfrm>
                <a:off x="4944" y="1536"/>
                <a:ext cx="96" cy="96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10" name="Oval 13"/>
              <p:cNvSpPr>
                <a:spLocks noChangeArrowheads="1"/>
              </p:cNvSpPr>
              <p:nvPr/>
            </p:nvSpPr>
            <p:spPr bwMode="auto">
              <a:xfrm>
                <a:off x="4800" y="1824"/>
                <a:ext cx="96" cy="96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202" name="Line 14"/>
            <p:cNvSpPr>
              <a:spLocks noChangeShapeType="1"/>
            </p:cNvSpPr>
            <p:nvPr/>
          </p:nvSpPr>
          <p:spPr bwMode="auto">
            <a:xfrm flipV="1">
              <a:off x="4313" y="2566"/>
              <a:ext cx="511" cy="31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endParaRPr>
            </a:p>
          </p:txBody>
        </p:sp>
        <p:sp>
          <p:nvSpPr>
            <p:cNvPr id="203" name="Line 15"/>
            <p:cNvSpPr>
              <a:spLocks noChangeShapeType="1"/>
            </p:cNvSpPr>
            <p:nvPr/>
          </p:nvSpPr>
          <p:spPr bwMode="auto">
            <a:xfrm flipV="1">
              <a:off x="3130" y="3287"/>
              <a:ext cx="518" cy="31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endParaRPr>
            </a:p>
          </p:txBody>
        </p:sp>
        <p:sp>
          <p:nvSpPr>
            <p:cNvPr id="204" name="Text Box 16"/>
            <p:cNvSpPr txBox="1">
              <a:spLocks noChangeArrowheads="1"/>
            </p:cNvSpPr>
            <p:nvPr/>
          </p:nvSpPr>
          <p:spPr bwMode="auto">
            <a:xfrm>
              <a:off x="4692" y="2352"/>
              <a:ext cx="5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sz="1400" baseline="-25000" dirty="0" smtClean="0">
                  <a:solidFill>
                    <a:srgbClr val="000000"/>
                  </a:solidFill>
                  <a:latin typeface="Arial" charset="0"/>
                </a:rPr>
                <a:t>1</a:t>
              </a:r>
              <a:r>
                <a:rPr lang="en-US" sz="1400" baseline="30000" dirty="0" smtClean="0">
                  <a:solidFill>
                    <a:srgbClr val="000000"/>
                  </a:solidFill>
                  <a:latin typeface="Arial" charset="0"/>
                </a:rPr>
                <a:t>R</a:t>
              </a:r>
              <a:endParaRPr lang="en-US" sz="1400" baseline="3000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" name="Text Box 17"/>
            <p:cNvSpPr txBox="1">
              <a:spLocks noChangeArrowheads="1"/>
            </p:cNvSpPr>
            <p:nvPr/>
          </p:nvSpPr>
          <p:spPr bwMode="auto">
            <a:xfrm>
              <a:off x="3024" y="3623"/>
              <a:ext cx="8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sz="1400" baseline="-25000" dirty="0" smtClean="0">
                  <a:solidFill>
                    <a:srgbClr val="000000"/>
                  </a:solidFill>
                  <a:latin typeface="Arial" charset="0"/>
                </a:rPr>
                <a:t>2 </a:t>
              </a:r>
              <a:r>
                <a:rPr lang="en-US" sz="1400" baseline="30000" dirty="0" smtClean="0">
                  <a:solidFill>
                    <a:srgbClr val="000000"/>
                  </a:solidFill>
                  <a:latin typeface="Arial" charset="0"/>
                </a:rPr>
                <a:t>R</a:t>
              </a:r>
              <a:endParaRPr lang="en-US" sz="1400" baseline="3000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" name="Line 18"/>
            <p:cNvSpPr>
              <a:spLocks noChangeShapeType="1"/>
            </p:cNvSpPr>
            <p:nvPr/>
          </p:nvSpPr>
          <p:spPr bwMode="auto">
            <a:xfrm flipH="1">
              <a:off x="3655" y="2880"/>
              <a:ext cx="653" cy="4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endParaRPr>
            </a:p>
          </p:txBody>
        </p:sp>
      </p:grpSp>
      <p:graphicFrame>
        <p:nvGraphicFramePr>
          <p:cNvPr id="21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501182"/>
              </p:ext>
            </p:extLst>
          </p:nvPr>
        </p:nvGraphicFramePr>
        <p:xfrm>
          <a:off x="14079355" y="15309185"/>
          <a:ext cx="248285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" name="Формула" r:id="rId12" imgW="926698" imgH="253890" progId="Equation.3">
                  <p:embed/>
                </p:oleObj>
              </mc:Choice>
              <mc:Fallback>
                <p:oleObj name="Формула" r:id="rId12" imgW="926698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79355" y="15309185"/>
                        <a:ext cx="2482850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733292"/>
              </p:ext>
            </p:extLst>
          </p:nvPr>
        </p:nvGraphicFramePr>
        <p:xfrm>
          <a:off x="13058911" y="18107650"/>
          <a:ext cx="40036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" name="Формула" r:id="rId14" imgW="1497950" imgH="253890" progId="Equation.3">
                  <p:embed/>
                </p:oleObj>
              </mc:Choice>
              <mc:Fallback>
                <p:oleObj name="Формула" r:id="rId14" imgW="1497950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58911" y="18107650"/>
                        <a:ext cx="400367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744631"/>
              </p:ext>
            </p:extLst>
          </p:nvPr>
        </p:nvGraphicFramePr>
        <p:xfrm>
          <a:off x="17499181" y="17957278"/>
          <a:ext cx="380047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3" name="Формула" r:id="rId16" imgW="1422400" imgH="266700" progId="Equation.3">
                  <p:embed/>
                </p:oleObj>
              </mc:Choice>
              <mc:Fallback>
                <p:oleObj name="Формула" r:id="rId16" imgW="14224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9181" y="17957278"/>
                        <a:ext cx="3800475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031583"/>
              </p:ext>
            </p:extLst>
          </p:nvPr>
        </p:nvGraphicFramePr>
        <p:xfrm>
          <a:off x="16740432" y="15129848"/>
          <a:ext cx="3509963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" name="Формула" r:id="rId18" imgW="1752600" imgH="482600" progId="Equation.3">
                  <p:embed/>
                </p:oleObj>
              </mc:Choice>
              <mc:Fallback>
                <p:oleObj name="Формула" r:id="rId18" imgW="1752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0432" y="15129848"/>
                        <a:ext cx="3509963" cy="96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187838"/>
              </p:ext>
            </p:extLst>
          </p:nvPr>
        </p:nvGraphicFramePr>
        <p:xfrm>
          <a:off x="13203822" y="18837979"/>
          <a:ext cx="2584816" cy="50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" name="Формула" r:id="rId20" imgW="1231366" imgH="241195" progId="Equation.3">
                  <p:embed/>
                </p:oleObj>
              </mc:Choice>
              <mc:Fallback>
                <p:oleObj name="Формула" r:id="rId20" imgW="1231366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3822" y="18837979"/>
                        <a:ext cx="2584816" cy="506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443415"/>
              </p:ext>
            </p:extLst>
          </p:nvPr>
        </p:nvGraphicFramePr>
        <p:xfrm>
          <a:off x="16506901" y="18792641"/>
          <a:ext cx="478948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" name="Сормула" r:id="rId22" imgW="2146300" imgH="279400" progId="Equation.3">
                  <p:embed/>
                </p:oleObj>
              </mc:Choice>
              <mc:Fallback>
                <p:oleObj name="Сормула" r:id="rId22" imgW="21463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6901" y="18792641"/>
                        <a:ext cx="478948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6" name="Прямая соединительная линия 225"/>
          <p:cNvCxnSpPr/>
          <p:nvPr/>
        </p:nvCxnSpPr>
        <p:spPr>
          <a:xfrm flipH="1">
            <a:off x="1099488" y="19416529"/>
            <a:ext cx="203817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единительная линия 227"/>
          <p:cNvCxnSpPr/>
          <p:nvPr/>
        </p:nvCxnSpPr>
        <p:spPr>
          <a:xfrm flipH="1">
            <a:off x="5481971" y="17818371"/>
            <a:ext cx="85493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Прямоугольник 230"/>
          <p:cNvSpPr/>
          <p:nvPr/>
        </p:nvSpPr>
        <p:spPr>
          <a:xfrm>
            <a:off x="1795745" y="18093469"/>
            <a:ext cx="107481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качестве параметров модели мы рассматриваем состав прядильного раствора и время пребывания в воздушном зазоре.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4" name="Изображение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584" y="20149109"/>
            <a:ext cx="4941238" cy="210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" name="Изображение 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719" y="22215179"/>
            <a:ext cx="4940103" cy="223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" name="Изображение 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233" y="24352856"/>
            <a:ext cx="4946856" cy="167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Изображение 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177" y="20321224"/>
            <a:ext cx="4215803" cy="190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Изображение 1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09493" y="22234658"/>
            <a:ext cx="4233536" cy="17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" name="Изображение 16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929" y="23953629"/>
            <a:ext cx="4212051" cy="176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" name="Прямоугольник 243"/>
          <p:cNvSpPr/>
          <p:nvPr/>
        </p:nvSpPr>
        <p:spPr>
          <a:xfrm>
            <a:off x="352908" y="19764190"/>
            <a:ext cx="41951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С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помощью моделирования процесса испарения растворителя с поверхности струи прядильного раствора мы изучаем кинетику формирования тонкого слоя более вязкого раствора. Наличие такого слоя замедляет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массообмен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(диффузию плохого/хорошего растворителя) между формирующимся волокном и коагуляционной ванной, что позволяет контролировать скорость коагуляции и тем самым — качество волокна. </a:t>
            </a:r>
            <a:endParaRPr lang="en-US" sz="2400" dirty="0"/>
          </a:p>
        </p:txBody>
      </p:sp>
      <p:sp>
        <p:nvSpPr>
          <p:cNvPr id="245" name="Прямоугольник 244"/>
          <p:cNvSpPr/>
          <p:nvPr/>
        </p:nvSpPr>
        <p:spPr>
          <a:xfrm>
            <a:off x="11340112" y="19653958"/>
            <a:ext cx="375766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С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помощью моделирования процесса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коагуляции  мы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изучаем кинетику формирования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структуры волокна в коагуляционной ванне.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Разработанная модель и лученные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могут быть использованы для поиска оптимальных условий технологического процесса получения волокон прекурсоров на основе ПАН с контролируемой структурой.</a:t>
            </a:r>
          </a:p>
          <a:p>
            <a:endParaRPr lang="en-US" sz="2400" dirty="0"/>
          </a:p>
        </p:txBody>
      </p:sp>
      <p:sp>
        <p:nvSpPr>
          <p:cNvPr id="248" name="TextBox 247"/>
          <p:cNvSpPr txBox="1"/>
          <p:nvPr/>
        </p:nvSpPr>
        <p:spPr>
          <a:xfrm>
            <a:off x="9637131" y="20353545"/>
            <a:ext cx="1788310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Время </a:t>
            </a:r>
          </a:p>
          <a:p>
            <a:r>
              <a:rPr lang="ru-RU" sz="2400" dirty="0" smtClean="0"/>
              <a:t>(ДДЧ шагов)</a:t>
            </a:r>
          </a:p>
          <a:p>
            <a:r>
              <a:rPr lang="ru-RU" sz="2400" dirty="0" smtClean="0"/>
              <a:t>5000 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15000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50000</a:t>
            </a:r>
            <a:endParaRPr lang="en-US" sz="2400" dirty="0"/>
          </a:p>
        </p:txBody>
      </p:sp>
      <p:sp>
        <p:nvSpPr>
          <p:cNvPr id="249" name="TextBox 248"/>
          <p:cNvSpPr txBox="1"/>
          <p:nvPr/>
        </p:nvSpPr>
        <p:spPr>
          <a:xfrm>
            <a:off x="4378211" y="19469786"/>
            <a:ext cx="5868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Волокно в воздушной среде</a:t>
            </a:r>
            <a:endParaRPr lang="en-US" sz="3600" b="1" dirty="0"/>
          </a:p>
        </p:txBody>
      </p:sp>
      <p:sp>
        <p:nvSpPr>
          <p:cNvPr id="250" name="TextBox 249"/>
          <p:cNvSpPr txBox="1"/>
          <p:nvPr/>
        </p:nvSpPr>
        <p:spPr>
          <a:xfrm>
            <a:off x="14448491" y="19505914"/>
            <a:ext cx="6938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Волокно в коагуляционной ванне</a:t>
            </a:r>
            <a:endParaRPr lang="en-US" sz="3600" b="1" dirty="0"/>
          </a:p>
        </p:txBody>
      </p:sp>
      <p:sp>
        <p:nvSpPr>
          <p:cNvPr id="251" name="TextBox 250"/>
          <p:cNvSpPr txBox="1"/>
          <p:nvPr/>
        </p:nvSpPr>
        <p:spPr>
          <a:xfrm>
            <a:off x="19620240" y="20334795"/>
            <a:ext cx="1788310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Время </a:t>
            </a:r>
          </a:p>
          <a:p>
            <a:r>
              <a:rPr lang="ru-RU" sz="2400" dirty="0" smtClean="0"/>
              <a:t>(ДДЧ шагов)</a:t>
            </a:r>
          </a:p>
          <a:p>
            <a:r>
              <a:rPr lang="ru-RU" sz="2400" dirty="0" smtClean="0"/>
              <a:t>40000 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100000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200000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536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1933</TotalTime>
  <Words>343</Words>
  <Application>Microsoft Office PowerPoint</Application>
  <PresentationFormat>Произвольный</PresentationFormat>
  <Paragraphs>63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Monotype Corsiva</vt:lpstr>
      <vt:lpstr>Times New Roman</vt:lpstr>
      <vt:lpstr>Тема Office</vt:lpstr>
      <vt:lpstr>Формула</vt:lpstr>
      <vt:lpstr>Сормула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</dc:creator>
  <cp:lastModifiedBy>kpv</cp:lastModifiedBy>
  <cp:revision>111</cp:revision>
  <dcterms:created xsi:type="dcterms:W3CDTF">2017-05-16T11:15:06Z</dcterms:created>
  <dcterms:modified xsi:type="dcterms:W3CDTF">2023-03-26T18:24:16Z</dcterms:modified>
</cp:coreProperties>
</file>