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3" r:id="rId1"/>
  </p:sldMasterIdLst>
  <p:notesMasterIdLst>
    <p:notesMasterId r:id="rId8"/>
  </p:notesMasterIdLst>
  <p:sldIdLst>
    <p:sldId id="320" r:id="rId2"/>
    <p:sldId id="318" r:id="rId3"/>
    <p:sldId id="321" r:id="rId4"/>
    <p:sldId id="319" r:id="rId5"/>
    <p:sldId id="317" r:id="rId6"/>
    <p:sldId id="27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943"/>
    <a:srgbClr val="FFC148"/>
    <a:srgbClr val="1B1D4E"/>
    <a:srgbClr val="91D5EE"/>
    <a:srgbClr val="79A0AE"/>
    <a:srgbClr val="F09B4B"/>
    <a:srgbClr val="336699"/>
    <a:srgbClr val="8FD4EE"/>
    <a:srgbClr val="20BFDB"/>
    <a:srgbClr val="B1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9208131-FB95-4812-BF95-8076B28FD713}" styleName="Table_0">
    <a:wholeTbl>
      <a:tcTxStyle b="off" i="off">
        <a:font>
          <a:latin typeface="Fira Sans Light"/>
          <a:ea typeface="Fira Sans Light"/>
          <a:cs typeface="Fira Sans Light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ira Sans Light"/>
          <a:ea typeface="Fira Sans Light"/>
          <a:cs typeface="Fira Sans Light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24" autoAdjust="0"/>
  </p:normalViewPr>
  <p:slideViewPr>
    <p:cSldViewPr snapToGrid="0">
      <p:cViewPr varScale="1">
        <p:scale>
          <a:sx n="124" d="100"/>
          <a:sy n="124" d="100"/>
        </p:scale>
        <p:origin x="2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50;&#1056;%20&#1048;&#1085;&#1075;&#1080;&#1073;&#1080;&#1090;&#1086;&#1088;&#1099;%20&#1082;&#1086;&#1088;&#1088;&#1086;&#1079;&#1080;&#1080;\&#1060;&#1086;&#1089;&#1092;&#1072;&#1090;&#1099;.%20&#1089;&#1090;&#1077;&#1087;&#1077;&#1085;&#1100;%20&#1079;&#1072;&#1097;&#1080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50;&#1056;%20&#1048;&#1085;&#1075;&#1080;&#1073;&#1080;&#1090;&#1086;&#1088;&#1099;%20&#1082;&#1086;&#1088;&#1088;&#1086;&#1079;&#1080;&#1080;\&#1060;&#1086;&#1089;&#1092;&#1072;&#1090;&#1099;.%20&#1089;&#1090;&#1077;&#1087;&#1077;&#1085;&#1100;%20&#1079;&#1072;&#1097;&#1080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50;&#1056;%20&#1048;&#1085;&#1075;&#1080;&#1073;&#1080;&#1090;&#1086;&#1088;&#1099;%20&#1082;&#1086;&#1088;&#1088;&#1086;&#1079;&#1080;&#1080;\&#1060;&#1086;&#1089;&#1092;&#1072;&#1090;&#1099;.%20&#1089;&#1090;&#1077;&#1087;&#1077;&#1085;&#1100;%20&#1079;&#1072;&#1097;&#1080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50;&#1056;%20&#1048;&#1085;&#1075;&#1080;&#1073;&#1080;&#1090;&#1086;&#1088;&#1099;%20&#1082;&#1086;&#1088;&#1088;&#1086;&#1079;&#1080;&#1080;\&#1060;&#1086;&#1089;&#1092;&#1072;&#1090;&#1099;.%20&#1089;&#1090;&#1077;&#1087;&#1077;&#1085;&#1100;%20&#1079;&#1072;&#1097;&#1080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0668789066047"/>
          <c:y val="6.0685858804814384E-2"/>
          <c:w val="0.76943694307040256"/>
          <c:h val="0.653667932367195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'Олеат Na'!$I$2</c:f>
              <c:strCache>
                <c:ptCount val="1"/>
                <c:pt idx="0">
                  <c:v>Pср, %</c:v>
                </c:pt>
              </c:strCache>
            </c:strRef>
          </c:tx>
          <c:marker>
            <c:symbol val="none"/>
          </c:marker>
          <c:xVal>
            <c:numRef>
              <c:f>'Олеат Na'!$H$3:$H$9</c:f>
              <c:numCache>
                <c:formatCode>General</c:formatCode>
                <c:ptCount val="7"/>
                <c:pt idx="0">
                  <c:v>0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0.17499999999999999</c:v>
                </c:pt>
                <c:pt idx="4">
                  <c:v>0.21</c:v>
                </c:pt>
                <c:pt idx="5">
                  <c:v>0.245</c:v>
                </c:pt>
                <c:pt idx="6">
                  <c:v>0.28000000000000003</c:v>
                </c:pt>
              </c:numCache>
            </c:numRef>
          </c:xVal>
          <c:yVal>
            <c:numRef>
              <c:f>'Олеат Na'!$I$3:$I$9</c:f>
              <c:numCache>
                <c:formatCode>General</c:formatCode>
                <c:ptCount val="7"/>
                <c:pt idx="0">
                  <c:v>0</c:v>
                </c:pt>
                <c:pt idx="1">
                  <c:v>101.01596153363268</c:v>
                </c:pt>
                <c:pt idx="2">
                  <c:v>80.629819498730527</c:v>
                </c:pt>
                <c:pt idx="3">
                  <c:v>98.102140643785575</c:v>
                </c:pt>
                <c:pt idx="4">
                  <c:v>102.24421199719106</c:v>
                </c:pt>
                <c:pt idx="5">
                  <c:v>96.624631555619459</c:v>
                </c:pt>
                <c:pt idx="6">
                  <c:v>99.440665894167665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38-47B7-808F-DA4FA7970A32}"/>
            </c:ext>
          </c:extLst>
        </c:ser>
        <c:ser>
          <c:idx val="1"/>
          <c:order val="1"/>
          <c:tx>
            <c:v>Pmin, %</c:v>
          </c:tx>
          <c:marker>
            <c:symbol val="none"/>
          </c:marker>
          <c:xVal>
            <c:numRef>
              <c:f>'Олеат Na'!$H$3:$H$9</c:f>
              <c:numCache>
                <c:formatCode>General</c:formatCode>
                <c:ptCount val="7"/>
                <c:pt idx="0">
                  <c:v>0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0.17499999999999999</c:v>
                </c:pt>
                <c:pt idx="4">
                  <c:v>0.21</c:v>
                </c:pt>
                <c:pt idx="5">
                  <c:v>0.245</c:v>
                </c:pt>
                <c:pt idx="6">
                  <c:v>0.28000000000000003</c:v>
                </c:pt>
              </c:numCache>
            </c:numRef>
          </c:xVal>
          <c:yVal>
            <c:numRef>
              <c:f>'Олеат Na'!$K$3:$K$9</c:f>
              <c:numCache>
                <c:formatCode>General</c:formatCode>
                <c:ptCount val="7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738-47B7-808F-DA4FA7970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338632"/>
        <c:axId val="314226728"/>
      </c:scatterChart>
      <c:valAx>
        <c:axId val="315338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4226728"/>
        <c:crosses val="autoZero"/>
        <c:crossBetween val="midCat"/>
        <c:majorUnit val="2.0000000000000004E-2"/>
      </c:valAx>
      <c:valAx>
        <c:axId val="314226728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5338632"/>
        <c:crosses val="autoZero"/>
        <c:crossBetween val="midCat"/>
        <c:majorUnit val="1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041875155980442"/>
          <c:y val="0.3772692579861418"/>
          <c:w val="0.11689038545852798"/>
          <c:h val="0.190292087076605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99168586863152E-2"/>
          <c:y val="5.7619010891519114E-2"/>
          <c:w val="0.74833537341246747"/>
          <c:h val="0.746857041748417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'Na3PO4 без жел'!$I$2</c:f>
              <c:strCache>
                <c:ptCount val="1"/>
                <c:pt idx="0">
                  <c:v>Pср,%</c:v>
                </c:pt>
              </c:strCache>
            </c:strRef>
          </c:tx>
          <c:marker>
            <c:symbol val="none"/>
          </c:marker>
          <c:xVal>
            <c:numRef>
              <c:f>'Na3PO4 без жел'!$H$3:$H$9</c:f>
              <c:numCache>
                <c:formatCode>General</c:formatCode>
                <c:ptCount val="7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  <c:pt idx="4">
                  <c:v>0.05</c:v>
                </c:pt>
                <c:pt idx="5">
                  <c:v>0.25</c:v>
                </c:pt>
                <c:pt idx="6">
                  <c:v>0.45</c:v>
                </c:pt>
              </c:numCache>
            </c:numRef>
          </c:xVal>
          <c:yVal>
            <c:numRef>
              <c:f>'Na3PO4 без жел'!$I$3:$I$9</c:f>
              <c:numCache>
                <c:formatCode>General</c:formatCode>
                <c:ptCount val="7"/>
                <c:pt idx="0">
                  <c:v>0</c:v>
                </c:pt>
                <c:pt idx="1">
                  <c:v>-9.4345026700257879</c:v>
                </c:pt>
                <c:pt idx="2">
                  <c:v>1.819278452786214</c:v>
                </c:pt>
                <c:pt idx="3">
                  <c:v>51.130773558943098</c:v>
                </c:pt>
                <c:pt idx="4">
                  <c:v>71.520119143075945</c:v>
                </c:pt>
                <c:pt idx="5">
                  <c:v>90.99789810640813</c:v>
                </c:pt>
                <c:pt idx="6">
                  <c:v>94.051285240739702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0F-4335-85D2-59EB47C7DD29}"/>
            </c:ext>
          </c:extLst>
        </c:ser>
        <c:ser>
          <c:idx val="1"/>
          <c:order val="1"/>
          <c:tx>
            <c:v>Pmin, %</c:v>
          </c:tx>
          <c:marker>
            <c:symbol val="none"/>
          </c:marker>
          <c:xVal>
            <c:numRef>
              <c:f>'Na3PO4 без жел'!$H$3:$H$9</c:f>
              <c:numCache>
                <c:formatCode>General</c:formatCode>
                <c:ptCount val="7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  <c:pt idx="4">
                  <c:v>0.05</c:v>
                </c:pt>
                <c:pt idx="5">
                  <c:v>0.25</c:v>
                </c:pt>
                <c:pt idx="6">
                  <c:v>0.45</c:v>
                </c:pt>
              </c:numCache>
            </c:numRef>
          </c:xVal>
          <c:yVal>
            <c:numRef>
              <c:f>'Na3PO4 без жел'!$K$3:$K$9</c:f>
              <c:numCache>
                <c:formatCode>General</c:formatCode>
                <c:ptCount val="7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0F-4335-85D2-59EB47C7D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227512"/>
        <c:axId val="314227904"/>
      </c:scatterChart>
      <c:valAx>
        <c:axId val="314227512"/>
        <c:scaling>
          <c:orientation val="minMax"/>
          <c:max val="0.4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C,</a:t>
                </a:r>
                <a:r>
                  <a:rPr lang="en-US" baseline="0" dirty="0"/>
                  <a:t> %</a:t>
                </a: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4227904"/>
        <c:crosses val="autoZero"/>
        <c:crossBetween val="midCat"/>
        <c:majorUnit val="0.05"/>
        <c:minorUnit val="5.0000000000000062E-3"/>
      </c:valAx>
      <c:valAx>
        <c:axId val="3142279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P, %</a:t>
                </a: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14227512"/>
        <c:crosses val="autoZero"/>
        <c:crossBetween val="midCat"/>
        <c:majorUnit val="10"/>
        <c:minorUnit val="5"/>
      </c:valAx>
    </c:plotArea>
    <c:legend>
      <c:legendPos val="r"/>
      <c:layout>
        <c:manualLayout>
          <c:xMode val="edge"/>
          <c:yMode val="edge"/>
          <c:x val="0.85061926611279481"/>
          <c:y val="0.39394781788103095"/>
          <c:w val="0.14125096424643094"/>
          <c:h val="0.18067540039438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2173240922812"/>
          <c:y val="2.8025800395817421E-2"/>
          <c:w val="0.73313846248589953"/>
          <c:h val="0.778482886374603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Na2HPO4!$I$2</c:f>
              <c:strCache>
                <c:ptCount val="1"/>
                <c:pt idx="0">
                  <c:v>Pср,%</c:v>
                </c:pt>
              </c:strCache>
            </c:strRef>
          </c:tx>
          <c:marker>
            <c:symbol val="none"/>
          </c:marker>
          <c:xVal>
            <c:numRef>
              <c:f>Na2HPO4!$H$3:$H$9</c:f>
              <c:numCache>
                <c:formatCode>General</c:formatCode>
                <c:ptCount val="7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  <c:pt idx="4">
                  <c:v>0.05</c:v>
                </c:pt>
                <c:pt idx="5">
                  <c:v>0.25</c:v>
                </c:pt>
                <c:pt idx="6">
                  <c:v>0.45</c:v>
                </c:pt>
              </c:numCache>
            </c:numRef>
          </c:xVal>
          <c:yVal>
            <c:numRef>
              <c:f>Na2HPO4!$I$3:$I$9</c:f>
              <c:numCache>
                <c:formatCode>General</c:formatCode>
                <c:ptCount val="7"/>
                <c:pt idx="0">
                  <c:v>0</c:v>
                </c:pt>
                <c:pt idx="1">
                  <c:v>13.423027188938619</c:v>
                </c:pt>
                <c:pt idx="2">
                  <c:v>7.3582408782430102</c:v>
                </c:pt>
                <c:pt idx="3">
                  <c:v>87.539621618754751</c:v>
                </c:pt>
                <c:pt idx="4">
                  <c:v>68.471769871208764</c:v>
                </c:pt>
                <c:pt idx="5">
                  <c:v>87.639127667081468</c:v>
                </c:pt>
                <c:pt idx="6">
                  <c:v>82.065964727518519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46-4767-BF18-4812FC620E01}"/>
            </c:ext>
          </c:extLst>
        </c:ser>
        <c:ser>
          <c:idx val="1"/>
          <c:order val="1"/>
          <c:tx>
            <c:v>Рmin, %</c:v>
          </c:tx>
          <c:marker>
            <c:symbol val="none"/>
          </c:marker>
          <c:xVal>
            <c:numRef>
              <c:f>Na2HPO4!$H$3:$H$9</c:f>
              <c:numCache>
                <c:formatCode>General</c:formatCode>
                <c:ptCount val="7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  <c:pt idx="4">
                  <c:v>0.05</c:v>
                </c:pt>
                <c:pt idx="5">
                  <c:v>0.25</c:v>
                </c:pt>
                <c:pt idx="6">
                  <c:v>0.45</c:v>
                </c:pt>
              </c:numCache>
            </c:numRef>
          </c:xVal>
          <c:yVal>
            <c:numRef>
              <c:f>Na2HPO4!$K$3:$K$9</c:f>
              <c:numCache>
                <c:formatCode>General</c:formatCode>
                <c:ptCount val="7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446-4767-BF18-4812FC620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63056"/>
        <c:axId val="244063448"/>
      </c:scatterChart>
      <c:valAx>
        <c:axId val="244063056"/>
        <c:scaling>
          <c:orientation val="minMax"/>
          <c:max val="0.4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4063448"/>
        <c:crosses val="autoZero"/>
        <c:crossBetween val="midCat"/>
        <c:majorUnit val="5.000000000000001E-2"/>
        <c:minorUnit val="5.0000000000000053E-3"/>
      </c:valAx>
      <c:valAx>
        <c:axId val="244063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44063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907301647424039"/>
          <c:y val="0.40088519976805576"/>
          <c:w val="0.14092698352575961"/>
          <c:h val="0.1776303571211340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8602531576962"/>
          <c:y val="6.8728522336769765E-2"/>
          <c:w val="0.67442533113993741"/>
          <c:h val="0.705841924398625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'Na3PO4 с жел (10мл 1%)'!$P$3</c:f>
              <c:strCache>
                <c:ptCount val="1"/>
                <c:pt idx="0">
                  <c:v>Pср,%</c:v>
                </c:pt>
              </c:strCache>
            </c:strRef>
          </c:tx>
          <c:marker>
            <c:symbol val="none"/>
          </c:marker>
          <c:xVal>
            <c:numRef>
              <c:f>'Na3PO4 с жел (10мл 1%)'!$O$4:$O$7</c:f>
              <c:numCache>
                <c:formatCode>General</c:formatCode>
                <c:ptCount val="4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</c:numCache>
            </c:numRef>
          </c:xVal>
          <c:yVal>
            <c:numRef>
              <c:f>'Na3PO4 с жел (10мл 1%)'!$P$4:$P$7</c:f>
              <c:numCache>
                <c:formatCode>General</c:formatCode>
                <c:ptCount val="4"/>
                <c:pt idx="0">
                  <c:v>0</c:v>
                </c:pt>
                <c:pt idx="1">
                  <c:v>-9.5567164442605659</c:v>
                </c:pt>
                <c:pt idx="2">
                  <c:v>1.8428452367360886</c:v>
                </c:pt>
                <c:pt idx="3">
                  <c:v>51.793117408400633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1B-4B1C-96EF-4FDEE1DF3A46}"/>
            </c:ext>
          </c:extLst>
        </c:ser>
        <c:ser>
          <c:idx val="1"/>
          <c:order val="1"/>
          <c:tx>
            <c:strRef>
              <c:f>'Na3PO4 с жел (10мл 1%)'!$Q$3</c:f>
              <c:strCache>
                <c:ptCount val="1"/>
                <c:pt idx="0">
                  <c:v>Pср (жел),%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'Na3PO4 с жел (10мл 1%)'!$O$4:$O$7</c:f>
              <c:numCache>
                <c:formatCode>General</c:formatCode>
                <c:ptCount val="4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</c:numCache>
            </c:numRef>
          </c:xVal>
          <c:yVal>
            <c:numRef>
              <c:f>'Na3PO4 с жел (10мл 1%)'!$Q$4:$Q$7</c:f>
              <c:numCache>
                <c:formatCode>General</c:formatCode>
                <c:ptCount val="4"/>
                <c:pt idx="0">
                  <c:v>0</c:v>
                </c:pt>
                <c:pt idx="1">
                  <c:v>81.775277239592441</c:v>
                </c:pt>
                <c:pt idx="2">
                  <c:v>81.357841285406664</c:v>
                </c:pt>
                <c:pt idx="3">
                  <c:v>76.400134699249307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1B-4B1C-96EF-4FDEE1DF3A46}"/>
            </c:ext>
          </c:extLst>
        </c:ser>
        <c:ser>
          <c:idx val="2"/>
          <c:order val="2"/>
          <c:tx>
            <c:v>Pmin, %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'Na3PO4 с жел (10мл 1%)'!$O$4:$O$7</c:f>
              <c:numCache>
                <c:formatCode>General</c:formatCode>
                <c:ptCount val="4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2.5000000000000001E-2</c:v>
                </c:pt>
              </c:numCache>
            </c:numRef>
          </c:xVal>
          <c:yVal>
            <c:numRef>
              <c:f>'Na3PO4 с жел (10мл 1%)'!$T$4:$T$7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21B-4B1C-96EF-4FDEE1DF3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64232"/>
        <c:axId val="244064624"/>
      </c:scatterChart>
      <c:valAx>
        <c:axId val="244064232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44064624"/>
        <c:crosses val="autoZero"/>
        <c:crossBetween val="midCat"/>
        <c:majorUnit val="5.000000000000001E-3"/>
        <c:minorUnit val="1.0000000000000007E-3"/>
      </c:valAx>
      <c:valAx>
        <c:axId val="2440646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P,</a:t>
                </a:r>
                <a:r>
                  <a:rPr lang="en-US" baseline="0"/>
                  <a:t> %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44064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7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11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льзовательский макет">
  <p:cSld name="Пользовательский маке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10984993" y="6162101"/>
            <a:ext cx="786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0" lvl="1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0" lvl="2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0" lvl="3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0" lvl="4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0" lvl="5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0" lvl="6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0" lvl="7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0" lvl="8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</a:t>
            </a: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3/30/2021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</a:t>
            </a: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med"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8358" t="23271" r="53545" b="17795"/>
          <a:stretch/>
        </p:blipFill>
        <p:spPr>
          <a:xfrm>
            <a:off x="1445971" y="819887"/>
            <a:ext cx="924947" cy="109077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98398" y="741941"/>
            <a:ext cx="7595207" cy="16373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Всероссийская научно-техническая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конференция молодых учёных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«Физика, химия и новые технологии»,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посвященная Году науки и технологий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6191" y="5098033"/>
            <a:ext cx="3708780" cy="523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Беззубов А.Н.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0074" y="5483716"/>
            <a:ext cx="5233119" cy="865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Научный руководитель:</a:t>
            </a:r>
          </a:p>
          <a:p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д.г.-</a:t>
            </a:r>
            <a:r>
              <a:rPr lang="ru-RU" sz="2400" dirty="0" err="1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м.н</a:t>
            </a:r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., проф. Голованова О.А.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55134" y="5536194"/>
            <a:ext cx="6346209" cy="865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Химический факультет</a:t>
            </a:r>
          </a:p>
          <a:p>
            <a:pPr algn="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ФГБОУ ВО «</a:t>
            </a:r>
            <a:r>
              <a:rPr lang="ru-RU" sz="2400" dirty="0" err="1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ОмГУ</a:t>
            </a:r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 им. Ф.М. Достоевского»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ira Sans" panose="020B0503050000020004" pitchFamily="34" charset="0"/>
                <a:cs typeface="Arial" panose="020B0604020202020204" pitchFamily="34" charset="0"/>
              </a:rPr>
              <a:t>XXVVII </a:t>
            </a:r>
            <a:r>
              <a:rPr lang="ru-RU" sz="3600" b="1" dirty="0" err="1">
                <a:latin typeface="Fira Sans" panose="020B0503050000020004" pitchFamily="34" charset="0"/>
                <a:cs typeface="Arial" panose="020B0604020202020204" pitchFamily="34" charset="0"/>
              </a:rPr>
              <a:t>Каргинские</a:t>
            </a:r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 чтения</a:t>
            </a:r>
          </a:p>
        </p:txBody>
      </p:sp>
      <p:pic>
        <p:nvPicPr>
          <p:cNvPr id="16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275648" y="780539"/>
            <a:ext cx="932825" cy="11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2167"/>
          <a:stretch/>
        </p:blipFill>
        <p:spPr>
          <a:xfrm>
            <a:off x="9690293" y="833537"/>
            <a:ext cx="2283339" cy="127373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98842" y="2555173"/>
            <a:ext cx="2515735" cy="87177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ОМСКИЙ</a:t>
            </a:r>
          </a:p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УНИВЕРСИТЕТ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44007" y="2596737"/>
            <a:ext cx="2515735" cy="87177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ТВЕРСКОЙ</a:t>
            </a:r>
          </a:p>
          <a:p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ГОСУДАРСТВЕННЫЙ</a:t>
            </a:r>
          </a:p>
          <a:p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УНИВЕРСИТЕТ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1478" y="2998448"/>
            <a:ext cx="7980484" cy="1902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1B1D4E"/>
                </a:solidFill>
                <a:latin typeface="Fira Sans Light"/>
                <a:cs typeface="Arial" pitchFamily="34" charset="0"/>
              </a:rPr>
              <a:t>ИССЛЕДОВАНИЕ ПРОЦЕССОВ КОРРОЗИИ СТАЛИ СТ3 </a:t>
            </a:r>
            <a:endParaRPr lang="ru-RU" sz="3600" dirty="0">
              <a:solidFill>
                <a:srgbClr val="1B1D4E"/>
              </a:solidFill>
              <a:latin typeface="Fira Sans Light"/>
              <a:cs typeface="Arial" pitchFamily="34" charset="0"/>
            </a:endParaRPr>
          </a:p>
          <a:p>
            <a:pPr algn="ctr"/>
            <a:r>
              <a:rPr lang="ru-RU" sz="3600" b="1" dirty="0">
                <a:solidFill>
                  <a:srgbClr val="1B1D4E"/>
                </a:solidFill>
                <a:latin typeface="Fira Sans Light"/>
                <a:cs typeface="Arial" pitchFamily="34" charset="0"/>
              </a:rPr>
              <a:t>В ВОДНОЙ СРЕДЕ И ПОДБОР ИНГИБИТОРОВ</a:t>
            </a:r>
            <a:endParaRPr lang="ru-RU" sz="3600" dirty="0">
              <a:solidFill>
                <a:srgbClr val="1B1D4E"/>
              </a:solidFill>
              <a:latin typeface="Fira Sans Light"/>
              <a:cs typeface="Arial" pitchFamily="34" charset="0"/>
            </a:endParaRPr>
          </a:p>
          <a:p>
            <a:pPr algn="ctr"/>
            <a:endParaRPr lang="ru-RU" sz="4000" b="1" dirty="0">
              <a:ln w="6350">
                <a:solidFill>
                  <a:srgbClr val="1B1D4E"/>
                </a:solidFill>
              </a:ln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Актуальность исследования</a:t>
            </a:r>
          </a:p>
        </p:txBody>
      </p:sp>
      <p:pic>
        <p:nvPicPr>
          <p:cNvPr id="6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8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6221443"/>
            <a:ext cx="583460" cy="59561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622465" y="6316979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2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751" y="4991533"/>
            <a:ext cx="474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Ежегодно 10% добываемого металла уничтожается коррозией</a:t>
            </a:r>
          </a:p>
        </p:txBody>
      </p:sp>
      <p:pic>
        <p:nvPicPr>
          <p:cNvPr id="20482" name="Picture 2" descr="https://openoblokah.ru/wp-content/uploads/chem-otmyt-rzhavchinu-s-metal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751" y="1348336"/>
            <a:ext cx="4742505" cy="3560721"/>
          </a:xfrm>
          <a:prstGeom prst="rect">
            <a:avLst/>
          </a:prstGeom>
          <a:noFill/>
        </p:spPr>
      </p:pic>
      <p:pic>
        <p:nvPicPr>
          <p:cNvPr id="20484" name="Picture 4" descr="https://tvk6.ru/upload/iblock/f81/f81a73baae9c1c8f29722236e04ded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406" y="1348335"/>
            <a:ext cx="4742505" cy="35607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4406" y="4991533"/>
            <a:ext cx="474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Разгерметизация топливного резервуара </a:t>
            </a:r>
          </a:p>
          <a:p>
            <a:pPr algn="ctr"/>
            <a:r>
              <a:rPr lang="ru-RU" sz="2400" dirty="0">
                <a:latin typeface="Fira Sans" panose="020B0503050000020004" pitchFamily="34" charset="0"/>
              </a:rPr>
              <a:t>(Норильск, 29 мая 2020 г.)</a:t>
            </a:r>
          </a:p>
        </p:txBody>
      </p:sp>
    </p:spTree>
    <p:extLst>
      <p:ext uri="{BB962C8B-B14F-4D97-AF65-F5344CB8AC3E}">
        <p14:creationId xmlns:p14="http://schemas.microsoft.com/office/powerpoint/2010/main" val="35056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Способы защиты от коррозии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742" y="5247225"/>
            <a:ext cx="356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Катодное и анодное покрытия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6221443"/>
            <a:ext cx="583460" cy="59561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622465" y="6316979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3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8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8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742" y="1231552"/>
            <a:ext cx="356552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https://st43.stpulscen.ru/images/product/184/423/811_big.jpg"/>
          <p:cNvPicPr>
            <a:picLocks noChangeAspect="1" noChangeArrowheads="1"/>
          </p:cNvPicPr>
          <p:nvPr/>
        </p:nvPicPr>
        <p:blipFill rotWithShape="1">
          <a:blip r:embed="rId5"/>
          <a:srcRect r="12012"/>
          <a:stretch/>
        </p:blipFill>
        <p:spPr bwMode="auto">
          <a:xfrm>
            <a:off x="7870967" y="1228089"/>
            <a:ext cx="3565525" cy="36687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66955" y="5247224"/>
            <a:ext cx="356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Добавление легирующих добавок</a:t>
            </a:r>
          </a:p>
        </p:txBody>
      </p:sp>
      <p:pic>
        <p:nvPicPr>
          <p:cNvPr id="19461" name="Picture 5" descr="https://kassot.com/media/uploads/goods/2a/99/49/1a/2005362/20053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6191" y="3190791"/>
            <a:ext cx="3218851" cy="32188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20267" y="1679247"/>
            <a:ext cx="355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Ингибирование</a:t>
            </a:r>
          </a:p>
          <a:p>
            <a:pPr algn="ctr"/>
            <a:r>
              <a:rPr lang="ru-RU" sz="2400" dirty="0">
                <a:latin typeface="Fira Sans" panose="020B0503050000020004" pitchFamily="34" charset="0"/>
              </a:rPr>
              <a:t>коррозионных </a:t>
            </a:r>
          </a:p>
          <a:p>
            <a:pPr algn="ctr"/>
            <a:r>
              <a:rPr lang="ru-RU" sz="2400" dirty="0">
                <a:latin typeface="Fira Sans" panose="020B0503050000020004" pitchFamily="34" charset="0"/>
              </a:rPr>
              <a:t>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25906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852795"/>
            <a:ext cx="6426317" cy="28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Изучение ингибирующего влияния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6627" y="1484985"/>
            <a:ext cx="407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Изучение влияния присутствия </a:t>
            </a:r>
            <a:r>
              <a:rPr lang="ru-RU" sz="2400" dirty="0" err="1">
                <a:latin typeface="Fira Sans" panose="020B0503050000020004" pitchFamily="34" charset="0"/>
              </a:rPr>
              <a:t>олеата</a:t>
            </a:r>
            <a:r>
              <a:rPr lang="ru-RU" sz="2400" dirty="0">
                <a:latin typeface="Fira Sans" panose="020B0503050000020004" pitchFamily="34" charset="0"/>
              </a:rPr>
              <a:t> натрия (</a:t>
            </a:r>
            <a:r>
              <a:rPr lang="ru-RU" sz="2400" dirty="0"/>
              <a:t>С</a:t>
            </a:r>
            <a:r>
              <a:rPr lang="ru-RU" sz="2400" baseline="-25000" dirty="0"/>
              <a:t>17</a:t>
            </a:r>
            <a:r>
              <a:rPr lang="en-US" sz="2400" dirty="0"/>
              <a:t>H</a:t>
            </a:r>
            <a:r>
              <a:rPr lang="en-US" sz="2400" baseline="-25000" dirty="0"/>
              <a:t>33</a:t>
            </a:r>
            <a:r>
              <a:rPr lang="en-US" sz="2400" dirty="0"/>
              <a:t>COONa</a:t>
            </a:r>
            <a:r>
              <a:rPr lang="ru-RU" sz="2400" dirty="0"/>
              <a:t>) на скорость коррозии:</a:t>
            </a:r>
            <a:endParaRPr lang="ru-RU" sz="2400" dirty="0">
              <a:latin typeface="Fira Sans" panose="020B05030500000200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6221443"/>
            <a:ext cx="583460" cy="59561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622465" y="6316979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4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11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8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8051" y="4186917"/>
            <a:ext cx="4223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Глубинный показатель скорости коррозии стали Ст3 в водопроводной воде:</a:t>
            </a:r>
          </a:p>
          <a:p>
            <a:endParaRPr lang="ru-RU" sz="2400" dirty="0">
              <a:latin typeface="Fira Sans" panose="020B0503050000020004" pitchFamily="34" charset="0"/>
            </a:endParaRPr>
          </a:p>
          <a:p>
            <a:pPr algn="ctr"/>
            <a:r>
              <a:rPr lang="ru-RU" sz="2400" dirty="0">
                <a:latin typeface="Fira Sans" panose="020B0503050000020004" pitchFamily="34" charset="0"/>
              </a:rPr>
              <a:t>П = 0,095 мм</a:t>
            </a:r>
            <a:r>
              <a:rPr lang="en-US" sz="2400" dirty="0">
                <a:latin typeface="Fira Sans" panose="020B0503050000020004" pitchFamily="34" charset="0"/>
              </a:rPr>
              <a:t>/</a:t>
            </a:r>
            <a:r>
              <a:rPr lang="ru-RU" sz="2400" dirty="0">
                <a:latin typeface="Fira Sans" panose="020B0503050000020004" pitchFamily="34" charset="0"/>
              </a:rPr>
              <a:t>год.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94512506"/>
              </p:ext>
            </p:extLst>
          </p:nvPr>
        </p:nvGraphicFramePr>
        <p:xfrm>
          <a:off x="4861122" y="3686836"/>
          <a:ext cx="7115033" cy="356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99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Изучение ингибирующего влияния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6221443"/>
            <a:ext cx="583460" cy="59561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622465" y="6316979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5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8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392" y="752302"/>
            <a:ext cx="550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Изучение влияния присутствия тризамещенного фосфата натрия (</a:t>
            </a:r>
            <a:r>
              <a:rPr lang="en-US" sz="2400" dirty="0">
                <a:latin typeface="Fira Sans" panose="020B0503050000020004" pitchFamily="34" charset="0"/>
              </a:rPr>
              <a:t>Na</a:t>
            </a:r>
            <a:r>
              <a:rPr lang="en-US" sz="2400" baseline="-25000" dirty="0">
                <a:latin typeface="Fira Sans" panose="020B0503050000020004" pitchFamily="34" charset="0"/>
              </a:rPr>
              <a:t>3</a:t>
            </a:r>
            <a:r>
              <a:rPr lang="en-US" sz="2400" dirty="0">
                <a:latin typeface="Fira Sans" panose="020B0503050000020004" pitchFamily="34" charset="0"/>
              </a:rPr>
              <a:t>PO</a:t>
            </a:r>
            <a:r>
              <a:rPr lang="en-US" sz="2400" baseline="-25000" dirty="0">
                <a:latin typeface="Fira Sans" panose="020B0503050000020004" pitchFamily="34" charset="0"/>
              </a:rPr>
              <a:t>4</a:t>
            </a:r>
            <a:r>
              <a:rPr lang="ru-RU" sz="2400" dirty="0"/>
              <a:t>) на скорость коррозии:</a:t>
            </a:r>
            <a:endParaRPr lang="ru-RU" sz="2400" dirty="0">
              <a:latin typeface="Fira Sans" panose="020B05030500000200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11009648"/>
              </p:ext>
            </p:extLst>
          </p:nvPr>
        </p:nvGraphicFramePr>
        <p:xfrm>
          <a:off x="204716" y="1967344"/>
          <a:ext cx="5822011" cy="242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48887" y="752301"/>
            <a:ext cx="550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Изучение влияния присутствия </a:t>
            </a:r>
            <a:r>
              <a:rPr lang="ru-RU" sz="2400" dirty="0" err="1">
                <a:latin typeface="Fira Sans" panose="020B0503050000020004" pitchFamily="34" charset="0"/>
              </a:rPr>
              <a:t>дизамещенного</a:t>
            </a:r>
            <a:r>
              <a:rPr lang="ru-RU" sz="2400" dirty="0">
                <a:latin typeface="Fira Sans" panose="020B0503050000020004" pitchFamily="34" charset="0"/>
              </a:rPr>
              <a:t> фосфата натрия (</a:t>
            </a:r>
            <a:r>
              <a:rPr lang="en-US" sz="2400" dirty="0">
                <a:latin typeface="Fira Sans" panose="020B0503050000020004" pitchFamily="34" charset="0"/>
              </a:rPr>
              <a:t>Na</a:t>
            </a:r>
            <a:r>
              <a:rPr lang="en-US" sz="2400" baseline="-25000" dirty="0">
                <a:latin typeface="Fira Sans" panose="020B0503050000020004" pitchFamily="34" charset="0"/>
              </a:rPr>
              <a:t>2</a:t>
            </a:r>
            <a:r>
              <a:rPr lang="en-US" sz="2400" dirty="0">
                <a:latin typeface="Fira Sans" panose="020B0503050000020004" pitchFamily="34" charset="0"/>
              </a:rPr>
              <a:t>HPO</a:t>
            </a:r>
            <a:r>
              <a:rPr lang="en-US" sz="2400" baseline="-25000" dirty="0">
                <a:latin typeface="Fira Sans" panose="020B0503050000020004" pitchFamily="34" charset="0"/>
              </a:rPr>
              <a:t>4</a:t>
            </a:r>
            <a:r>
              <a:rPr lang="ru-RU" sz="2400" dirty="0"/>
              <a:t>) на скорость коррозии:</a:t>
            </a:r>
            <a:endParaRPr lang="ru-RU" sz="2400" dirty="0">
              <a:latin typeface="Fira Sans" panose="020B05030500000200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46331105"/>
              </p:ext>
            </p:extLst>
          </p:nvPr>
        </p:nvGraphicFramePr>
        <p:xfrm>
          <a:off x="6151418" y="1981200"/>
          <a:ext cx="5817669" cy="24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9449" y="4655449"/>
            <a:ext cx="4495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Изучение влияния присутствия тризамещенного фосфата натрия (</a:t>
            </a:r>
            <a:r>
              <a:rPr lang="en-US" sz="2400" dirty="0">
                <a:latin typeface="Fira Sans" panose="020B0503050000020004" pitchFamily="34" charset="0"/>
              </a:rPr>
              <a:t>Na</a:t>
            </a:r>
            <a:r>
              <a:rPr lang="ru-RU" sz="2400" baseline="-25000" dirty="0">
                <a:latin typeface="Fira Sans" panose="020B0503050000020004" pitchFamily="34" charset="0"/>
              </a:rPr>
              <a:t>3</a:t>
            </a:r>
            <a:r>
              <a:rPr lang="en-US" sz="2400" dirty="0">
                <a:latin typeface="Fira Sans" panose="020B0503050000020004" pitchFamily="34" charset="0"/>
              </a:rPr>
              <a:t>PO</a:t>
            </a:r>
            <a:r>
              <a:rPr lang="en-US" sz="2400" baseline="-25000" dirty="0">
                <a:latin typeface="Fira Sans" panose="020B0503050000020004" pitchFamily="34" charset="0"/>
              </a:rPr>
              <a:t>4</a:t>
            </a:r>
            <a:r>
              <a:rPr lang="ru-RU" sz="2400" dirty="0"/>
              <a:t>) с 0,1% желатина на скорость коррозии:</a:t>
            </a:r>
            <a:endParaRPr lang="ru-RU" sz="2400" dirty="0">
              <a:latin typeface="Fira Sans" panose="020B05030500000200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51845856"/>
              </p:ext>
            </p:extLst>
          </p:nvPr>
        </p:nvGraphicFramePr>
        <p:xfrm>
          <a:off x="4724099" y="4460131"/>
          <a:ext cx="7005957" cy="246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379449" y="4419187"/>
            <a:ext cx="11474055" cy="0"/>
          </a:xfrm>
          <a:prstGeom prst="line">
            <a:avLst/>
          </a:prstGeom>
          <a:ln w="38100">
            <a:solidFill>
              <a:srgbClr val="1719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137770" y="873457"/>
            <a:ext cx="0" cy="3559378"/>
          </a:xfrm>
          <a:prstGeom prst="line">
            <a:avLst/>
          </a:prstGeom>
          <a:ln w="38100">
            <a:solidFill>
              <a:srgbClr val="1719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78675"/>
            <a:ext cx="12192000" cy="3452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209;p15"/>
          <p:cNvSpPr/>
          <p:nvPr/>
        </p:nvSpPr>
        <p:spPr>
          <a:xfrm>
            <a:off x="1695523" y="2019428"/>
            <a:ext cx="880095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 dirty="0">
                <a:solidFill>
                  <a:srgbClr val="1B1D4E"/>
                </a:solidFill>
                <a:latin typeface="Fira Sans" panose="020B0503050000020004" pitchFamily="34" charset="0"/>
                <a:ea typeface="Fira Sans Medium"/>
                <a:cs typeface="Fira Sans Medium"/>
                <a:sym typeface="Fira Sans Medium"/>
              </a:rPr>
              <a:t>Спасибо за внимание!</a:t>
            </a:r>
            <a:endParaRPr sz="32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65" y="2449118"/>
            <a:ext cx="1901729" cy="1941347"/>
          </a:xfrm>
          <a:prstGeom prst="rect">
            <a:avLst/>
          </a:prstGeom>
        </p:spPr>
      </p:pic>
      <p:pic>
        <p:nvPicPr>
          <p:cNvPr id="35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351951" y="2380880"/>
            <a:ext cx="1790748" cy="22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1317</TotalTime>
  <Words>222</Words>
  <Application>Microsoft Office PowerPoint</Application>
  <PresentationFormat>Широкоэкранный</PresentationFormat>
  <Paragraphs>50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Fira Sans</vt:lpstr>
      <vt:lpstr>Fira Sans Light</vt:lpstr>
      <vt:lpstr>Fira Sans Medium</vt:lpstr>
      <vt:lpstr>Georgia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Русакова Наталья Петровна</cp:lastModifiedBy>
  <cp:revision>183</cp:revision>
  <dcterms:modified xsi:type="dcterms:W3CDTF">2021-03-30T08:52:58Z</dcterms:modified>
</cp:coreProperties>
</file>