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9" r:id="rId3"/>
    <p:sldId id="261" r:id="rId4"/>
    <p:sldId id="268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CF1"/>
    <a:srgbClr val="E7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18117813064368"/>
          <c:y val="8.780451212422416E-2"/>
          <c:w val="0.82721047301766926"/>
          <c:h val="0.73901104053196021"/>
        </c:manualLayout>
      </c:layout>
      <c:scatterChart>
        <c:scatterStyle val="smoothMarker"/>
        <c:varyColors val="0"/>
        <c:ser>
          <c:idx val="2"/>
          <c:order val="0"/>
          <c:tx>
            <c:v>1</c:v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5"/>
              </a:solidFill>
              <a:ln w="9525">
                <a:solidFill>
                  <a:schemeClr val="accent5"/>
                </a:solidFill>
                <a:round/>
              </a:ln>
              <a:effectLst/>
            </c:spPr>
          </c:marker>
          <c:xVal>
            <c:numRef>
              <c:f>Лист1!$B$2:$F$2</c:f>
              <c:numCache>
                <c:formatCode>General</c:formatCode>
                <c:ptCount val="5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0.2</c:v>
                </c:pt>
                <c:pt idx="4">
                  <c:v>0.4</c:v>
                </c:pt>
              </c:numCache>
            </c:numRef>
          </c:xVal>
          <c:yVal>
            <c:numRef>
              <c:f>Лист1!$B$5:$F$5</c:f>
              <c:numCache>
                <c:formatCode>General</c:formatCode>
                <c:ptCount val="5"/>
                <c:pt idx="0">
                  <c:v>72.59</c:v>
                </c:pt>
                <c:pt idx="1">
                  <c:v>72.59</c:v>
                </c:pt>
                <c:pt idx="2">
                  <c:v>72.59</c:v>
                </c:pt>
                <c:pt idx="3">
                  <c:v>72.59</c:v>
                </c:pt>
                <c:pt idx="4">
                  <c:v>72.59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7F5-407A-884E-29AF67B985B1}"/>
            </c:ext>
          </c:extLst>
        </c:ser>
        <c:ser>
          <c:idx val="0"/>
          <c:order val="1"/>
          <c:tx>
            <c:v>2</c:v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xVal>
            <c:numRef>
              <c:f>Лист1!$B$2:$F$2</c:f>
              <c:numCache>
                <c:formatCode>General</c:formatCode>
                <c:ptCount val="5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0.2</c:v>
                </c:pt>
                <c:pt idx="4">
                  <c:v>0.4</c:v>
                </c:pt>
              </c:numCache>
            </c:numRef>
          </c:xVal>
          <c:yVal>
            <c:numRef>
              <c:f>Лист1!$B$3:$F$3</c:f>
              <c:numCache>
                <c:formatCode>General</c:formatCode>
                <c:ptCount val="5"/>
                <c:pt idx="0">
                  <c:v>72.59</c:v>
                </c:pt>
                <c:pt idx="1">
                  <c:v>70.569999999999993</c:v>
                </c:pt>
                <c:pt idx="2">
                  <c:v>64.52</c:v>
                </c:pt>
                <c:pt idx="3">
                  <c:v>60.49</c:v>
                </c:pt>
                <c:pt idx="4">
                  <c:v>60.49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97F5-407A-884E-29AF67B985B1}"/>
            </c:ext>
          </c:extLst>
        </c:ser>
        <c:ser>
          <c:idx val="1"/>
          <c:order val="2"/>
          <c:tx>
            <c:v>3</c:v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xVal>
            <c:numRef>
              <c:f>Лист1!$H$2:$L$2</c:f>
              <c:numCache>
                <c:formatCode>General</c:formatCode>
                <c:ptCount val="5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0.2</c:v>
                </c:pt>
                <c:pt idx="4">
                  <c:v>0.4</c:v>
                </c:pt>
              </c:numCache>
            </c:numRef>
          </c:xVal>
          <c:yVal>
            <c:numRef>
              <c:f>Лист1!$H$3:$L$3</c:f>
              <c:numCache>
                <c:formatCode>General</c:formatCode>
                <c:ptCount val="5"/>
                <c:pt idx="0">
                  <c:v>72.59</c:v>
                </c:pt>
                <c:pt idx="1">
                  <c:v>68.55</c:v>
                </c:pt>
                <c:pt idx="2">
                  <c:v>60.49</c:v>
                </c:pt>
                <c:pt idx="3">
                  <c:v>56.46</c:v>
                </c:pt>
                <c:pt idx="4">
                  <c:v>56.46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97F5-407A-884E-29AF67B985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714176"/>
        <c:axId val="59724928"/>
      </c:scatterChart>
      <c:valAx>
        <c:axId val="597141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C</a:t>
                </a:r>
                <a:r>
                  <a:rPr lang="ru-RU" b="1"/>
                  <a:t>,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724928"/>
        <c:crosses val="autoZero"/>
        <c:crossBetween val="midCat"/>
      </c:valAx>
      <c:valAx>
        <c:axId val="59724928"/>
        <c:scaling>
          <c:orientation val="minMax"/>
          <c:min val="5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dirty="0"/>
                  <a:t>Поверхностное натяжение,  </a:t>
                </a:r>
                <a:r>
                  <a:rPr lang="ru-RU" b="1" cap="none" dirty="0"/>
                  <a:t>м</a:t>
                </a:r>
                <a:r>
                  <a:rPr lang="ru-RU" b="1" dirty="0"/>
                  <a:t>Н/м</a:t>
                </a:r>
              </a:p>
            </c:rich>
          </c:tx>
          <c:layout>
            <c:manualLayout>
              <c:xMode val="edge"/>
              <c:yMode val="edge"/>
              <c:x val="2.637652763190499E-3"/>
              <c:y val="6.2286175089280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7141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0015744198511294"/>
          <c:y val="0.15815145718286086"/>
          <c:w val="8.2617524480323709E-2"/>
          <c:h val="0.237331079214105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842785890281744"/>
          <c:y val="4.2667919834094035E-2"/>
          <c:w val="0.82948964848856954"/>
          <c:h val="0.78817384360486986"/>
        </c:manualLayout>
      </c:layout>
      <c:scatterChart>
        <c:scatterStyle val="smoothMarker"/>
        <c:varyColors val="0"/>
        <c:ser>
          <c:idx val="0"/>
          <c:order val="0"/>
          <c:tx>
            <c:v>Немодифицированная камедь</c:v>
          </c:tx>
          <c:spPr>
            <a:ln w="19050" cap="rnd" cmpd="sng" algn="ctr">
              <a:solidFill>
                <a:schemeClr val="accent6"/>
              </a:solidFill>
              <a:prstDash val="solid"/>
              <a:round/>
            </a:ln>
            <a:effectLst/>
          </c:spPr>
          <c:marker>
            <c:spPr>
              <a:solidFill>
                <a:schemeClr val="accent6"/>
              </a:solidFill>
              <a:ln w="6350" cap="flat" cmpd="sng" algn="ctr">
                <a:solidFill>
                  <a:schemeClr val="accent6"/>
                </a:solidFill>
                <a:prstDash val="solid"/>
                <a:round/>
              </a:ln>
              <a:effectLst/>
            </c:spPr>
          </c:marker>
          <c:xVal>
            <c:numRef>
              <c:f>Лист1!$A$3:$A$34</c:f>
              <c:numCache>
                <c:formatCode>General</c:formatCode>
                <c:ptCount val="32"/>
                <c:pt idx="0">
                  <c:v>3.2</c:v>
                </c:pt>
                <c:pt idx="1">
                  <c:v>3.26</c:v>
                </c:pt>
                <c:pt idx="2">
                  <c:v>3.32</c:v>
                </c:pt>
                <c:pt idx="3">
                  <c:v>3.35</c:v>
                </c:pt>
                <c:pt idx="4">
                  <c:v>3.38</c:v>
                </c:pt>
                <c:pt idx="5">
                  <c:v>3.41</c:v>
                </c:pt>
                <c:pt idx="6">
                  <c:v>3.54</c:v>
                </c:pt>
                <c:pt idx="7">
                  <c:v>4.2</c:v>
                </c:pt>
                <c:pt idx="8">
                  <c:v>4.5</c:v>
                </c:pt>
                <c:pt idx="9">
                  <c:v>5.2</c:v>
                </c:pt>
                <c:pt idx="10">
                  <c:v>5.4</c:v>
                </c:pt>
                <c:pt idx="11">
                  <c:v>5.7</c:v>
                </c:pt>
                <c:pt idx="12">
                  <c:v>6</c:v>
                </c:pt>
                <c:pt idx="13">
                  <c:v>6.1</c:v>
                </c:pt>
                <c:pt idx="14">
                  <c:v>6.25</c:v>
                </c:pt>
                <c:pt idx="15">
                  <c:v>6.3</c:v>
                </c:pt>
                <c:pt idx="16">
                  <c:v>6.45</c:v>
                </c:pt>
                <c:pt idx="17">
                  <c:v>6.6</c:v>
                </c:pt>
                <c:pt idx="18">
                  <c:v>6.8</c:v>
                </c:pt>
                <c:pt idx="19">
                  <c:v>6.86</c:v>
                </c:pt>
                <c:pt idx="20">
                  <c:v>6.98</c:v>
                </c:pt>
                <c:pt idx="21">
                  <c:v>7.2</c:v>
                </c:pt>
                <c:pt idx="22">
                  <c:v>7.35</c:v>
                </c:pt>
                <c:pt idx="23">
                  <c:v>7.42</c:v>
                </c:pt>
                <c:pt idx="24">
                  <c:v>7.7</c:v>
                </c:pt>
                <c:pt idx="25">
                  <c:v>7.8</c:v>
                </c:pt>
                <c:pt idx="26">
                  <c:v>9.8000000000000007</c:v>
                </c:pt>
                <c:pt idx="27">
                  <c:v>10</c:v>
                </c:pt>
                <c:pt idx="28">
                  <c:v>10.199999999999999</c:v>
                </c:pt>
                <c:pt idx="29">
                  <c:v>11.2</c:v>
                </c:pt>
                <c:pt idx="30">
                  <c:v>11.8</c:v>
                </c:pt>
                <c:pt idx="31">
                  <c:v>12.6</c:v>
                </c:pt>
              </c:numCache>
            </c:numRef>
          </c:xVal>
          <c:yVal>
            <c:numRef>
              <c:f>Лист1!$E$3:$E$34</c:f>
              <c:numCache>
                <c:formatCode>0.0000</c:formatCode>
                <c:ptCount val="32"/>
                <c:pt idx="0">
                  <c:v>0.35928034371643358</c:v>
                </c:pt>
                <c:pt idx="1">
                  <c:v>0.34874328678839928</c:v>
                </c:pt>
                <c:pt idx="2">
                  <c:v>0.39089151450053672</c:v>
                </c:pt>
                <c:pt idx="3">
                  <c:v>0.41723415682062237</c:v>
                </c:pt>
                <c:pt idx="4">
                  <c:v>0.40142857142857102</c:v>
                </c:pt>
                <c:pt idx="5">
                  <c:v>0.35928034371643358</c:v>
                </c:pt>
                <c:pt idx="6">
                  <c:v>0.36454887218045062</c:v>
                </c:pt>
                <c:pt idx="7">
                  <c:v>0.35401181525241632</c:v>
                </c:pt>
                <c:pt idx="8">
                  <c:v>0.43830827067669142</c:v>
                </c:pt>
                <c:pt idx="9">
                  <c:v>0.42250268528463986</c:v>
                </c:pt>
                <c:pt idx="10">
                  <c:v>0.38562298603651946</c:v>
                </c:pt>
                <c:pt idx="11">
                  <c:v>0.3619146079484421</c:v>
                </c:pt>
                <c:pt idx="12">
                  <c:v>0.34874328678839928</c:v>
                </c:pt>
                <c:pt idx="13">
                  <c:v>0.32766917293233044</c:v>
                </c:pt>
                <c:pt idx="14">
                  <c:v>0.31713211600429614</c:v>
                </c:pt>
                <c:pt idx="15">
                  <c:v>0.31713211600429614</c:v>
                </c:pt>
                <c:pt idx="16">
                  <c:v>0.31713211600429614</c:v>
                </c:pt>
                <c:pt idx="17">
                  <c:v>0.30659505907626161</c:v>
                </c:pt>
                <c:pt idx="18">
                  <c:v>0.28552094522019278</c:v>
                </c:pt>
                <c:pt idx="19">
                  <c:v>0.25390977443608986</c:v>
                </c:pt>
                <c:pt idx="20">
                  <c:v>0.24337271750805556</c:v>
                </c:pt>
                <c:pt idx="21">
                  <c:v>0.23283566058002103</c:v>
                </c:pt>
                <c:pt idx="22">
                  <c:v>0.24337271750805556</c:v>
                </c:pt>
                <c:pt idx="23">
                  <c:v>0.2591783029001069</c:v>
                </c:pt>
                <c:pt idx="24">
                  <c:v>0.26444683136412417</c:v>
                </c:pt>
                <c:pt idx="25">
                  <c:v>0.27498388829215847</c:v>
                </c:pt>
                <c:pt idx="26">
                  <c:v>0.30132653061224457</c:v>
                </c:pt>
                <c:pt idx="27">
                  <c:v>0.36454887218045062</c:v>
                </c:pt>
                <c:pt idx="28">
                  <c:v>0.4751879699248116</c:v>
                </c:pt>
                <c:pt idx="29">
                  <c:v>0.35928034371643358</c:v>
                </c:pt>
                <c:pt idx="30">
                  <c:v>0.32766917293233044</c:v>
                </c:pt>
                <c:pt idx="31">
                  <c:v>0.31186358754027887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836-49F6-BC24-F78120E6BB48}"/>
            </c:ext>
          </c:extLst>
        </c:ser>
        <c:ser>
          <c:idx val="1"/>
          <c:order val="1"/>
          <c:tx>
            <c:v>Модифицированная камедь</c:v>
          </c:tx>
          <c:spPr>
            <a:ln w="19050" cap="rnd" cmpd="sng" algn="ctr">
              <a:solidFill>
                <a:schemeClr val="accent5"/>
              </a:solidFill>
              <a:prstDash val="solid"/>
              <a:round/>
            </a:ln>
            <a:effectLst/>
          </c:spPr>
          <c:marker>
            <c:spPr>
              <a:solidFill>
                <a:schemeClr val="accent5"/>
              </a:solidFill>
              <a:ln w="6350" cap="flat" cmpd="sng" algn="ctr">
                <a:solidFill>
                  <a:schemeClr val="accent5"/>
                </a:solidFill>
                <a:prstDash val="solid"/>
                <a:round/>
              </a:ln>
              <a:effectLst/>
            </c:spPr>
          </c:marker>
          <c:xVal>
            <c:numRef>
              <c:f>Лист1!$A$38:$A$51</c:f>
              <c:numCache>
                <c:formatCode>General</c:formatCode>
                <c:ptCount val="14"/>
                <c:pt idx="0">
                  <c:v>2.0499999999999998</c:v>
                </c:pt>
                <c:pt idx="1">
                  <c:v>2.1</c:v>
                </c:pt>
                <c:pt idx="2">
                  <c:v>2.16</c:v>
                </c:pt>
                <c:pt idx="3">
                  <c:v>2.2799999999999998</c:v>
                </c:pt>
                <c:pt idx="4">
                  <c:v>2.44</c:v>
                </c:pt>
                <c:pt idx="5">
                  <c:v>2.72</c:v>
                </c:pt>
                <c:pt idx="6">
                  <c:v>3.58</c:v>
                </c:pt>
                <c:pt idx="7">
                  <c:v>10.23</c:v>
                </c:pt>
                <c:pt idx="8">
                  <c:v>11.14</c:v>
                </c:pt>
                <c:pt idx="9">
                  <c:v>11.35</c:v>
                </c:pt>
                <c:pt idx="10">
                  <c:v>11.51</c:v>
                </c:pt>
                <c:pt idx="11">
                  <c:v>11.57</c:v>
                </c:pt>
                <c:pt idx="12">
                  <c:v>11.67</c:v>
                </c:pt>
                <c:pt idx="13">
                  <c:v>11.71</c:v>
                </c:pt>
              </c:numCache>
            </c:numRef>
          </c:xVal>
          <c:yVal>
            <c:numRef>
              <c:f>Лист1!$E$38:$E$51</c:f>
              <c:numCache>
                <c:formatCode>0.0000</c:formatCode>
                <c:ptCount val="14"/>
                <c:pt idx="0">
                  <c:v>0.21844660194174748</c:v>
                </c:pt>
                <c:pt idx="1">
                  <c:v>0.2330097087378642</c:v>
                </c:pt>
                <c:pt idx="2">
                  <c:v>0.29773462783171523</c:v>
                </c:pt>
                <c:pt idx="3">
                  <c:v>0.41747572815533984</c:v>
                </c:pt>
                <c:pt idx="4">
                  <c:v>0.37055016181229772</c:v>
                </c:pt>
                <c:pt idx="5">
                  <c:v>0.33009708737864085</c:v>
                </c:pt>
                <c:pt idx="6">
                  <c:v>0.12944983818770228</c:v>
                </c:pt>
                <c:pt idx="7">
                  <c:v>0.40453074433656933</c:v>
                </c:pt>
                <c:pt idx="8">
                  <c:v>0.470873786407767</c:v>
                </c:pt>
                <c:pt idx="9">
                  <c:v>0.29126213592233019</c:v>
                </c:pt>
                <c:pt idx="10">
                  <c:v>0.27831715210355967</c:v>
                </c:pt>
                <c:pt idx="11">
                  <c:v>0.22653721682847916</c:v>
                </c:pt>
                <c:pt idx="12">
                  <c:v>0.19417475728155353</c:v>
                </c:pt>
                <c:pt idx="13">
                  <c:v>0.16504854368932032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C836-49F6-BC24-F78120E6BB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963968"/>
        <c:axId val="72986624"/>
      </c:scatterChart>
      <c:valAx>
        <c:axId val="72963968"/>
        <c:scaling>
          <c:orientation val="minMax"/>
          <c:min val="2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r>
                  <a:rPr lang="en-US"/>
                  <a:t>pH</a:t>
                </a:r>
              </a:p>
            </c:rich>
          </c:tx>
          <c:layout>
            <c:manualLayout>
              <c:xMode val="edge"/>
              <c:yMode val="edge"/>
              <c:x val="0.46769363738341785"/>
              <c:y val="0.9189018413073046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72986624"/>
        <c:crosses val="autoZero"/>
        <c:crossBetween val="midCat"/>
      </c:valAx>
      <c:valAx>
        <c:axId val="72986624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r>
                  <a:rPr lang="el-GR"/>
                  <a:t>η</a:t>
                </a:r>
                <a:r>
                  <a:rPr lang="ru-RU"/>
                  <a:t>уд</a:t>
                </a:r>
              </a:p>
            </c:rich>
          </c:tx>
          <c:layout>
            <c:manualLayout>
              <c:xMode val="edge"/>
              <c:yMode val="edge"/>
              <c:x val="5.1579615573469862E-3"/>
              <c:y val="3.272237777145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pPr>
              <a:endParaRPr lang="ru-RU"/>
            </a:p>
          </c:txPr>
        </c:title>
        <c:numFmt formatCode="0.00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729639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702164362314949"/>
          <c:y val="0.60951713635035731"/>
          <c:w val="0.48062555920222988"/>
          <c:h val="0.181809010257693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6F0A270-FA55-4FFC-984C-04FD2C5EA57E}" type="datetimeFigureOut">
              <a:rPr lang="ru-RU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59615C5-2270-4927-9258-371F528D4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041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912EF-2772-4D54-8BF4-570B12826B1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853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0FF821-B690-4732-979A-EAEDCB14A66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424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C87E18-DE9F-4304-84F1-50FAB412EB40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2F393D27-33B8-4AA0-A068-43656799EF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762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8F0A7A-526B-458E-A614-83CC35829236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DDA133C0-E042-4CFF-B039-2652E74E0E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94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80EED6-20D9-46AB-9A97-926B9218AB1B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DDA133C0-E042-4CFF-B039-2652E74E0E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7444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616DFA-F1CE-47AD-A475-2696D227D225}" type="datetime1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DA133C0-E042-4CFF-B039-2652E74E0E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785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389D7F-7EF3-4178-B3D0-83277ABEC654}" type="datetime1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DA133C0-E042-4CFF-B039-2652E74E0E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3192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864653-DF9D-4203-94EC-808EE9ED1C26}" type="datetime1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DDA133C0-E042-4CFF-B039-2652E74E0E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127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9E449A-7038-43E1-8B5F-4AB30357235D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1D227-93EB-4DE3-8BBA-6CB4939F32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489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469A65-3C10-41EC-9D3E-8B74F54DDB2F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CCF50-B5A0-4923-9E9D-8132E9F860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66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DAC835-4471-4527-9BD1-252993D3F6F6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D1012-DDFF-404F-A6F4-5B29A26886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71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63B2CD-CC69-47D7-9424-CAE14C748C6D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83684AD7-0476-493A-98CE-B9129B7D44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96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63F138-2FE3-4B94-BB9B-86D124AC54A2}" type="datetime1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96302A68-B70B-4911-BA70-C3B3A39CCB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17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B995E6-56CD-47C2-82AF-96B038F1A9DB}" type="datetime1">
              <a:rPr lang="ru-RU" smtClean="0"/>
              <a:t>30.03.2021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AAF58A7-FEF4-42A7-9B36-D7DE677831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85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57855-C047-4640-A5FA-84FD7F3D3BB3}" type="datetime1">
              <a:rPr lang="ru-RU" smtClean="0"/>
              <a:t>30.03.2021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F9454-74CE-41E1-86BB-18BF691869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53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DA4FD0-7844-42C9-B0D4-7304380BBCEA}" type="datetime1">
              <a:rPr lang="ru-RU" smtClean="0"/>
              <a:t>30.03.2021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26C53-1E94-47A1-BB5F-CF93579A57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08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577AB8-5585-414D-B3B0-E54DCB10A610}" type="datetime1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7E10B-7BA1-4BE4-B791-950547935D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64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1241EA-C8DE-44DF-85B9-6917AE3D1535}" type="datetime1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E41FF962-5AD7-41A9-AD5A-5262F056CC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11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FD9B05-CACC-497F-92B3-DFEBD8EB2D07}" type="datetime1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DDA133C0-E042-4CFF-B039-2652E74E0E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20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321468" y="2215067"/>
            <a:ext cx="8501063" cy="2217985"/>
          </a:xfrm>
        </p:spPr>
        <p:txBody>
          <a:bodyPr/>
          <a:lstStyle/>
          <a:p>
            <a:pPr algn="ctr"/>
            <a:r>
              <a:rPr lang="ru-RU" sz="4000" b="1" dirty="0"/>
              <a:t>Изучение влияния p</a:t>
            </a:r>
            <a:r>
              <a:rPr lang="en-US" sz="4000" b="1" dirty="0"/>
              <a:t>H</a:t>
            </a:r>
            <a:r>
              <a:rPr lang="ru-RU" sz="4000" b="1" dirty="0"/>
              <a:t> среды на вязкость растворов ксантановой камеди</a:t>
            </a:r>
            <a:endParaRPr lang="ru-RU" sz="4000" dirty="0"/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61473" y="4578981"/>
            <a:ext cx="5292080" cy="1424551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>
                <a:solidFill>
                  <a:schemeClr val="tx1"/>
                </a:solidFill>
              </a:rPr>
              <a:t>Выполнила: студентка 119.1 гр. 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Бородина А.М.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>
                <a:solidFill>
                  <a:schemeClr val="tx1"/>
                </a:solidFill>
              </a:rPr>
              <a:t>Научный руководитель: к.х.н. доцент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 err="1">
                <a:solidFill>
                  <a:schemeClr val="tx1"/>
                </a:solidFill>
              </a:rPr>
              <a:t>Осовская</a:t>
            </a:r>
            <a:r>
              <a:rPr lang="ru-RU" sz="2000" b="1" dirty="0">
                <a:solidFill>
                  <a:schemeClr val="tx1"/>
                </a:solidFill>
              </a:rPr>
              <a:t> И.И</a:t>
            </a:r>
            <a:r>
              <a:rPr lang="ru-RU" sz="2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1571604" y="1785926"/>
            <a:ext cx="6192837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altLang="ru-RU" sz="2400" b="1" dirty="0">
                <a:latin typeface="Times New Roman" pitchFamily="18" charset="0"/>
              </a:rPr>
              <a:t>Институт технологий</a:t>
            </a:r>
          </a:p>
        </p:txBody>
      </p:sp>
      <p:pic>
        <p:nvPicPr>
          <p:cNvPr id="14341" name="Рисунок 6" descr="i6PNFP5K6.jpg"/>
          <p:cNvPicPr>
            <a:picLocks noChangeAspect="1"/>
          </p:cNvPicPr>
          <p:nvPr/>
        </p:nvPicPr>
        <p:blipFill>
          <a:blip r:embed="rId2">
            <a:lum contrast="40000"/>
          </a:blip>
          <a:srcRect l="8955" t="8578" r="9328" b="8859"/>
          <a:stretch>
            <a:fillRect/>
          </a:stretch>
        </p:blipFill>
        <p:spPr bwMode="auto">
          <a:xfrm>
            <a:off x="0" y="0"/>
            <a:ext cx="189706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1714480" y="142875"/>
            <a:ext cx="585789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latin typeface="Times New Roman" pitchFamily="18" charset="0"/>
              </a:rPr>
              <a:t>Санкт-Петербургский государственный университет промышленных технологий и дизайна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Высшая школа технологии и энергетики</a:t>
            </a:r>
            <a:endParaRPr lang="ru-RU" sz="2400" dirty="0">
              <a:latin typeface="Calibri" pitchFamily="34" charset="0"/>
            </a:endParaRPr>
          </a:p>
        </p:txBody>
      </p:sp>
      <p:pic>
        <p:nvPicPr>
          <p:cNvPr id="14343" name="Рисунок 7" descr="iG0MF8A6L.jpg"/>
          <p:cNvPicPr>
            <a:picLocks noChangeAspect="1"/>
          </p:cNvPicPr>
          <p:nvPr/>
        </p:nvPicPr>
        <p:blipFill>
          <a:blip r:embed="rId3">
            <a:lum contrast="40000"/>
          </a:blip>
          <a:srcRect/>
          <a:stretch>
            <a:fillRect/>
          </a:stretch>
        </p:blipFill>
        <p:spPr bwMode="auto">
          <a:xfrm>
            <a:off x="7553325" y="0"/>
            <a:ext cx="15906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Rectangle 3"/>
          <p:cNvSpPr>
            <a:spLocks noChangeArrowheads="1"/>
          </p:cNvSpPr>
          <p:nvPr/>
        </p:nvSpPr>
        <p:spPr bwMode="auto">
          <a:xfrm>
            <a:off x="3098679" y="5995827"/>
            <a:ext cx="3138686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altLang="ru-RU" sz="2000" dirty="0">
                <a:latin typeface="Times New Roman" pitchFamily="18" charset="0"/>
              </a:rPr>
              <a:t>Санкт-Петербург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altLang="ru-RU" sz="2000" dirty="0">
                <a:latin typeface="Times New Roman" pitchFamily="18" charset="0"/>
              </a:rPr>
              <a:t>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4E3345-890F-4AA3-BC5C-61A30BCCC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540" y="104414"/>
            <a:ext cx="3706919" cy="86067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Методология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CFA20C-9D36-4550-8FC7-659725E82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412776"/>
            <a:ext cx="7741368" cy="5040560"/>
          </a:xfrm>
        </p:spPr>
        <p:txBody>
          <a:bodyPr>
            <a:normAutofit/>
          </a:bodyPr>
          <a:lstStyle/>
          <a:p>
            <a:pPr algn="just"/>
            <a:r>
              <a:rPr lang="ru-RU" sz="2400" u="sng" dirty="0">
                <a:solidFill>
                  <a:schemeClr val="tx1"/>
                </a:solidFill>
              </a:rPr>
              <a:t>ЦЕЛЬ: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Изучение влияния </a:t>
            </a:r>
            <a:r>
              <a:rPr lang="ru-RU" sz="2400" dirty="0" err="1">
                <a:solidFill>
                  <a:schemeClr val="tx1"/>
                </a:solidFill>
              </a:rPr>
              <a:t>pH</a:t>
            </a:r>
            <a:r>
              <a:rPr lang="ru-RU" sz="2400" dirty="0">
                <a:solidFill>
                  <a:schemeClr val="tx1"/>
                </a:solidFill>
              </a:rPr>
              <a:t> среды на вязкость растворов ксантановой камеди при её модификации. 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</a:endParaRPr>
          </a:p>
          <a:p>
            <a:pPr algn="just"/>
            <a:r>
              <a:rPr lang="ru-RU" sz="2400" u="sng" dirty="0">
                <a:solidFill>
                  <a:schemeClr val="tx1"/>
                </a:solidFill>
              </a:rPr>
              <a:t>МЕТОДЫ ОПРЕДЕЛЕНИЯ:</a:t>
            </a:r>
          </a:p>
          <a:p>
            <a:pPr algn="just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ИК-спектроскопии</a:t>
            </a:r>
          </a:p>
          <a:p>
            <a:pPr algn="just">
              <a:buFont typeface="+mj-lt"/>
              <a:buAutoNum type="arabicPeriod"/>
            </a:pPr>
            <a:r>
              <a:rPr lang="ru-RU" sz="2400" dirty="0" err="1">
                <a:solidFill>
                  <a:schemeClr val="tx1"/>
                </a:solidFill>
              </a:rPr>
              <a:t>Тензиометрии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Дю-Нуи</a:t>
            </a:r>
            <a:endParaRPr lang="ru-RU" sz="2400" dirty="0">
              <a:solidFill>
                <a:schemeClr val="tx1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Потенциометрического титрования</a:t>
            </a:r>
          </a:p>
          <a:p>
            <a:pPr algn="just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Метод модификации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1491565-383E-47F4-B159-9259FA96E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16416" y="6270773"/>
            <a:ext cx="584978" cy="365125"/>
          </a:xfrm>
        </p:spPr>
        <p:txBody>
          <a:bodyPr/>
          <a:lstStyle/>
          <a:p>
            <a:pPr>
              <a:defRPr/>
            </a:pPr>
            <a:fld id="{E23D1012-DDFF-404F-A6F4-5B29A268866D}" type="slidenum">
              <a:rPr lang="ru-RU" sz="2800" b="1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712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-1015" y="174098"/>
            <a:ext cx="9145015" cy="1077218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Поверхностное натяжение ксантановой камеди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39952" y="6318777"/>
            <a:ext cx="584978" cy="365125"/>
          </a:xfrm>
        </p:spPr>
        <p:txBody>
          <a:bodyPr/>
          <a:lstStyle/>
          <a:p>
            <a:pPr>
              <a:defRPr/>
            </a:pPr>
            <a:fld id="{58F233B7-57AB-4682-8824-87DE7E053122}" type="slidenum">
              <a:rPr lang="ru-RU" sz="2800" b="1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9461" name="TextBox 9"/>
          <p:cNvSpPr txBox="1">
            <a:spLocks noChangeArrowheads="1"/>
          </p:cNvSpPr>
          <p:nvPr/>
        </p:nvSpPr>
        <p:spPr bwMode="auto">
          <a:xfrm>
            <a:off x="1367136" y="5975011"/>
            <a:ext cx="64087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49263" algn="ctr"/>
            <a:r>
              <a:rPr lang="en-US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G</a:t>
            </a:r>
            <a:r>
              <a:rPr lang="ru-RU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= (</a:t>
            </a:r>
            <a:r>
              <a:rPr lang="en-US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σ</a:t>
            </a:r>
            <a:r>
              <a:rPr lang="ru-RU" sz="2400" b="1" baseline="-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ru-RU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-σ</a:t>
            </a:r>
            <a:r>
              <a:rPr lang="ru-RU" sz="2400" b="1" baseline="-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ккм</a:t>
            </a:r>
            <a:r>
              <a:rPr lang="ru-RU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)/</a:t>
            </a:r>
            <a:r>
              <a:rPr lang="en-US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ru-RU" sz="2400" b="1" baseline="-300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ккм</a:t>
            </a:r>
            <a:br>
              <a:rPr lang="ru-RU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G</a:t>
            </a:r>
            <a:r>
              <a:rPr lang="ru-RU" sz="2400" b="1" baseline="-25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=(72</a:t>
            </a:r>
            <a:r>
              <a:rPr lang="ru-RU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n-US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28-56,2)/2=7,89 </a:t>
            </a:r>
            <a:r>
              <a:rPr lang="ru-RU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мДж·м/кг</a:t>
            </a:r>
            <a:endParaRPr lang="ru-RU" sz="3600" b="1" dirty="0">
              <a:ea typeface="Calibri" pitchFamily="34" charset="0"/>
              <a:cs typeface="Arial" charset="0"/>
            </a:endParaRPr>
          </a:p>
        </p:txBody>
      </p:sp>
      <p:sp>
        <p:nvSpPr>
          <p:cNvPr id="19462" name="Rectangle 1"/>
          <p:cNvSpPr>
            <a:spLocks noChangeArrowheads="1"/>
          </p:cNvSpPr>
          <p:nvPr/>
        </p:nvSpPr>
        <p:spPr bwMode="auto">
          <a:xfrm>
            <a:off x="0" y="0"/>
            <a:ext cx="638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 algn="ctr"/>
            <a:endParaRPr lang="ru-RU">
              <a:cs typeface="Arial" charset="0"/>
            </a:endParaRPr>
          </a:p>
        </p:txBody>
      </p:sp>
      <p:sp>
        <p:nvSpPr>
          <p:cNvPr id="194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E6967C15-B013-4912-89CB-DFB5985785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8664918"/>
              </p:ext>
            </p:extLst>
          </p:nvPr>
        </p:nvGraphicFramePr>
        <p:xfrm>
          <a:off x="655365" y="1214619"/>
          <a:ext cx="7877076" cy="3806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5DD4101-89BD-4BF1-A5F7-5E47499BCECB}"/>
              </a:ext>
            </a:extLst>
          </p:cNvPr>
          <p:cNvSpPr txBox="1"/>
          <p:nvPr/>
        </p:nvSpPr>
        <p:spPr>
          <a:xfrm>
            <a:off x="1281000" y="5021012"/>
            <a:ext cx="658098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1 – немодифицированная ксантановая камедь; 2, 3 – ксантановая камедь при модификации двух и пяти гидроксогрупп соответственно.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3FE75-8A9E-4160-AE7E-1E1BDF27F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02875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Зависимость вязкости растворов ксантановой камеди от </a:t>
            </a:r>
            <a:r>
              <a:rPr lang="en-US" dirty="0"/>
              <a:t>pH</a:t>
            </a:r>
            <a:endParaRPr lang="ru-RU" dirty="0"/>
          </a:p>
        </p:txBody>
      </p:sp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D4BE2B9C-1D79-4BF6-B19D-76F27B314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876425" cy="365125"/>
          </a:xfrm>
        </p:spPr>
        <p:txBody>
          <a:bodyPr/>
          <a:lstStyle/>
          <a:p>
            <a:pPr>
              <a:defRPr/>
            </a:pPr>
            <a:fld id="{F66ABE76-6D93-4420-88FA-2684398546A2}" type="slidenum">
              <a:rPr lang="ru-RU" sz="2800" b="1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79111B8B-C8DC-4EE1-82AC-ACCE256A7B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215749"/>
              </p:ext>
            </p:extLst>
          </p:nvPr>
        </p:nvGraphicFramePr>
        <p:xfrm>
          <a:off x="179512" y="1345876"/>
          <a:ext cx="8964488" cy="485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322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64112"/>
            <a:ext cx="8229600" cy="55616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Выводы: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1196751"/>
            <a:ext cx="8686800" cy="5597137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В данной работе проведена модификация камеди с целью ее частичной </a:t>
            </a:r>
            <a:r>
              <a:rPr lang="ru-RU" sz="2400" dirty="0" err="1">
                <a:solidFill>
                  <a:schemeClr val="tx1"/>
                </a:solidFill>
              </a:rPr>
              <a:t>гидрофобизации</a:t>
            </a:r>
            <a:r>
              <a:rPr lang="ru-RU" sz="2400" dirty="0">
                <a:solidFill>
                  <a:schemeClr val="tx1"/>
                </a:solidFill>
              </a:rPr>
              <a:t> и увеличения адгезионной способности.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Измерено поверхностное натяжение растворов немодифицированной и модифицированной форм ксантановой камеди.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Изучено влияние </a:t>
            </a:r>
            <a:r>
              <a:rPr lang="en-US" sz="2400" dirty="0">
                <a:solidFill>
                  <a:schemeClr val="tx1"/>
                </a:solidFill>
              </a:rPr>
              <a:t>pH </a:t>
            </a:r>
            <a:r>
              <a:rPr lang="ru-RU" sz="2400" dirty="0">
                <a:solidFill>
                  <a:schemeClr val="tx1"/>
                </a:solidFill>
              </a:rPr>
              <a:t>среды на вязкость растворов немодифицированной и модифицированной ксантановой камеди. Определены величины изоэлектрических точек.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Практическая значимость состоит в получении композиций с включением модифицированной ксантановой камеди в качестве связующего. Например, для древесных гранул, что увеличит прочность гранул, снизит </a:t>
            </a:r>
            <a:r>
              <a:rPr lang="ru-RU" sz="2400" dirty="0" err="1">
                <a:solidFill>
                  <a:schemeClr val="tx1"/>
                </a:solidFill>
              </a:rPr>
              <a:t>пылимость</a:t>
            </a:r>
            <a:r>
              <a:rPr lang="ru-RU" sz="2400" dirty="0">
                <a:solidFill>
                  <a:schemeClr val="tx1"/>
                </a:solidFill>
              </a:rPr>
              <a:t>. Это позволит использовать только древесные отходы для производства гранул и полностью отказаться от "кругляка", что является абсолютно недопустимым.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94311" y="6428763"/>
            <a:ext cx="584978" cy="365125"/>
          </a:xfrm>
        </p:spPr>
        <p:txBody>
          <a:bodyPr/>
          <a:lstStyle/>
          <a:p>
            <a:pPr>
              <a:defRPr/>
            </a:pPr>
            <a:fld id="{F0145493-88BB-4BC4-A6E7-6313F7A27187}" type="slidenum">
              <a:rPr lang="ru-RU" sz="2800" b="1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42912" y="3001231"/>
            <a:ext cx="8258175" cy="85553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400" dirty="0"/>
              <a:t>Спасибо за внимание!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8F9CF7E-868B-4880-BCF6-7ACA2083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8598" y="6309320"/>
            <a:ext cx="584978" cy="365125"/>
          </a:xfrm>
        </p:spPr>
        <p:txBody>
          <a:bodyPr/>
          <a:lstStyle/>
          <a:p>
            <a:pPr>
              <a:defRPr/>
            </a:pPr>
            <a:fld id="{E23D1012-DDFF-404F-A6F4-5B29A268866D}" type="slidenum">
              <a:rPr lang="ru-RU" sz="2800" b="1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1332</TotalTime>
  <Words>254</Words>
  <Application>Microsoft Office PowerPoint</Application>
  <PresentationFormat>Экран (4:3)</PresentationFormat>
  <Paragraphs>38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Легкий дым</vt:lpstr>
      <vt:lpstr>Изучение влияния pH среды на вязкость растворов ксантановой камеди</vt:lpstr>
      <vt:lpstr>Методология</vt:lpstr>
      <vt:lpstr>Поверхностное натяжение ксантановой камеди </vt:lpstr>
      <vt:lpstr>Зависимость вязкости растворов ксантановой камеди от pH</vt:lpstr>
      <vt:lpstr>Выводы: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Модификация гуаровой камеди для получения препаратов с различными специфическими функциями</dc:title>
  <dc:creator>Гость</dc:creator>
  <cp:lastModifiedBy>Русакова Наталья Петровна</cp:lastModifiedBy>
  <cp:revision>116</cp:revision>
  <dcterms:created xsi:type="dcterms:W3CDTF">2019-11-14T14:52:42Z</dcterms:created>
  <dcterms:modified xsi:type="dcterms:W3CDTF">2021-03-30T14:37:25Z</dcterms:modified>
</cp:coreProperties>
</file>