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5" r:id="rId2"/>
    <p:sldId id="257" r:id="rId3"/>
    <p:sldId id="259" r:id="rId4"/>
    <p:sldId id="260" r:id="rId5"/>
    <p:sldId id="258" r:id="rId6"/>
    <p:sldId id="263" r:id="rId7"/>
    <p:sldId id="267" r:id="rId8"/>
    <p:sldId id="264" r:id="rId9"/>
    <p:sldId id="270" r:id="rId10"/>
    <p:sldId id="266" r:id="rId11"/>
    <p:sldId id="272" r:id="rId12"/>
    <p:sldId id="276" r:id="rId13"/>
    <p:sldId id="274" r:id="rId14"/>
    <p:sldId id="277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Энергетические профили</a:t>
            </a:r>
          </a:p>
        </c:rich>
      </c:tx>
      <c:layout>
        <c:manualLayout>
          <c:xMode val="edge"/>
          <c:yMode val="edge"/>
          <c:x val="0.29480237378761548"/>
          <c:y val="7.0293413193538615E-2"/>
        </c:manualLayout>
      </c:layout>
      <c:overlay val="0"/>
    </c:title>
    <c:autoTitleDeleted val="0"/>
    <c:plotArea>
      <c:layout>
        <c:manualLayout>
          <c:xMode val="edge"/>
          <c:yMode val="edge"/>
          <c:x val="7.9805170475833659E-2"/>
          <c:y val="0.16223750232298831"/>
          <c:w val="0.56157112526539277"/>
          <c:h val="0.72133432447500467"/>
        </c:manualLayout>
      </c:layout>
      <c:lineChart>
        <c:grouping val="standard"/>
        <c:varyColors val="0"/>
        <c:ser>
          <c:idx val="0"/>
          <c:order val="0"/>
          <c:tx>
            <c:strRef>
              <c:f>'PPARG-PPARD Vina'!$A$2</c:f>
              <c:strCache>
                <c:ptCount val="1"/>
                <c:pt idx="0">
                  <c:v>15d-PGJ2-PPARγ (C13)</c:v>
                </c:pt>
              </c:strCache>
            </c:strRef>
          </c:tx>
          <c:spPr>
            <a:ln w="28800">
              <a:solidFill>
                <a:srgbClr val="004586"/>
              </a:solidFill>
            </a:ln>
          </c:spPr>
          <c:marker>
            <c:symbol val="square"/>
            <c:size val="7"/>
          </c:marker>
          <c:cat>
            <c:numRef>
              <c:f>'PPARG-PPARD Vina'!$B$1:$D$1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'PPARG-PPARD Vina'!$B$2:$D$2</c:f>
              <c:numCache>
                <c:formatCode>General</c:formatCode>
                <c:ptCount val="3"/>
                <c:pt idx="0">
                  <c:v>-6.5</c:v>
                </c:pt>
                <c:pt idx="1">
                  <c:v>-7.4</c:v>
                </c:pt>
                <c:pt idx="2">
                  <c:v>-6.3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5F-4BAC-8F62-0EBAAFA053C1}"/>
            </c:ext>
          </c:extLst>
        </c:ser>
        <c:ser>
          <c:idx val="1"/>
          <c:order val="1"/>
          <c:tx>
            <c:strRef>
              <c:f>'PPARG-PPARD Vina'!$A$3</c:f>
              <c:strCache>
                <c:ptCount val="1"/>
                <c:pt idx="0">
                  <c:v>15d-PGJ2-PPARδ (C13)</c:v>
                </c:pt>
              </c:strCache>
            </c:strRef>
          </c:tx>
          <c:spPr>
            <a:ln w="28800">
              <a:solidFill>
                <a:srgbClr val="FF420E"/>
              </a:solidFill>
            </a:ln>
          </c:spPr>
          <c:marker>
            <c:symbol val="diamond"/>
            <c:size val="7"/>
          </c:marker>
          <c:cat>
            <c:numRef>
              <c:f>'PPARG-PPARD Vina'!$B$1:$D$1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'PPARG-PPARD Vina'!$B$3:$D$3</c:f>
              <c:numCache>
                <c:formatCode>General</c:formatCode>
                <c:ptCount val="3"/>
                <c:pt idx="0">
                  <c:v>-8.3000000000000007</c:v>
                </c:pt>
                <c:pt idx="1">
                  <c:v>-7</c:v>
                </c:pt>
                <c:pt idx="2">
                  <c:v>-6.3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5F-4BAC-8F62-0EBAAFA053C1}"/>
            </c:ext>
          </c:extLst>
        </c:ser>
        <c:ser>
          <c:idx val="2"/>
          <c:order val="2"/>
          <c:tx>
            <c:strRef>
              <c:f>'PPARG-PPARD Vina'!$A$4</c:f>
              <c:strCache>
                <c:ptCount val="1"/>
                <c:pt idx="0">
                  <c:v>15d-PGJ2-PPARδ (C9)</c:v>
                </c:pt>
              </c:strCache>
            </c:strRef>
          </c:tx>
          <c:spPr>
            <a:ln w="28800">
              <a:solidFill>
                <a:srgbClr val="FFD320"/>
              </a:solidFill>
            </a:ln>
          </c:spPr>
          <c:marker>
            <c:symbol val="triangle"/>
            <c:size val="7"/>
          </c:marker>
          <c:cat>
            <c:numRef>
              <c:f>'PPARG-PPARD Vina'!$B$1:$D$1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'PPARG-PPARD Vina'!$B$4:$D$4</c:f>
              <c:numCache>
                <c:formatCode>General</c:formatCode>
                <c:ptCount val="3"/>
                <c:pt idx="0">
                  <c:v>-8.3000000000000007</c:v>
                </c:pt>
                <c:pt idx="1">
                  <c:v>-6.8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5F-4BAC-8F62-0EBAAFA05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873520"/>
        <c:axId val="347870896"/>
      </c:lineChart>
      <c:valAx>
        <c:axId val="347870896"/>
        <c:scaling>
          <c:orientation val="minMax"/>
          <c:max val="-5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ru-RU" sz="2000"/>
                  <a:t>Энергия, ккал/моль</a:t>
                </a:r>
              </a:p>
            </c:rich>
          </c:tx>
          <c:layout>
            <c:manualLayout>
              <c:xMode val="edge"/>
              <c:yMode val="edge"/>
              <c:x val="2.759071283863675E-2"/>
              <c:y val="0.3006238292493856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800"/>
            </a:pPr>
            <a:endParaRPr lang="ru-RU"/>
          </a:p>
        </c:txPr>
        <c:crossAx val="347873520"/>
        <c:crossesAt val="0"/>
        <c:crossBetween val="between"/>
      </c:valAx>
      <c:catAx>
        <c:axId val="347873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ru-RU" sz="2400"/>
                  <a:t>Состояния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347870896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333744025508501"/>
          <c:y val="0.42351647814345394"/>
          <c:w val="0.2953805082544948"/>
          <c:h val="0.187914533063604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4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3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8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1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9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9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2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358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184A27FC-B206-4F55-947F-75DD3F861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F581CA8-4DEF-4990-9C70-A00EC328762F}"/>
              </a:ext>
            </a:extLst>
          </p:cNvPr>
          <p:cNvSpPr txBox="1">
            <a:spLocks/>
          </p:cNvSpPr>
          <p:nvPr/>
        </p:nvSpPr>
        <p:spPr>
          <a:xfrm>
            <a:off x="1981200" y="3070634"/>
            <a:ext cx="8534400" cy="15886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КОМПЬЮТЕРНОЕ МОДЕЛИРОВАНИЕ</a:t>
            </a:r>
            <a:b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СВЯЗЫВАНИЯ ЖАСМОНАТОВ С РЕЦЕПТОРОМ PPAR-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2E129-8506-4278-8218-ED1EEDD7B487}"/>
              </a:ext>
            </a:extLst>
          </p:cNvPr>
          <p:cNvSpPr txBox="1"/>
          <p:nvPr/>
        </p:nvSpPr>
        <p:spPr>
          <a:xfrm>
            <a:off x="1351722" y="4865298"/>
            <a:ext cx="999876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/>
              <a:t>Автор: Куракин Георгий Фёдорович</a:t>
            </a:r>
          </a:p>
          <a:p>
            <a:pPr algn="ctr"/>
            <a:r>
              <a:rPr lang="ru-RU" sz="2400"/>
              <a:t>Руководители: Лопина Надежда Петровна, Бордина Галина Евгеньевна</a:t>
            </a:r>
          </a:p>
          <a:p>
            <a:pPr algn="ctr"/>
            <a:endParaRPr lang="ru-RU" sz="2400"/>
          </a:p>
          <a:p>
            <a:pPr algn="ctr"/>
            <a:r>
              <a:rPr lang="ru-RU" sz="2400"/>
              <a:t>Тверской государственный медицинский университет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3728F-9452-460F-8B61-AF35CF7A41E1}"/>
              </a:ext>
            </a:extLst>
          </p:cNvPr>
          <p:cNvSpPr txBox="1"/>
          <p:nvPr/>
        </p:nvSpPr>
        <p:spPr>
          <a:xfrm>
            <a:off x="11569148" y="254077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AutoShape 2" descr="Logo svg">
            <a:extLst>
              <a:ext uri="{FF2B5EF4-FFF2-40B4-BE49-F238E27FC236}">
                <a16:creationId xmlns:a16="http://schemas.microsoft.com/office/drawing/2014/main" id="{2DEC29C7-1161-4E2C-B598-FFDC04532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6140C7-A428-4362-8EDD-34BDC957E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2" t="14572" r="14422" b="31827"/>
          <a:stretch/>
        </p:blipFill>
        <p:spPr>
          <a:xfrm>
            <a:off x="2388069" y="130815"/>
            <a:ext cx="4623817" cy="172112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8ED350-EDE4-4497-B60A-DAC22F63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379" y="130815"/>
            <a:ext cx="1721125" cy="17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F5F6C0-8BFE-4BB1-A390-E7D438ACD17D}"/>
              </a:ext>
            </a:extLst>
          </p:cNvPr>
          <p:cNvSpPr txBox="1"/>
          <p:nvPr/>
        </p:nvSpPr>
        <p:spPr>
          <a:xfrm>
            <a:off x="1649896" y="2036963"/>
            <a:ext cx="91970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/>
              <a:t>Каргинские чтения</a:t>
            </a:r>
          </a:p>
          <a:p>
            <a:pPr algn="ctr"/>
            <a:r>
              <a:rPr lang="ru-RU" sz="2400"/>
              <a:t>Всероссийская научно-техническая конференция молодых учёных</a:t>
            </a:r>
          </a:p>
        </p:txBody>
      </p:sp>
    </p:spTree>
    <p:extLst>
      <p:ext uri="{BB962C8B-B14F-4D97-AF65-F5344CB8AC3E}">
        <p14:creationId xmlns:p14="http://schemas.microsoft.com/office/powerpoint/2010/main" val="212877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92046E86-A681-40BE-BF9E-905F4B43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7422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AE30F1-9CB8-4F64-9C33-BB54E1893C2C}"/>
              </a:ext>
            </a:extLst>
          </p:cNvPr>
          <p:cNvSpPr/>
          <p:nvPr/>
        </p:nvSpPr>
        <p:spPr>
          <a:xfrm>
            <a:off x="2279157" y="152196"/>
            <a:ext cx="7987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Энергетический профиль: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CE59F-AEEA-4191-8625-42968346162E}"/>
              </a:ext>
            </a:extLst>
          </p:cNvPr>
          <p:cNvSpPr txBox="1"/>
          <p:nvPr/>
        </p:nvSpPr>
        <p:spPr>
          <a:xfrm>
            <a:off x="4334971" y="1075526"/>
            <a:ext cx="3520296" cy="58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как у фермента!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3C608-B4AC-408A-898A-80ED8504E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31" y="1658799"/>
            <a:ext cx="9212052" cy="5181779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8EEDA42-129D-4D76-90B4-9FFB0F40F0D7}"/>
              </a:ext>
            </a:extLst>
          </p:cNvPr>
          <p:cNvSpPr/>
          <p:nvPr/>
        </p:nvSpPr>
        <p:spPr>
          <a:xfrm rot="12561421">
            <a:off x="7574860" y="5629933"/>
            <a:ext cx="1073998" cy="536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133DD-18B4-4426-9C89-136252D54FB3}"/>
              </a:ext>
            </a:extLst>
          </p:cNvPr>
          <p:cNvSpPr txBox="1"/>
          <p:nvPr/>
        </p:nvSpPr>
        <p:spPr>
          <a:xfrm>
            <a:off x="4053615" y="2762031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Нековалентное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C5083-2EFE-451B-A751-0A11D45DE6E2}"/>
              </a:ext>
            </a:extLst>
          </p:cNvPr>
          <p:cNvSpPr txBox="1"/>
          <p:nvPr/>
        </p:nvSpPr>
        <p:spPr>
          <a:xfrm>
            <a:off x="6337601" y="2775875"/>
            <a:ext cx="147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Переходное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BF284-B9D4-4C1A-8415-61CC737325CE}"/>
              </a:ext>
            </a:extLst>
          </p:cNvPr>
          <p:cNvSpPr txBox="1"/>
          <p:nvPr/>
        </p:nvSpPr>
        <p:spPr>
          <a:xfrm>
            <a:off x="8472813" y="2770296"/>
            <a:ext cx="16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Ковалентное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85AE1-D099-41FF-8B88-C69593251823}"/>
              </a:ext>
            </a:extLst>
          </p:cNvPr>
          <p:cNvSpPr txBox="1"/>
          <p:nvPr/>
        </p:nvSpPr>
        <p:spPr>
          <a:xfrm>
            <a:off x="144396" y="1994396"/>
            <a:ext cx="275783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PPAR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максимально комплементарен </a:t>
            </a: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переходному состоянию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Cys285–15d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PGJ</a:t>
            </a:r>
            <a:r>
              <a:rPr lang="en-US" sz="20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(C13).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Расчёты показывают </a:t>
            </a: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энзимоподобную активность рецептора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 данному случае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A6DA04D-A9F3-4126-9805-C9803D12CA10}"/>
              </a:ext>
            </a:extLst>
          </p:cNvPr>
          <p:cNvSpPr/>
          <p:nvPr/>
        </p:nvSpPr>
        <p:spPr>
          <a:xfrm rot="12561421">
            <a:off x="7935814" y="5184956"/>
            <a:ext cx="1073998" cy="5368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68B08-E488-4762-BED2-CF2232D736ED}"/>
              </a:ext>
            </a:extLst>
          </p:cNvPr>
          <p:cNvSpPr txBox="1"/>
          <p:nvPr/>
        </p:nvSpPr>
        <p:spPr>
          <a:xfrm>
            <a:off x="11383617" y="96058"/>
            <a:ext cx="74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2210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92046E86-A681-40BE-BF9E-905F4B43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AE30F1-9CB8-4F64-9C33-BB54E1893C2C}"/>
              </a:ext>
            </a:extLst>
          </p:cNvPr>
          <p:cNvSpPr/>
          <p:nvPr/>
        </p:nvSpPr>
        <p:spPr>
          <a:xfrm>
            <a:off x="1463229" y="152196"/>
            <a:ext cx="9618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его энергетический профиль: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CE59F-AEEA-4191-8625-42968346162E}"/>
              </a:ext>
            </a:extLst>
          </p:cNvPr>
          <p:cNvSpPr txBox="1"/>
          <p:nvPr/>
        </p:nvSpPr>
        <p:spPr>
          <a:xfrm>
            <a:off x="839296" y="998348"/>
            <a:ext cx="1086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почти повторяет энергетический профиль 15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d-PGJ</a:t>
            </a:r>
            <a:r>
              <a:rPr lang="en-US" sz="32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3C608-B4AC-408A-898A-80ED8504E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31" y="1658799"/>
            <a:ext cx="9212052" cy="5181779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8EEDA42-129D-4D76-90B4-9FFB0F40F0D7}"/>
              </a:ext>
            </a:extLst>
          </p:cNvPr>
          <p:cNvSpPr/>
          <p:nvPr/>
        </p:nvSpPr>
        <p:spPr>
          <a:xfrm rot="12561421">
            <a:off x="7192540" y="5806727"/>
            <a:ext cx="1073998" cy="536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133DD-18B4-4426-9C89-136252D54FB3}"/>
              </a:ext>
            </a:extLst>
          </p:cNvPr>
          <p:cNvSpPr txBox="1"/>
          <p:nvPr/>
        </p:nvSpPr>
        <p:spPr>
          <a:xfrm>
            <a:off x="3888212" y="2742921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Нековалентное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C5083-2EFE-451B-A751-0A11D45DE6E2}"/>
              </a:ext>
            </a:extLst>
          </p:cNvPr>
          <p:cNvSpPr txBox="1"/>
          <p:nvPr/>
        </p:nvSpPr>
        <p:spPr>
          <a:xfrm>
            <a:off x="6329890" y="2751806"/>
            <a:ext cx="147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Переходное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BF284-B9D4-4C1A-8415-61CC737325CE}"/>
              </a:ext>
            </a:extLst>
          </p:cNvPr>
          <p:cNvSpPr txBox="1"/>
          <p:nvPr/>
        </p:nvSpPr>
        <p:spPr>
          <a:xfrm>
            <a:off x="8472813" y="2770296"/>
            <a:ext cx="16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Ковалентное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85AE1-D099-41FF-8B88-C69593251823}"/>
              </a:ext>
            </a:extLst>
          </p:cNvPr>
          <p:cNvSpPr txBox="1"/>
          <p:nvPr/>
        </p:nvSpPr>
        <p:spPr>
          <a:xfrm>
            <a:off x="284081" y="1985466"/>
            <a:ext cx="2757830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Это ожидаемо, так как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(+)-R,E-5f –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самый сильный агонист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PPAR</a:t>
            </a:r>
            <a:r>
              <a:rPr lang="el-GR" sz="2000" b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среди жасмонатов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Энергетические профили более слабых жасмонатов показывают энергетический или стерический барьер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E4AD7F1-D27A-4B48-84BD-1B23EB19211F}"/>
              </a:ext>
            </a:extLst>
          </p:cNvPr>
          <p:cNvSpPr/>
          <p:nvPr/>
        </p:nvSpPr>
        <p:spPr>
          <a:xfrm rot="12561421">
            <a:off x="7574861" y="5309498"/>
            <a:ext cx="1073998" cy="5368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A3ADB77F-0480-4362-9DB5-4CDA0E39BD87}"/>
              </a:ext>
            </a:extLst>
          </p:cNvPr>
          <p:cNvSpPr/>
          <p:nvPr/>
        </p:nvSpPr>
        <p:spPr>
          <a:xfrm rot="8978343">
            <a:off x="7159755" y="3771482"/>
            <a:ext cx="1543292" cy="536876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E657B-7272-493F-97A2-911A273EA99E}"/>
              </a:ext>
            </a:extLst>
          </p:cNvPr>
          <p:cNvSpPr txBox="1"/>
          <p:nvPr/>
        </p:nvSpPr>
        <p:spPr>
          <a:xfrm>
            <a:off x="11428944" y="101572"/>
            <a:ext cx="64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9181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7E5584FF-D3B8-49C5-B2D5-7EB101F3C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425B1-E4E2-46B6-8681-FB3187539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76" y="0"/>
            <a:ext cx="6601324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F0FBDA-BD36-4855-B5D5-9BD550AE5716}"/>
              </a:ext>
            </a:extLst>
          </p:cNvPr>
          <p:cNvSpPr/>
          <p:nvPr/>
        </p:nvSpPr>
        <p:spPr>
          <a:xfrm>
            <a:off x="124585" y="191953"/>
            <a:ext cx="53415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Механизм </a:t>
            </a:r>
          </a:p>
          <a:p>
            <a:pPr algn="ctr"/>
            <a:r>
              <a:rPr lang="ru-RU" sz="4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«вверх тормашками»</a:t>
            </a:r>
            <a:endParaRPr lang="ru-RU" sz="4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88ACC-9062-4042-A4CE-A12A6B6A72B3}"/>
              </a:ext>
            </a:extLst>
          </p:cNvPr>
          <p:cNvSpPr txBox="1"/>
          <p:nvPr/>
        </p:nvSpPr>
        <p:spPr>
          <a:xfrm>
            <a:off x="124585" y="2108741"/>
            <a:ext cx="50040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Жасмонаты с внутрициклическим расположением двойной связи реагируют с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PPARγ 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так же, как 15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d-PGJ2 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– с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PPARδ</a:t>
            </a: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Это подтверждается данными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E870B-D937-44B8-B59B-09B453D55A5A}"/>
              </a:ext>
            </a:extLst>
          </p:cNvPr>
          <p:cNvSpPr txBox="1"/>
          <p:nvPr/>
        </p:nvSpPr>
        <p:spPr>
          <a:xfrm>
            <a:off x="11441901" y="39756"/>
            <a:ext cx="69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5591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97FCF5D7-4564-4057-A8D6-2319F67F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82A05F9-7668-4452-99C6-1BA3C4083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765978"/>
              </p:ext>
            </p:extLst>
          </p:nvPr>
        </p:nvGraphicFramePr>
        <p:xfrm>
          <a:off x="3445564" y="1533446"/>
          <a:ext cx="8613913" cy="519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F5E849-5537-42D5-90B3-5BA4D5318AB5}"/>
              </a:ext>
            </a:extLst>
          </p:cNvPr>
          <p:cNvSpPr txBox="1"/>
          <p:nvPr/>
        </p:nvSpPr>
        <p:spPr>
          <a:xfrm>
            <a:off x="1768268" y="228119"/>
            <a:ext cx="921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Почему 15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d-PGJ</a:t>
            </a:r>
            <a:r>
              <a:rPr lang="en-US" sz="32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связывается с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PPARδ 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по-другому?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2914F-8513-4144-801D-50A410DE2D2E}"/>
              </a:ext>
            </a:extLst>
          </p:cNvPr>
          <p:cNvSpPr txBox="1"/>
          <p:nvPr/>
        </p:nvSpPr>
        <p:spPr>
          <a:xfrm>
            <a:off x="66272" y="1185865"/>
            <a:ext cx="3313041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«Трёхстадийный» механизм в случае с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PPARγ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энергетически эффективен и поддерживается энзимоподобной активностью рецептора (</a:t>
            </a:r>
            <a:r>
              <a:rPr lang="ru-RU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синяя линия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Но этого нет в случае с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PPARδ (</a:t>
            </a:r>
            <a:r>
              <a:rPr lang="ru-RU" b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оранжевая линия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) – профиль имеет вид «энеретической лесенки»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 Эта «лесенка» энеретически почти эквивалентна двухстадийному механизму «вверх тормашками» (</a:t>
            </a:r>
            <a:r>
              <a:rPr lang="ru-RU" b="1" u="sng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жёлтая линия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66858-32C9-4087-8070-E0BD65746E44}"/>
              </a:ext>
            </a:extLst>
          </p:cNvPr>
          <p:cNvSpPr txBox="1"/>
          <p:nvPr/>
        </p:nvSpPr>
        <p:spPr>
          <a:xfrm>
            <a:off x="11436605" y="129703"/>
            <a:ext cx="75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9909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B84AAD20-1CE1-429C-9216-900897AA3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2A7A4-D27D-4AF1-91D7-F9C150EA97CA}"/>
              </a:ext>
            </a:extLst>
          </p:cNvPr>
          <p:cNvSpPr/>
          <p:nvPr/>
        </p:nvSpPr>
        <p:spPr>
          <a:xfrm>
            <a:off x="1650056" y="152196"/>
            <a:ext cx="9245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Основные результаты работы,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8276E-DAB2-4B1F-99FB-7B64157A01D3}"/>
              </a:ext>
            </a:extLst>
          </p:cNvPr>
          <p:cNvSpPr txBox="1"/>
          <p:nvPr/>
        </p:nvSpPr>
        <p:spPr>
          <a:xfrm>
            <a:off x="2986149" y="1075526"/>
            <a:ext cx="67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или зачем мы всё это делали?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EEDA7-84EC-4516-97D7-F4D0F760FA96}"/>
              </a:ext>
            </a:extLst>
          </p:cNvPr>
          <p:cNvSpPr txBox="1"/>
          <p:nvPr/>
        </p:nvSpPr>
        <p:spPr>
          <a:xfrm>
            <a:off x="198788" y="1883365"/>
            <a:ext cx="11794424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Объединили в единую «теорию» всё, что мы знаем сейчас о связывании жасмонатов и простагландинов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 PPAR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Существует два возможных механизма такого связывания: за счёт энзимоподобной активности рецептора и за счёт электрофильности еноновой группы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Прояснили механизм связывания жасмонатов. Они всё-таки имитируют связывание простагландинов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Протестировали методику псевдоковалентного докинга. В планах испытать её на коронавирусе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DECB1-8255-410B-9713-B44FFB6B912B}"/>
              </a:ext>
            </a:extLst>
          </p:cNvPr>
          <p:cNvSpPr txBox="1"/>
          <p:nvPr/>
        </p:nvSpPr>
        <p:spPr>
          <a:xfrm>
            <a:off x="11449878" y="96058"/>
            <a:ext cx="67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00288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DA8AF596-8A5D-45DD-9ACA-9D8646392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69C5BE-801D-4B17-9FDE-3125B162915B}"/>
              </a:ext>
            </a:extLst>
          </p:cNvPr>
          <p:cNvSpPr/>
          <p:nvPr/>
        </p:nvSpPr>
        <p:spPr>
          <a:xfrm>
            <a:off x="2721363" y="3177756"/>
            <a:ext cx="698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5" name="Рисунок 4" descr="Электронная почта">
            <a:extLst>
              <a:ext uri="{FF2B5EF4-FFF2-40B4-BE49-F238E27FC236}">
                <a16:creationId xmlns:a16="http://schemas.microsoft.com/office/drawing/2014/main" id="{0FE7BDDC-8D26-4D61-8F6E-0BF6A118E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1848" y="4139336"/>
            <a:ext cx="1769165" cy="176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1F404-F84F-4E4F-BB55-A486C4683C83}"/>
              </a:ext>
            </a:extLst>
          </p:cNvPr>
          <p:cNvSpPr txBox="1"/>
          <p:nvPr/>
        </p:nvSpPr>
        <p:spPr>
          <a:xfrm>
            <a:off x="4467263" y="4738445"/>
            <a:ext cx="6767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Phyzyk@mail.ru</a:t>
            </a:r>
            <a:endParaRPr lang="ru-RU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D6E7A-3A70-4A25-85CE-2E28D449A62C}"/>
              </a:ext>
            </a:extLst>
          </p:cNvPr>
          <p:cNvSpPr txBox="1"/>
          <p:nvPr/>
        </p:nvSpPr>
        <p:spPr>
          <a:xfrm>
            <a:off x="11423623" y="109310"/>
            <a:ext cx="70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EA9A10-83C7-4433-AB12-78772F980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2" t="14572" r="14422" b="31827"/>
          <a:stretch/>
        </p:blipFill>
        <p:spPr>
          <a:xfrm>
            <a:off x="2388069" y="130815"/>
            <a:ext cx="4623817" cy="172112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985D878-BE1B-43FC-8D7E-13CB4921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379" y="130815"/>
            <a:ext cx="1721125" cy="17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E9E3D-BF44-4174-B22B-4F4F20D22BEA}"/>
              </a:ext>
            </a:extLst>
          </p:cNvPr>
          <p:cNvSpPr txBox="1"/>
          <p:nvPr/>
        </p:nvSpPr>
        <p:spPr>
          <a:xfrm>
            <a:off x="1649896" y="2036963"/>
            <a:ext cx="91970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/>
              <a:t>Каргинские чтения</a:t>
            </a:r>
          </a:p>
          <a:p>
            <a:pPr algn="ctr"/>
            <a:r>
              <a:rPr lang="ru-RU" sz="2400"/>
              <a:t>Всероссийская научно-техническая конференция молодых учёных</a:t>
            </a:r>
          </a:p>
        </p:txBody>
      </p:sp>
    </p:spTree>
    <p:extLst>
      <p:ext uri="{BB962C8B-B14F-4D97-AF65-F5344CB8AC3E}">
        <p14:creationId xmlns:p14="http://schemas.microsoft.com/office/powerpoint/2010/main" val="293981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0E2BA0D7-93A4-4255-A783-144FF0897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7422"/>
            <a:ext cx="12191980" cy="6857990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BAA3D2D-12C7-4213-8D4A-432FEE3FBB1D}"/>
              </a:ext>
            </a:extLst>
          </p:cNvPr>
          <p:cNvCxnSpPr>
            <a:cxnSpLocks/>
          </p:cNvCxnSpPr>
          <p:nvPr/>
        </p:nvCxnSpPr>
        <p:spPr>
          <a:xfrm flipH="1">
            <a:off x="6228522" y="450574"/>
            <a:ext cx="7319" cy="6294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8020F-0CBC-4F3A-AD54-4B0281174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9" y="1532205"/>
            <a:ext cx="2591059" cy="2153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96EA08-0159-4F37-BE0E-65C9C0FC69C4}"/>
              </a:ext>
            </a:extLst>
          </p:cNvPr>
          <p:cNvSpPr txBox="1"/>
          <p:nvPr/>
        </p:nvSpPr>
        <p:spPr>
          <a:xfrm>
            <a:off x="328117" y="1654515"/>
            <a:ext cx="109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PGD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D521DA-68D4-4827-BA1E-4176CF3D4C1D}"/>
              </a:ext>
            </a:extLst>
          </p:cNvPr>
          <p:cNvSpPr/>
          <p:nvPr/>
        </p:nvSpPr>
        <p:spPr>
          <a:xfrm>
            <a:off x="328117" y="232420"/>
            <a:ext cx="5236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Простагландины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556D05-AFA8-4DDB-B09F-9E7CCA4C0F96}"/>
              </a:ext>
            </a:extLst>
          </p:cNvPr>
          <p:cNvSpPr/>
          <p:nvPr/>
        </p:nvSpPr>
        <p:spPr>
          <a:xfrm>
            <a:off x="7435851" y="244904"/>
            <a:ext cx="3694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Жасмонаты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54CCD-DBB4-4854-87D0-1E2D51DD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9" y="4195102"/>
            <a:ext cx="2591059" cy="2153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156DB9-021C-4930-95E0-AC5C283DCBDB}"/>
              </a:ext>
            </a:extLst>
          </p:cNvPr>
          <p:cNvSpPr txBox="1"/>
          <p:nvPr/>
        </p:nvSpPr>
        <p:spPr>
          <a:xfrm>
            <a:off x="408862" y="4362193"/>
            <a:ext cx="109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PGF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ru-RU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F5B1ED-4349-4595-BC8F-F457BDC7E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03" y="1287821"/>
            <a:ext cx="2623560" cy="2398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B5541-5CE3-48A8-A52C-65BC10FECF26}"/>
              </a:ext>
            </a:extLst>
          </p:cNvPr>
          <p:cNvSpPr txBox="1"/>
          <p:nvPr/>
        </p:nvSpPr>
        <p:spPr>
          <a:xfrm>
            <a:off x="4497064" y="1348187"/>
            <a:ext cx="1422749" cy="40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15d-PGJ</a:t>
            </a:r>
            <a:r>
              <a:rPr lang="en-US" sz="20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FF00DD-BA63-4D9A-B8FC-3359B9D88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12" y="1394809"/>
            <a:ext cx="2623561" cy="2519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Стрелка: развернутая 14">
            <a:extLst>
              <a:ext uri="{FF2B5EF4-FFF2-40B4-BE49-F238E27FC236}">
                <a16:creationId xmlns:a16="http://schemas.microsoft.com/office/drawing/2014/main" id="{3BE810DC-3E8A-44E1-8CBB-21542DA91C05}"/>
              </a:ext>
            </a:extLst>
          </p:cNvPr>
          <p:cNvSpPr/>
          <p:nvPr/>
        </p:nvSpPr>
        <p:spPr>
          <a:xfrm rot="640913">
            <a:off x="2510379" y="1449788"/>
            <a:ext cx="1719724" cy="1052796"/>
          </a:xfrm>
          <a:prstGeom prst="uturnArrow">
            <a:avLst>
              <a:gd name="adj1" fmla="val 29322"/>
              <a:gd name="adj2" fmla="val 25000"/>
              <a:gd name="adj3" fmla="val 25000"/>
              <a:gd name="adj4" fmla="val 74668"/>
              <a:gd name="adj5" fmla="val 10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влево-вправо 15">
            <a:extLst>
              <a:ext uri="{FF2B5EF4-FFF2-40B4-BE49-F238E27FC236}">
                <a16:creationId xmlns:a16="http://schemas.microsoft.com/office/drawing/2014/main" id="{37FB1925-FC41-45ED-A18B-F13E1D1B34CA}"/>
              </a:ext>
            </a:extLst>
          </p:cNvPr>
          <p:cNvSpPr/>
          <p:nvPr/>
        </p:nvSpPr>
        <p:spPr>
          <a:xfrm>
            <a:off x="5231277" y="2026111"/>
            <a:ext cx="2345635" cy="1076857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/>
              <a:t>Сходство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D7301D-08AF-47FA-8136-D03967A5FD8D}"/>
              </a:ext>
            </a:extLst>
          </p:cNvPr>
          <p:cNvSpPr txBox="1"/>
          <p:nvPr/>
        </p:nvSpPr>
        <p:spPr>
          <a:xfrm>
            <a:off x="6437734" y="1348187"/>
            <a:ext cx="1615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Метил-жасмонат</a:t>
            </a:r>
            <a:endParaRPr lang="ru-RU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F006B6-0F9E-450B-9AD8-5D43544E1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16" y="4099215"/>
            <a:ext cx="3227137" cy="2605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DAD525-1C4A-4BE3-BE4E-47CDE7A3FD28}"/>
              </a:ext>
            </a:extLst>
          </p:cNvPr>
          <p:cNvSpPr txBox="1"/>
          <p:nvPr/>
        </p:nvSpPr>
        <p:spPr>
          <a:xfrm>
            <a:off x="8747968" y="4175711"/>
            <a:ext cx="170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Жасмоноил-изолейцин</a:t>
            </a:r>
            <a:endParaRPr lang="ru-RU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5D4715-FB07-42A1-8BAD-057D53B5E1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4" t="10153" r="34055" b="3061"/>
          <a:stretch/>
        </p:blipFill>
        <p:spPr>
          <a:xfrm>
            <a:off x="4603668" y="4422307"/>
            <a:ext cx="1492329" cy="241827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1108DA-B1EE-4FAA-88D7-17936713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12163" r="50282" b="10927"/>
          <a:stretch/>
        </p:blipFill>
        <p:spPr>
          <a:xfrm>
            <a:off x="2860217" y="4704274"/>
            <a:ext cx="1696577" cy="21537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DF8781-5C6A-43D9-9EBF-8718CCC6E550}"/>
              </a:ext>
            </a:extLst>
          </p:cNvPr>
          <p:cNvSpPr txBox="1"/>
          <p:nvPr/>
        </p:nvSpPr>
        <p:spPr>
          <a:xfrm>
            <a:off x="2892444" y="3855707"/>
            <a:ext cx="3036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Функция: воспаление у животных и людей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6929F27-CE8D-4BF6-963D-3CFAACE705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r="17017" b="8499"/>
          <a:stretch/>
        </p:blipFill>
        <p:spPr>
          <a:xfrm rot="1392279">
            <a:off x="8849458" y="1952873"/>
            <a:ext cx="2867299" cy="25449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DD35C4-1EDF-41A2-9608-05195CE82ED9}"/>
              </a:ext>
            </a:extLst>
          </p:cNvPr>
          <p:cNvSpPr txBox="1"/>
          <p:nvPr/>
        </p:nvSpPr>
        <p:spPr>
          <a:xfrm>
            <a:off x="9195384" y="1168234"/>
            <a:ext cx="293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Функция: реакция растений на стресс и повреждение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3B88D4-11AD-4987-9451-FC2ECB7A01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12207" r="17063" b="11926"/>
          <a:stretch/>
        </p:blipFill>
        <p:spPr>
          <a:xfrm>
            <a:off x="6235841" y="4863504"/>
            <a:ext cx="2349624" cy="1936817"/>
          </a:xfrm>
          <a:prstGeom prst="rect">
            <a:avLst/>
          </a:prstGeom>
        </p:spPr>
      </p:pic>
      <p:pic>
        <p:nvPicPr>
          <p:cNvPr id="38" name="Рисунок 37" descr="Молния">
            <a:extLst>
              <a:ext uri="{FF2B5EF4-FFF2-40B4-BE49-F238E27FC236}">
                <a16:creationId xmlns:a16="http://schemas.microsoft.com/office/drawing/2014/main" id="{6461DFEA-DD43-4EC0-8DFD-E29136FD56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10523" y="3956121"/>
            <a:ext cx="1664583" cy="16645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4D9B09-FAF1-4A12-892C-C14AE7624667}"/>
              </a:ext>
            </a:extLst>
          </p:cNvPr>
          <p:cNvSpPr txBox="1"/>
          <p:nvPr/>
        </p:nvSpPr>
        <p:spPr>
          <a:xfrm>
            <a:off x="11638596" y="109310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021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08B7F5B8-FBD9-4D09-AA80-D9E0EFCA3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B7720E-FD31-42FB-BC93-E4B79DAADB75}"/>
              </a:ext>
            </a:extLst>
          </p:cNvPr>
          <p:cNvSpPr/>
          <p:nvPr/>
        </p:nvSpPr>
        <p:spPr>
          <a:xfrm>
            <a:off x="4960712" y="219168"/>
            <a:ext cx="249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PPAR</a:t>
            </a:r>
            <a:r>
              <a:rPr lang="en-US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F66BF-CC2F-467C-B93A-D330E585B1B1}"/>
              </a:ext>
            </a:extLst>
          </p:cNvPr>
          <p:cNvSpPr txBox="1"/>
          <p:nvPr/>
        </p:nvSpPr>
        <p:spPr>
          <a:xfrm>
            <a:off x="1311966" y="1016260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общий рецептор простагландинов и жасмонатов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50F5E4-E8CA-4E4F-B8EB-3301B226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6357">
            <a:off x="1625832" y="1155916"/>
            <a:ext cx="2665527" cy="24364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D461FF-830F-4E6A-8B93-67EB3027A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1997">
            <a:off x="8161997" y="945995"/>
            <a:ext cx="2566868" cy="246470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1FA1E-3295-470D-8800-83E9807DF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/>
          <a:stretch/>
        </p:blipFill>
        <p:spPr>
          <a:xfrm>
            <a:off x="9079940" y="4191419"/>
            <a:ext cx="3207006" cy="26614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59F6B8-44B4-4657-8BDE-4D1DFF7D8D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15363"/>
          <a:stretch/>
        </p:blipFill>
        <p:spPr>
          <a:xfrm>
            <a:off x="4237363" y="2755660"/>
            <a:ext cx="3546029" cy="34600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12D474-6A2D-4B35-AADE-3A2D6189D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r="26571"/>
          <a:stretch/>
        </p:blipFill>
        <p:spPr>
          <a:xfrm>
            <a:off x="153342" y="3476220"/>
            <a:ext cx="2023384" cy="33817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D4C2-4F24-45E7-853A-669B76692604}"/>
              </a:ext>
            </a:extLst>
          </p:cNvPr>
          <p:cNvSpPr txBox="1"/>
          <p:nvPr/>
        </p:nvSpPr>
        <p:spPr>
          <a:xfrm>
            <a:off x="200940" y="5920997"/>
            <a:ext cx="2222051" cy="711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Простаноидные 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рецепторы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652A9-FC5D-4CD3-8E10-0C0894470969}"/>
              </a:ext>
            </a:extLst>
          </p:cNvPr>
          <p:cNvSpPr txBox="1"/>
          <p:nvPr/>
        </p:nvSpPr>
        <p:spPr>
          <a:xfrm>
            <a:off x="9046833" y="6056679"/>
            <a:ext cx="1509624" cy="400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JAZ-COI1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BE4CDE-23D2-4C00-8D23-1EEE9F673ABA}"/>
              </a:ext>
            </a:extLst>
          </p:cNvPr>
          <p:cNvSpPr txBox="1"/>
          <p:nvPr/>
        </p:nvSpPr>
        <p:spPr>
          <a:xfrm>
            <a:off x="3145168" y="6012631"/>
            <a:ext cx="53272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PPAR</a:t>
            </a:r>
            <a:r>
              <a:rPr lang="el-G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ядерный рецептор </a:t>
            </a:r>
          </a:p>
          <a:p>
            <a:pPr algn="ctr"/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(как рецепторы стероидных гормонов)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FBF12-2C67-4899-92D1-39C9114CC197}"/>
              </a:ext>
            </a:extLst>
          </p:cNvPr>
          <p:cNvSpPr txBox="1"/>
          <p:nvPr/>
        </p:nvSpPr>
        <p:spPr>
          <a:xfrm>
            <a:off x="1823116" y="2303295"/>
            <a:ext cx="146342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d-PGJ</a:t>
            </a:r>
            <a:r>
              <a:rPr lang="en-US" sz="20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FC922-01B2-4A2A-A9C5-CA6501290862}"/>
              </a:ext>
            </a:extLst>
          </p:cNvPr>
          <p:cNvSpPr txBox="1"/>
          <p:nvPr/>
        </p:nvSpPr>
        <p:spPr>
          <a:xfrm>
            <a:off x="10609275" y="2261532"/>
            <a:ext cx="143218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Метил-жасмонат</a:t>
            </a:r>
            <a:endParaRPr lang="ru-RU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D890F3F-443F-4145-8091-C3FFE92391B0}"/>
              </a:ext>
            </a:extLst>
          </p:cNvPr>
          <p:cNvSpPr/>
          <p:nvPr/>
        </p:nvSpPr>
        <p:spPr>
          <a:xfrm rot="2473510">
            <a:off x="3971412" y="3075148"/>
            <a:ext cx="1456136" cy="83488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996CDA2-5AB7-4E44-922C-33692B765783}"/>
              </a:ext>
            </a:extLst>
          </p:cNvPr>
          <p:cNvSpPr/>
          <p:nvPr/>
        </p:nvSpPr>
        <p:spPr>
          <a:xfrm rot="8107521">
            <a:off x="1012882" y="2873898"/>
            <a:ext cx="979557" cy="83488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FDB3BD5A-6B5F-47D1-814B-9C85B320015E}"/>
              </a:ext>
            </a:extLst>
          </p:cNvPr>
          <p:cNvSpPr/>
          <p:nvPr/>
        </p:nvSpPr>
        <p:spPr>
          <a:xfrm rot="8413342">
            <a:off x="7471301" y="2949237"/>
            <a:ext cx="1345355" cy="83488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4D3E1E67-D982-41E7-972F-79919BE947F7}"/>
              </a:ext>
            </a:extLst>
          </p:cNvPr>
          <p:cNvSpPr/>
          <p:nvPr/>
        </p:nvSpPr>
        <p:spPr>
          <a:xfrm rot="3748699">
            <a:off x="9782103" y="3131539"/>
            <a:ext cx="1477117" cy="83488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90C1C1-B6EB-43C5-9982-A04EFC714ED4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51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3F99BD46-29F9-4C57-94E1-C68874B2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79A78A-7F91-47E8-B130-4965A7F3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763782"/>
            <a:ext cx="4667030" cy="42659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1F0101BB-2860-4089-B42E-C38A9B12FE80}"/>
              </a:ext>
            </a:extLst>
          </p:cNvPr>
          <p:cNvSpPr/>
          <p:nvPr/>
        </p:nvSpPr>
        <p:spPr>
          <a:xfrm>
            <a:off x="2981846" y="5557695"/>
            <a:ext cx="629769" cy="61947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AA1290D-5241-40FA-A264-0AB0290CA727}"/>
              </a:ext>
            </a:extLst>
          </p:cNvPr>
          <p:cNvSpPr/>
          <p:nvPr/>
        </p:nvSpPr>
        <p:spPr>
          <a:xfrm>
            <a:off x="3419357" y="4436166"/>
            <a:ext cx="311424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05F3254-5CBF-4C5F-A608-787F01AA4378}"/>
              </a:ext>
            </a:extLst>
          </p:cNvPr>
          <p:cNvSpPr/>
          <p:nvPr/>
        </p:nvSpPr>
        <p:spPr>
          <a:xfrm>
            <a:off x="463822" y="6324605"/>
            <a:ext cx="280561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DAF1D-F7FA-4A95-91DD-6AA9A8242E7D}"/>
              </a:ext>
            </a:extLst>
          </p:cNvPr>
          <p:cNvSpPr txBox="1"/>
          <p:nvPr/>
        </p:nvSpPr>
        <p:spPr>
          <a:xfrm>
            <a:off x="863653" y="6187108"/>
            <a:ext cx="389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– </a:t>
            </a:r>
            <a:r>
              <a:rPr lang="ru-RU" sz="2800" b="1"/>
              <a:t>электрофильность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819BB9-4925-4F2B-A295-5939934598EB}"/>
              </a:ext>
            </a:extLst>
          </p:cNvPr>
          <p:cNvSpPr/>
          <p:nvPr/>
        </p:nvSpPr>
        <p:spPr>
          <a:xfrm>
            <a:off x="4960712" y="219168"/>
            <a:ext cx="249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PPAR</a:t>
            </a:r>
            <a:r>
              <a:rPr lang="en-US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5400" b="0" cap="none" spc="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322BF-91D2-44A1-A96B-49D483F15DE9}"/>
              </a:ext>
            </a:extLst>
          </p:cNvPr>
          <p:cNvSpPr txBox="1"/>
          <p:nvPr/>
        </p:nvSpPr>
        <p:spPr>
          <a:xfrm>
            <a:off x="2244006" y="966474"/>
            <a:ext cx="7924799" cy="59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ковалентное связывание 15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d-PGJ</a:t>
            </a:r>
            <a:r>
              <a:rPr lang="en-US" sz="32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1A08E-CA51-43CC-9108-2D9C0D7DA2BA}"/>
              </a:ext>
            </a:extLst>
          </p:cNvPr>
          <p:cNvSpPr txBox="1"/>
          <p:nvPr/>
        </p:nvSpPr>
        <p:spPr>
          <a:xfrm>
            <a:off x="856843" y="3429000"/>
            <a:ext cx="17935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d-PGJ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id="{B0582E60-2709-492B-9158-446A3DF084B1}"/>
              </a:ext>
            </a:extLst>
          </p:cNvPr>
          <p:cNvSpPr/>
          <p:nvPr/>
        </p:nvSpPr>
        <p:spPr>
          <a:xfrm rot="20044590">
            <a:off x="3723486" y="4023452"/>
            <a:ext cx="861391" cy="5901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4F0B9B-F81A-4C27-8DB4-DAF97B9427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17806" b="10767"/>
          <a:stretch/>
        </p:blipFill>
        <p:spPr>
          <a:xfrm>
            <a:off x="5329618" y="1757941"/>
            <a:ext cx="6690104" cy="5100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ED3E4-B21E-4A9E-B10E-24F07FCFDEC5}"/>
              </a:ext>
            </a:extLst>
          </p:cNvPr>
          <p:cNvSpPr txBox="1"/>
          <p:nvPr/>
        </p:nvSpPr>
        <p:spPr>
          <a:xfrm>
            <a:off x="4632795" y="3745648"/>
            <a:ext cx="130856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Cys28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38BC4-B3C5-4AB9-985D-A4909A4E1FB6}"/>
              </a:ext>
            </a:extLst>
          </p:cNvPr>
          <p:cNvSpPr txBox="1"/>
          <p:nvPr/>
        </p:nvSpPr>
        <p:spPr>
          <a:xfrm>
            <a:off x="9824800" y="2420305"/>
            <a:ext cx="13085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Cys285</a:t>
            </a:r>
            <a:endParaRPr lang="ru-RU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7D685861-9EAA-4DD5-B198-425E083EBC94}"/>
              </a:ext>
            </a:extLst>
          </p:cNvPr>
          <p:cNvSpPr/>
          <p:nvPr/>
        </p:nvSpPr>
        <p:spPr>
          <a:xfrm rot="20044590">
            <a:off x="8935708" y="2565808"/>
            <a:ext cx="861391" cy="5901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3203D-1C42-431B-BECA-63D87693C8C1}"/>
              </a:ext>
            </a:extLst>
          </p:cNvPr>
          <p:cNvSpPr txBox="1"/>
          <p:nvPr/>
        </p:nvSpPr>
        <p:spPr>
          <a:xfrm>
            <a:off x="3159671" y="4383132"/>
            <a:ext cx="73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С13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5FFCE0-7356-4994-A62A-725273DA221B}"/>
              </a:ext>
            </a:extLst>
          </p:cNvPr>
          <p:cNvSpPr txBox="1"/>
          <p:nvPr/>
        </p:nvSpPr>
        <p:spPr>
          <a:xfrm>
            <a:off x="3031793" y="5655257"/>
            <a:ext cx="73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С9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C596B-7E17-405D-A8CB-5816B7D8F5BB}"/>
              </a:ext>
            </a:extLst>
          </p:cNvPr>
          <p:cNvSpPr txBox="1"/>
          <p:nvPr/>
        </p:nvSpPr>
        <p:spPr>
          <a:xfrm>
            <a:off x="8754323" y="5079357"/>
            <a:ext cx="13085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37AF99-632A-4F18-A112-84CFD70A8E3C}"/>
              </a:ext>
            </a:extLst>
          </p:cNvPr>
          <p:cNvSpPr txBox="1"/>
          <p:nvPr/>
        </p:nvSpPr>
        <p:spPr>
          <a:xfrm>
            <a:off x="9408607" y="6266159"/>
            <a:ext cx="244433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PDB ID: 2zk1</a:t>
            </a:r>
            <a:endParaRPr lang="ru-RU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8591B7-34CA-4D50-9055-E1EF9D1B4CC3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9890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63521CA0-5014-4503-B887-F51E917FE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499" y="-5239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5514DC-829D-433F-905B-01C9ACF1DFA8}"/>
              </a:ext>
            </a:extLst>
          </p:cNvPr>
          <p:cNvSpPr/>
          <p:nvPr/>
        </p:nvSpPr>
        <p:spPr>
          <a:xfrm>
            <a:off x="2209278" y="192664"/>
            <a:ext cx="812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Работы корейских учёных: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97695-439D-4CD1-A718-9E67FAC765F2}"/>
              </a:ext>
            </a:extLst>
          </p:cNvPr>
          <p:cNvSpPr txBox="1"/>
          <p:nvPr/>
        </p:nvSpPr>
        <p:spPr>
          <a:xfrm>
            <a:off x="2509049" y="1016260"/>
            <a:ext cx="838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структурная эволюция жасмонатов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8ACE64-8AD8-43B8-A5CB-548158A229A5}"/>
              </a:ext>
            </a:extLst>
          </p:cNvPr>
          <p:cNvGrpSpPr/>
          <p:nvPr/>
        </p:nvGrpSpPr>
        <p:grpSpPr>
          <a:xfrm>
            <a:off x="460656" y="1939590"/>
            <a:ext cx="7941228" cy="4575200"/>
            <a:chOff x="5415" y="8756521"/>
            <a:chExt cx="9890208" cy="677057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4C24DD7-EF22-4077-B35F-03928E442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" y="10890792"/>
              <a:ext cx="2381134" cy="2279809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Стрелка: изогнутая 11">
              <a:extLst>
                <a:ext uri="{FF2B5EF4-FFF2-40B4-BE49-F238E27FC236}">
                  <a16:creationId xmlns:a16="http://schemas.microsoft.com/office/drawing/2014/main" id="{809444D6-6D96-4E07-92D0-5A2F4D7A7102}"/>
                </a:ext>
              </a:extLst>
            </p:cNvPr>
            <p:cNvSpPr/>
            <p:nvPr/>
          </p:nvSpPr>
          <p:spPr>
            <a:xfrm>
              <a:off x="1543737" y="9066247"/>
              <a:ext cx="1652613" cy="1625809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изогнутая 12">
              <a:extLst>
                <a:ext uri="{FF2B5EF4-FFF2-40B4-BE49-F238E27FC236}">
                  <a16:creationId xmlns:a16="http://schemas.microsoft.com/office/drawing/2014/main" id="{686DD1B2-C3A6-44A7-96E9-6523FDB71363}"/>
                </a:ext>
              </a:extLst>
            </p:cNvPr>
            <p:cNvSpPr/>
            <p:nvPr/>
          </p:nvSpPr>
          <p:spPr>
            <a:xfrm flipV="1">
              <a:off x="1500987" y="13385014"/>
              <a:ext cx="1652612" cy="1625809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C0B4FE4-4835-424C-A9F2-8551A3B3E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489" y="8760001"/>
              <a:ext cx="2186302" cy="2860896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D0D3EE-D2F3-40A6-9B12-F330FF9F2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526" y="8756521"/>
              <a:ext cx="3173097" cy="268885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D0A7F952-5803-4E8E-BB26-17FEEB995777}"/>
                </a:ext>
              </a:extLst>
            </p:cNvPr>
            <p:cNvSpPr/>
            <p:nvPr/>
          </p:nvSpPr>
          <p:spPr>
            <a:xfrm>
              <a:off x="5642274" y="9054096"/>
              <a:ext cx="986894" cy="80633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AD1B8D8-0BF7-41D5-AC55-4F4E18DE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498" y="13028433"/>
              <a:ext cx="2066925" cy="2421979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9B0D0FEF-9855-4092-8F6A-4C0070062549}"/>
                </a:ext>
              </a:extLst>
            </p:cNvPr>
            <p:cNvSpPr/>
            <p:nvPr/>
          </p:nvSpPr>
          <p:spPr>
            <a:xfrm>
              <a:off x="5467350" y="14116749"/>
              <a:ext cx="986894" cy="80633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F705C52-9D49-4C5C-A07F-D4EEE2261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996" y="12990390"/>
              <a:ext cx="3167221" cy="2536709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432D3E-4DEA-49B4-A745-D1DAF4967F0C}"/>
              </a:ext>
            </a:extLst>
          </p:cNvPr>
          <p:cNvSpPr txBox="1"/>
          <p:nvPr/>
        </p:nvSpPr>
        <p:spPr>
          <a:xfrm>
            <a:off x="2971582" y="3992745"/>
            <a:ext cx="210339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/>
              <a:t>Появление еноновой группы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B11D6-BD92-47F3-AB46-105EF7454C01}"/>
              </a:ext>
            </a:extLst>
          </p:cNvPr>
          <p:cNvSpPr txBox="1"/>
          <p:nvPr/>
        </p:nvSpPr>
        <p:spPr>
          <a:xfrm>
            <a:off x="5569430" y="3949364"/>
            <a:ext cx="31291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/>
              <a:t>Удлинение альфа-цепи гидроксиэтильной группой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59852F2-94F3-42B0-B54C-8CD91311C0DB}"/>
              </a:ext>
            </a:extLst>
          </p:cNvPr>
          <p:cNvCxnSpPr>
            <a:cxnSpLocks/>
          </p:cNvCxnSpPr>
          <p:nvPr/>
        </p:nvCxnSpPr>
        <p:spPr>
          <a:xfrm flipH="1">
            <a:off x="3936816" y="2100752"/>
            <a:ext cx="384807" cy="323879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091631C-FFD0-47E5-B172-D542693E36C3}"/>
              </a:ext>
            </a:extLst>
          </p:cNvPr>
          <p:cNvCxnSpPr>
            <a:cxnSpLocks/>
          </p:cNvCxnSpPr>
          <p:nvPr/>
        </p:nvCxnSpPr>
        <p:spPr>
          <a:xfrm flipV="1">
            <a:off x="8024909" y="2684882"/>
            <a:ext cx="124231" cy="44736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CF59337-0397-479D-BD90-F68CAD876AA5}"/>
              </a:ext>
            </a:extLst>
          </p:cNvPr>
          <p:cNvCxnSpPr>
            <a:cxnSpLocks/>
          </p:cNvCxnSpPr>
          <p:nvPr/>
        </p:nvCxnSpPr>
        <p:spPr>
          <a:xfrm flipV="1">
            <a:off x="3661274" y="6262080"/>
            <a:ext cx="124231" cy="44736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C790A0B-4790-48CD-A011-E37D14E8805E}"/>
              </a:ext>
            </a:extLst>
          </p:cNvPr>
          <p:cNvCxnSpPr>
            <a:cxnSpLocks/>
          </p:cNvCxnSpPr>
          <p:nvPr/>
        </p:nvCxnSpPr>
        <p:spPr>
          <a:xfrm flipV="1">
            <a:off x="5845738" y="5881221"/>
            <a:ext cx="124231" cy="44736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A7B8D91-31B8-4ED9-837E-D2C95A08224F}"/>
              </a:ext>
            </a:extLst>
          </p:cNvPr>
          <p:cNvSpPr txBox="1"/>
          <p:nvPr/>
        </p:nvSpPr>
        <p:spPr>
          <a:xfrm>
            <a:off x="166735" y="1579124"/>
            <a:ext cx="15481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/>
              <a:t>Увеличение активности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912A40B-17B1-4D95-A7D2-D2E15B938E37}"/>
              </a:ext>
            </a:extLst>
          </p:cNvPr>
          <p:cNvCxnSpPr>
            <a:cxnSpLocks/>
          </p:cNvCxnSpPr>
          <p:nvPr/>
        </p:nvCxnSpPr>
        <p:spPr>
          <a:xfrm flipV="1">
            <a:off x="1612413" y="1902289"/>
            <a:ext cx="1263724" cy="1187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436A81D-F493-4D76-B089-E791896101FD}"/>
              </a:ext>
            </a:extLst>
          </p:cNvPr>
          <p:cNvSpPr txBox="1"/>
          <p:nvPr/>
        </p:nvSpPr>
        <p:spPr>
          <a:xfrm>
            <a:off x="8598188" y="2148887"/>
            <a:ext cx="34435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DOI: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/>
              <a:t>10.1016/j.bmc.2012.04.052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/>
              <a:t> 10.1074/jbc.M115.673046</a:t>
            </a:r>
            <a:endParaRPr lang="ru-RU"/>
          </a:p>
        </p:txBody>
      </p:sp>
      <p:pic>
        <p:nvPicPr>
          <p:cNvPr id="49" name="Рисунок 48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E429861C-1C43-4E9B-A8F9-CEA146D90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09049" y="3790596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C149464-520E-4226-B21E-E994FC48DD62}"/>
              </a:ext>
            </a:extLst>
          </p:cNvPr>
          <p:cNvSpPr txBox="1"/>
          <p:nvPr/>
        </p:nvSpPr>
        <p:spPr>
          <a:xfrm>
            <a:off x="8435895" y="5196038"/>
            <a:ext cx="368995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DOI: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/>
              <a:t>10.1016/j.ejmech.2018.08.090</a:t>
            </a:r>
            <a:endParaRPr lang="ru-RU"/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/>
              <a:t>10.1016/j.bioorg.2020.103611</a:t>
            </a:r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228D68-AE60-443E-992B-67D74CF9DF54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5895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BE8F8109-400B-4A73-96DB-3131F1BB2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7422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04DB25-7DEC-45E2-9F5F-4DE8163F4567}"/>
              </a:ext>
            </a:extLst>
          </p:cNvPr>
          <p:cNvSpPr/>
          <p:nvPr/>
        </p:nvSpPr>
        <p:spPr>
          <a:xfrm>
            <a:off x="1368381" y="192664"/>
            <a:ext cx="9808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Вопросы, стоявшие перед нами,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2A5F-5501-488B-B45F-7BB463EFC5BF}"/>
              </a:ext>
            </a:extLst>
          </p:cNvPr>
          <p:cNvSpPr txBox="1"/>
          <p:nvPr/>
        </p:nvSpPr>
        <p:spPr>
          <a:xfrm>
            <a:off x="3991098" y="998848"/>
            <a:ext cx="420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или «цели работы»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34726-4CD3-4B6F-9D4D-20F5948021E2}"/>
              </a:ext>
            </a:extLst>
          </p:cNvPr>
          <p:cNvSpPr txBox="1"/>
          <p:nvPr/>
        </p:nvSpPr>
        <p:spPr>
          <a:xfrm>
            <a:off x="371061" y="1892145"/>
            <a:ext cx="5380382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/>
              <a:t>Первоначально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Как жасмонаты при связывании имитируют структуру 15</a:t>
            </a:r>
            <a:r>
              <a:rPr lang="en-US" sz="2400"/>
              <a:t>d-PGJ</a:t>
            </a:r>
            <a:r>
              <a:rPr lang="en-US" sz="2400" baseline="-25000"/>
              <a:t>2</a:t>
            </a:r>
            <a:r>
              <a:rPr lang="ru-RU" sz="2400"/>
              <a:t>, если молекула жасмоната меньше?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Каков механизм связывания жасмонатов с </a:t>
            </a:r>
            <a:r>
              <a:rPr lang="en-US" sz="2400"/>
              <a:t>PPAR</a:t>
            </a:r>
            <a:r>
              <a:rPr lang="el-GR" sz="2400"/>
              <a:t>γ</a:t>
            </a:r>
            <a:r>
              <a:rPr lang="ru-RU" sz="2400"/>
              <a:t>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Какие структуры при этом образуются?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36261-9B64-4498-B1F9-B90C812443EF}"/>
              </a:ext>
            </a:extLst>
          </p:cNvPr>
          <p:cNvSpPr txBox="1"/>
          <p:nvPr/>
        </p:nvSpPr>
        <p:spPr>
          <a:xfrm>
            <a:off x="5293797" y="3546637"/>
            <a:ext cx="605624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/>
              <a:t>Попутно пришлось ответить на вопросы: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/>
              <a:t>Каков механизм ковалентного связывания 15</a:t>
            </a:r>
            <a:r>
              <a:rPr lang="en-US" sz="2400"/>
              <a:t>d-PGJ</a:t>
            </a:r>
            <a:r>
              <a:rPr lang="en-US" sz="2400" baseline="-25000"/>
              <a:t>2</a:t>
            </a:r>
            <a:r>
              <a:rPr lang="ru-RU" sz="2400"/>
              <a:t> с </a:t>
            </a:r>
            <a:r>
              <a:rPr lang="en-US" sz="2400"/>
              <a:t>PPAR</a:t>
            </a:r>
            <a:r>
              <a:rPr lang="el-GR" sz="2400"/>
              <a:t>γ</a:t>
            </a:r>
            <a:r>
              <a:rPr lang="ru-RU" sz="2400"/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/>
              <a:t>Почему 15</a:t>
            </a:r>
            <a:r>
              <a:rPr lang="en-US" sz="2400"/>
              <a:t>d-PGJ</a:t>
            </a:r>
            <a:r>
              <a:rPr lang="en-US" sz="2400" baseline="-25000"/>
              <a:t>2</a:t>
            </a:r>
            <a:r>
              <a:rPr lang="ru-RU" sz="2400"/>
              <a:t> </a:t>
            </a:r>
            <a:r>
              <a:rPr lang="en-US" sz="2400"/>
              <a:t> </a:t>
            </a:r>
            <a:r>
              <a:rPr lang="ru-RU" sz="2400"/>
              <a:t>связывается по-разному с близкими  гомологами </a:t>
            </a:r>
            <a:r>
              <a:rPr lang="en-US" sz="2400"/>
              <a:t>PPAR</a:t>
            </a:r>
            <a:r>
              <a:rPr lang="el-GR" sz="2400"/>
              <a:t>γ</a:t>
            </a:r>
            <a:r>
              <a:rPr lang="ru-RU" sz="2400"/>
              <a:t> и </a:t>
            </a:r>
            <a:r>
              <a:rPr lang="en-US" sz="2400"/>
              <a:t>PPAR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92AC9-5220-429F-A996-4D6DF710B717}"/>
              </a:ext>
            </a:extLst>
          </p:cNvPr>
          <p:cNvSpPr txBox="1"/>
          <p:nvPr/>
        </p:nvSpPr>
        <p:spPr>
          <a:xfrm>
            <a:off x="5293796" y="5949688"/>
            <a:ext cx="605624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/>
              <a:t>… и разработать методику, заменяющую ковалентный докинг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15A6E-F7D2-4BBC-8FCF-B260D5C29B89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9760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AB02811A-C111-4576-804F-246A77B0F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7422"/>
            <a:ext cx="12191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CFE03-FFE5-4FEF-9413-5835DF56BF4B}"/>
              </a:ext>
            </a:extLst>
          </p:cNvPr>
          <p:cNvSpPr/>
          <p:nvPr/>
        </p:nvSpPr>
        <p:spPr>
          <a:xfrm>
            <a:off x="3025623" y="258925"/>
            <a:ext cx="6547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Материалы и методы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ECE27-D9ED-4F76-B461-9F7D351D2E1F}"/>
              </a:ext>
            </a:extLst>
          </p:cNvPr>
          <p:cNvSpPr txBox="1"/>
          <p:nvPr/>
        </p:nvSpPr>
        <p:spPr>
          <a:xfrm>
            <a:off x="384313" y="1378226"/>
            <a:ext cx="5711687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Докинг в </a:t>
            </a:r>
            <a:r>
              <a:rPr lang="en-US" sz="2400"/>
              <a:t>AutoDock Vina</a:t>
            </a:r>
            <a:endParaRPr lang="ru-RU" sz="2400"/>
          </a:p>
          <a:p>
            <a:endParaRPr lang="en-US" sz="24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Визуализация и модификация структуры в</a:t>
            </a:r>
            <a:r>
              <a:rPr lang="en-US" sz="2400"/>
              <a:t> UCSF Chimera</a:t>
            </a:r>
            <a:endParaRPr lang="ru-RU" sz="2400"/>
          </a:p>
          <a:p>
            <a:endParaRPr lang="en-US" sz="24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Оценка энергии связывания в </a:t>
            </a:r>
            <a:r>
              <a:rPr lang="en-US" sz="2400"/>
              <a:t>AutoDock Vina </a:t>
            </a:r>
            <a:r>
              <a:rPr lang="ru-RU" sz="2400"/>
              <a:t>и </a:t>
            </a:r>
            <a:r>
              <a:rPr lang="en-US" sz="2400"/>
              <a:t>KDEEP</a:t>
            </a:r>
            <a:r>
              <a:rPr lang="ru-RU" sz="2400"/>
              <a:t> 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D9A15-53CA-4F1B-917E-71272E6DBEFF}"/>
              </a:ext>
            </a:extLst>
          </p:cNvPr>
          <p:cNvSpPr txBox="1"/>
          <p:nvPr/>
        </p:nvSpPr>
        <p:spPr>
          <a:xfrm>
            <a:off x="6287711" y="1378226"/>
            <a:ext cx="5711687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/>
              <a:t>Псевдоковалентный докинг – наша методика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4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Это модифицированный </a:t>
            </a:r>
            <a:r>
              <a:rPr lang="en-US" sz="2400"/>
              <a:t>“dock and lock”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Идея проста – на время докинга реагирующий </a:t>
            </a:r>
            <a:r>
              <a:rPr lang="en-US" sz="2400"/>
              <a:t>Cys285 </a:t>
            </a:r>
            <a:r>
              <a:rPr lang="ru-RU" sz="2400" b="1"/>
              <a:t>заменить на глицин</a:t>
            </a:r>
            <a:endParaRPr lang="en-US" sz="2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DF36B-A769-41D1-850E-B28DF4DD6A14}"/>
              </a:ext>
            </a:extLst>
          </p:cNvPr>
          <p:cNvSpPr txBox="1"/>
          <p:nvPr/>
        </p:nvSpPr>
        <p:spPr>
          <a:xfrm>
            <a:off x="6287710" y="5324353"/>
            <a:ext cx="571168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/>
              <a:t>Валидация методики прошла удовлетворительно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BB86C-E4CC-4D00-83D7-5670F3E06AB8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2123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5491B7E3-AFC4-4336-B255-779BB9D4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0"/>
            <a:ext cx="12191980" cy="6857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16121-5AA9-4B16-857A-E7881207C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12674" b="11281"/>
          <a:stretch/>
        </p:blipFill>
        <p:spPr>
          <a:xfrm>
            <a:off x="62230" y="2200486"/>
            <a:ext cx="6032889" cy="4640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86F702-6BF9-4F3F-B46F-1AFC5639D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12763" b="18840"/>
          <a:stretch/>
        </p:blipFill>
        <p:spPr>
          <a:xfrm>
            <a:off x="6451179" y="2200485"/>
            <a:ext cx="5678591" cy="464009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2FA55D-80A0-4DBF-900D-9EBA682B17ED}"/>
              </a:ext>
            </a:extLst>
          </p:cNvPr>
          <p:cNvSpPr/>
          <p:nvPr/>
        </p:nvSpPr>
        <p:spPr>
          <a:xfrm>
            <a:off x="1257684" y="152196"/>
            <a:ext cx="1002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Связывание 15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d-PGJ</a:t>
            </a:r>
            <a:r>
              <a:rPr lang="en-US" sz="5400" baseline="-250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PPAR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8E515BB4-8AC7-4CC7-BDA9-15F5E0C04D0D}"/>
              </a:ext>
            </a:extLst>
          </p:cNvPr>
          <p:cNvSpPr/>
          <p:nvPr/>
        </p:nvSpPr>
        <p:spPr>
          <a:xfrm>
            <a:off x="5698435" y="3817232"/>
            <a:ext cx="1802295" cy="133693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9FAF0-426B-4B27-A41B-4FC8BAD25075}"/>
              </a:ext>
            </a:extLst>
          </p:cNvPr>
          <p:cNvSpPr txBox="1"/>
          <p:nvPr/>
        </p:nvSpPr>
        <p:spPr>
          <a:xfrm>
            <a:off x="2694974" y="1006988"/>
            <a:ext cx="838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L-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образное переходное состояние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06B81-FC70-4F16-A742-FF12EBAFFA76}"/>
              </a:ext>
            </a:extLst>
          </p:cNvPr>
          <p:cNvSpPr txBox="1"/>
          <p:nvPr/>
        </p:nvSpPr>
        <p:spPr>
          <a:xfrm>
            <a:off x="9395355" y="5080730"/>
            <a:ext cx="2147288" cy="465945"/>
          </a:xfrm>
          <a:prstGeom prst="rect">
            <a:avLst/>
          </a:prstGeom>
          <a:ln w="57150">
            <a:solidFill>
              <a:srgbClr val="007E3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PDB ID: 2zk1</a:t>
            </a:r>
            <a:endParaRPr lang="ru-RU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98E0F7C-FD9C-4470-B9F5-C1B8A6C9204F}"/>
              </a:ext>
            </a:extLst>
          </p:cNvPr>
          <p:cNvCxnSpPr/>
          <p:nvPr/>
        </p:nvCxnSpPr>
        <p:spPr>
          <a:xfrm flipV="1">
            <a:off x="10257183" y="4253948"/>
            <a:ext cx="0" cy="793011"/>
          </a:xfrm>
          <a:prstGeom prst="straightConnector1">
            <a:avLst/>
          </a:prstGeom>
          <a:ln w="76200">
            <a:solidFill>
              <a:srgbClr val="007E39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39B1D3-1253-4874-BBE3-7C95FE8BE163}"/>
              </a:ext>
            </a:extLst>
          </p:cNvPr>
          <p:cNvSpPr txBox="1"/>
          <p:nvPr/>
        </p:nvSpPr>
        <p:spPr>
          <a:xfrm>
            <a:off x="3205712" y="5080730"/>
            <a:ext cx="2147288" cy="46594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PDB ID: 2zvt</a:t>
            </a:r>
            <a:endParaRPr lang="ru-RU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9E598DE-9310-4D10-8C99-6C78664A54D0}"/>
              </a:ext>
            </a:extLst>
          </p:cNvPr>
          <p:cNvCxnSpPr>
            <a:cxnSpLocks/>
          </p:cNvCxnSpPr>
          <p:nvPr/>
        </p:nvCxnSpPr>
        <p:spPr>
          <a:xfrm flipV="1">
            <a:off x="4259478" y="4081670"/>
            <a:ext cx="0" cy="96529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A2B296-AD2F-4FF6-A8ED-BCF96524F82B}"/>
              </a:ext>
            </a:extLst>
          </p:cNvPr>
          <p:cNvSpPr txBox="1"/>
          <p:nvPr/>
        </p:nvSpPr>
        <p:spPr>
          <a:xfrm>
            <a:off x="1257684" y="1620201"/>
            <a:ext cx="100299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/>
              <a:t>«Поймано» при псевдоковалентном докинге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56F00F82-779A-4F32-B7B3-2634372FBDA9}"/>
              </a:ext>
            </a:extLst>
          </p:cNvPr>
          <p:cNvSpPr/>
          <p:nvPr/>
        </p:nvSpPr>
        <p:spPr>
          <a:xfrm rot="1462226">
            <a:off x="2535839" y="2520909"/>
            <a:ext cx="887896" cy="52870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C4EA0B5-C014-4614-B9D6-32201B5C3447}"/>
              </a:ext>
            </a:extLst>
          </p:cNvPr>
          <p:cNvSpPr/>
          <p:nvPr/>
        </p:nvSpPr>
        <p:spPr>
          <a:xfrm rot="1462226">
            <a:off x="8323602" y="2322767"/>
            <a:ext cx="887896" cy="52870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1810B-73E1-4AD2-A840-9374552FF7DC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687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Закрыть снимок подключения шаблонов">
            <a:extLst>
              <a:ext uri="{FF2B5EF4-FFF2-40B4-BE49-F238E27FC236}">
                <a16:creationId xmlns:a16="http://schemas.microsoft.com/office/drawing/2014/main" id="{215A89B5-0103-475B-A4A5-42C49D5C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71" y="17422"/>
            <a:ext cx="12191980" cy="685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94A97-8A06-4316-B15C-50FBA107B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r="10617" b="23672"/>
          <a:stretch/>
        </p:blipFill>
        <p:spPr>
          <a:xfrm>
            <a:off x="92766" y="2105472"/>
            <a:ext cx="6003234" cy="46133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B79335-7B8D-4B65-85E5-17D70E93D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1843" b="20640"/>
          <a:stretch/>
        </p:blipFill>
        <p:spPr>
          <a:xfrm>
            <a:off x="6280350" y="2105470"/>
            <a:ext cx="5818884" cy="461337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F427E4-BCCB-4677-B597-E9A664082625}"/>
              </a:ext>
            </a:extLst>
          </p:cNvPr>
          <p:cNvSpPr/>
          <p:nvPr/>
        </p:nvSpPr>
        <p:spPr>
          <a:xfrm>
            <a:off x="1375509" y="152196"/>
            <a:ext cx="9794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Связывание (+)-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R,E-5f </a:t>
            </a:r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PPAR</a:t>
            </a:r>
            <a:r>
              <a:rPr lang="en-US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5400">
                <a:ln w="0"/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0" cap="none" spc="0">
              <a:ln w="0"/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C1330-F7BA-41C7-BE72-9F8CF129CB54}"/>
              </a:ext>
            </a:extLst>
          </p:cNvPr>
          <p:cNvSpPr txBox="1"/>
          <p:nvPr/>
        </p:nvSpPr>
        <p:spPr>
          <a:xfrm>
            <a:off x="1894537" y="1028252"/>
            <a:ext cx="8921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прекрасно имитирует предполагаемый механизм и образует те же связи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0D221261-FA5C-4D77-8DAF-B8241A068B95}"/>
              </a:ext>
            </a:extLst>
          </p:cNvPr>
          <p:cNvSpPr/>
          <p:nvPr/>
        </p:nvSpPr>
        <p:spPr>
          <a:xfrm>
            <a:off x="5698435" y="3817232"/>
            <a:ext cx="1802295" cy="133693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08DF3-90D4-4F81-8483-6F4AEC4E7EE6}"/>
              </a:ext>
            </a:extLst>
          </p:cNvPr>
          <p:cNvSpPr txBox="1"/>
          <p:nvPr/>
        </p:nvSpPr>
        <p:spPr>
          <a:xfrm>
            <a:off x="11675166" y="96058"/>
            <a:ext cx="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8759340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588</Words>
  <Application>Microsoft Office PowerPoint</Application>
  <PresentationFormat>Широкоэкранный</PresentationFormat>
  <Paragraphs>134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Corbel</vt:lpstr>
      <vt:lpstr>Times New Roman</vt:lpstr>
      <vt:lpstr>Univers</vt:lpstr>
      <vt:lpstr>Univers Condensed</vt:lpstr>
      <vt:lpstr>Wingdings</vt:lpstr>
      <vt:lpstr>Wingdings 2</vt:lpstr>
      <vt:lpstr>DividendVTI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Куракин Г Ф</dc:creator>
  <cp:lastModifiedBy>Русакова Наталья Петровна</cp:lastModifiedBy>
  <cp:revision>59</cp:revision>
  <dcterms:created xsi:type="dcterms:W3CDTF">2021-03-19T18:57:25Z</dcterms:created>
  <dcterms:modified xsi:type="dcterms:W3CDTF">2021-03-30T14:49:24Z</dcterms:modified>
</cp:coreProperties>
</file>