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74" r:id="rId9"/>
    <p:sldId id="273" r:id="rId10"/>
    <p:sldId id="267" r:id="rId11"/>
    <p:sldId id="275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6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38" autoAdjust="0"/>
  </p:normalViewPr>
  <p:slideViewPr>
    <p:cSldViewPr>
      <p:cViewPr>
        <p:scale>
          <a:sx n="80" d="100"/>
          <a:sy n="80" d="100"/>
        </p:scale>
        <p:origin x="-163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2036-982B-4C08-BF3C-37B5F2A6970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E7D6-C9A2-46BB-80F3-A81E20A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8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2EC-D756-4C26-BCA1-009F1CB26423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AA39-68FA-4978-B0D6-A63EBECB8ED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5EC0-DB00-4A77-8BCA-AD67B7CA1E6B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70B-FF27-4412-BF77-7232F6BF7118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4141-A423-4A04-BBBB-CCD0C049B136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1671-DA70-4C23-819F-A05933FC316B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763-B5BE-468B-B785-2C071FD6D3E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A950-A0EE-4B3A-ADAB-D5536B5D66D1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583C-02CF-4759-9CB0-5A7452CEC15B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265B-F30F-4ADB-831B-EBA52EB021AF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FE56-71F7-4F69-AB7F-27915CFBBF40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E67C9C-FE68-43A2-8C14-12A4B83EDF71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0DE698-77DA-43EF-B6F9-4BEFBB74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8641" y="-171400"/>
            <a:ext cx="11406067" cy="712879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14908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Ахметшина</a:t>
            </a:r>
            <a:r>
              <a:rPr lang="ru-RU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Е.С., </a:t>
            </a:r>
            <a:r>
              <a:rPr lang="ru-RU" sz="32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Хурсан</a:t>
            </a:r>
            <a:r>
              <a:rPr lang="ru-RU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С.Л.</a:t>
            </a:r>
          </a:p>
          <a:p>
            <a:pPr algn="ctr"/>
            <a:r>
              <a:rPr lang="ru-RU" sz="3200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лаборатория химической физики</a:t>
            </a:r>
            <a:endParaRPr lang="ru-RU" sz="3200" i="1" dirty="0">
              <a:solidFill>
                <a:schemeClr val="tx1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712968" cy="25922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ГОМОДЕСМОТИЧЕСКИЙ МЕТОД РАЗДЕЛЕНИЯ И КОЛИЧЕСТВЕННОГО УЧЕТА НЕВАЛЕНТНЫХ ЭФФЕКТОВ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3276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3001612"/>
              </p:ext>
            </p:extLst>
          </p:nvPr>
        </p:nvGraphicFramePr>
        <p:xfrm>
          <a:off x="107505" y="116630"/>
          <a:ext cx="4320479" cy="6480725"/>
        </p:xfrm>
        <a:graphic>
          <a:graphicData uri="http://schemas.openxmlformats.org/drawingml/2006/table">
            <a:tbl>
              <a:tblPr firstRow="1" firstCol="1" bandRow="1"/>
              <a:tblGrid>
                <a:gridCol w="2448271"/>
                <a:gridCol w="1872208"/>
              </a:tblGrid>
              <a:tr h="1003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RSE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кДж/моль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118.5 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0.3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117.0 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0.8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117.9 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1.6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119.4 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1.6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119.5 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0.8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120.4 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0.8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1</a:t>
            </a:r>
            <a:r>
              <a:rPr lang="ru-RU" sz="3600" dirty="0"/>
              <a:t>0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5744" y="749809"/>
            <a:ext cx="803138" cy="9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5769692"/>
              </p:ext>
            </p:extLst>
          </p:nvPr>
        </p:nvGraphicFramePr>
        <p:xfrm>
          <a:off x="4499992" y="116632"/>
          <a:ext cx="4536504" cy="6552727"/>
        </p:xfrm>
        <a:graphic>
          <a:graphicData uri="http://schemas.openxmlformats.org/drawingml/2006/table">
            <a:tbl>
              <a:tblPr firstRow="1" firstCol="1" bandRow="1"/>
              <a:tblGrid>
                <a:gridCol w="2228458"/>
                <a:gridCol w="2308046"/>
              </a:tblGrid>
              <a:tr h="979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RSE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кДж/моль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117.2 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118.9 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1.6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117.1 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1.2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116.1 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1.3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1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116.5 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1.4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119.7 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0.1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399" y="1569774"/>
            <a:ext cx="1036980" cy="9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75990">
            <a:off x="928403" y="2514428"/>
            <a:ext cx="1146970" cy="131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85634">
            <a:off x="946891" y="3346175"/>
            <a:ext cx="1142563" cy="128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12708"/>
            <a:ext cx="1290613" cy="1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05" y="5445224"/>
            <a:ext cx="1243515" cy="10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850" y="836712"/>
            <a:ext cx="1080120" cy="10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0797"/>
            <a:ext cx="1008112" cy="110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671" y="2931680"/>
            <a:ext cx="1190505" cy="96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993" y="3880726"/>
            <a:ext cx="1126183" cy="9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671" y="4800021"/>
            <a:ext cx="1154574" cy="9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421" y="5776656"/>
            <a:ext cx="997073" cy="8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683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6508283"/>
              </p:ext>
            </p:extLst>
          </p:nvPr>
        </p:nvGraphicFramePr>
        <p:xfrm>
          <a:off x="107505" y="116630"/>
          <a:ext cx="4320479" cy="6480725"/>
        </p:xfrm>
        <a:graphic>
          <a:graphicData uri="http://schemas.openxmlformats.org/drawingml/2006/table">
            <a:tbl>
              <a:tblPr firstRow="1" firstCol="1" bandRow="1"/>
              <a:tblGrid>
                <a:gridCol w="2448271"/>
                <a:gridCol w="1872208"/>
              </a:tblGrid>
              <a:tr h="1003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RSE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кДж/моль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137.9 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0.7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164.9 </a:t>
                      </a:r>
                      <a:r>
                        <a:rPr lang="en-US" sz="1800" b="1" u="sng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u="sng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1.2</a:t>
                      </a:r>
                      <a:endParaRPr lang="ru-RU" sz="1800" b="1" u="sng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156.8 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0.6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156.9 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0.3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175.4 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1.9</a:t>
                      </a:r>
                      <a:endParaRPr lang="ru-RU" sz="18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167.8 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1</a:t>
            </a:r>
            <a:r>
              <a:rPr lang="ru-RU" sz="3600" dirty="0"/>
              <a:t>1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5189953"/>
              </p:ext>
            </p:extLst>
          </p:nvPr>
        </p:nvGraphicFramePr>
        <p:xfrm>
          <a:off x="4499992" y="116632"/>
          <a:ext cx="4536504" cy="6552727"/>
        </p:xfrm>
        <a:graphic>
          <a:graphicData uri="http://schemas.openxmlformats.org/drawingml/2006/table">
            <a:tbl>
              <a:tblPr firstRow="1" firstCol="1" bandRow="1"/>
              <a:tblGrid>
                <a:gridCol w="2228458"/>
                <a:gridCol w="2308046"/>
              </a:tblGrid>
              <a:tr h="979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RSE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кДж/моль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168.2 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5A86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192.9 </a:t>
                      </a:r>
                      <a:r>
                        <a:rPr lang="en-US" sz="1800" b="1" u="sng" dirty="0">
                          <a:solidFill>
                            <a:srgbClr val="5A86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u="sng" dirty="0">
                          <a:solidFill>
                            <a:srgbClr val="5A86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1.5</a:t>
                      </a:r>
                      <a:endParaRPr lang="ru-RU" sz="1800" b="1" u="sng" dirty="0">
                        <a:solidFill>
                          <a:srgbClr val="5A864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A864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181.9 </a:t>
                      </a:r>
                      <a:r>
                        <a:rPr lang="en-US" sz="1800" b="1" dirty="0">
                          <a:solidFill>
                            <a:srgbClr val="5A864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solidFill>
                            <a:srgbClr val="5A864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2.3</a:t>
                      </a:r>
                      <a:endParaRPr lang="ru-RU" sz="1800" b="1" dirty="0">
                        <a:solidFill>
                          <a:srgbClr val="5A864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A864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181.6 </a:t>
                      </a:r>
                      <a:r>
                        <a:rPr lang="en-US" sz="1800" b="1" dirty="0">
                          <a:solidFill>
                            <a:srgbClr val="5A864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solidFill>
                            <a:srgbClr val="5A864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2.2</a:t>
                      </a:r>
                      <a:endParaRPr lang="ru-RU" sz="1800" b="1" dirty="0">
                        <a:solidFill>
                          <a:srgbClr val="5A864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1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184.3 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3.0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91" marR="545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194.8 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2.7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349" y="936602"/>
            <a:ext cx="486597" cy="9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34" y="1839644"/>
            <a:ext cx="8388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387" y="2748118"/>
            <a:ext cx="848075" cy="110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74" y="3854928"/>
            <a:ext cx="800104" cy="10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34" y="4941168"/>
            <a:ext cx="1044086" cy="96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511" y="5904170"/>
            <a:ext cx="955209" cy="8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820" y="933222"/>
            <a:ext cx="891270" cy="90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345" y="1899950"/>
            <a:ext cx="925002" cy="10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619" y="2983052"/>
            <a:ext cx="1172914" cy="95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768" y="4016920"/>
            <a:ext cx="1132747" cy="9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820" y="4911072"/>
            <a:ext cx="1086483" cy="95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345" y="5867198"/>
            <a:ext cx="987144" cy="8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083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72926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464496" cy="6408712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рименение концепции полного набора ГДР приводит к получению корректных результатов для расчетов энергий напряжения цикла, а также позволяет осуществлять разделение множества различных энергетических характеристик стерического напряжения. </a:t>
            </a:r>
          </a:p>
          <a:p>
            <a:pPr algn="just">
              <a:buFontTx/>
              <a:buChar char="-"/>
            </a:pPr>
            <a:endParaRPr lang="ru-RU" sz="20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buFontTx/>
              <a:buChar char="-"/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Алкильный заместитель не оказывает существенного влияния на величину RSE. Для полизамещенных </a:t>
            </a:r>
            <a:r>
              <a:rPr lang="ru-RU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метилциклопропанов</a:t>
            </a: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RSE лежит в пределах 118.2±1.4 кДж/моль и в пределах погрешности измерения совпадает с RSE циклопропана (117.4 кДж/моль) </a:t>
            </a:r>
            <a:endParaRPr lang="ru-RU" sz="20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buFontTx/>
              <a:buChar char="-"/>
            </a:pPr>
            <a:endParaRPr lang="ru-RU" sz="20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buFontTx/>
              <a:buChar char="-"/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RSE для фторзамещенных циклов ожидаемо выше значений RSE для незамещенного и алкил-замещенных циклов, что обусловлено влиянием сильно электроотрицательного атома фтора.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004048" y="4797152"/>
            <a:ext cx="4364742" cy="72008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По мотивам «Красным клином бей белых» Эль Лисицкий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1</a:t>
            </a:r>
            <a:r>
              <a:rPr lang="ru-RU" sz="3600" dirty="0"/>
              <a:t>2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258" y="1340768"/>
            <a:ext cx="43605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25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БЛАГОДАРЮ ЗА ВНИМАНИЕ</a:t>
            </a:r>
            <a:endParaRPr lang="ru-RU" sz="8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82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4290"/>
            <a:ext cx="8856984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Энергия напряжения</a:t>
            </a:r>
            <a:r>
              <a:rPr lang="en-US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br>
              <a:rPr lang="en-US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GOLD BOOK IUPAC</a:t>
            </a:r>
            <a:endParaRPr lang="ru-RU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80112" y="1262211"/>
            <a:ext cx="3384376" cy="341419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ru-RU" b="1" dirty="0"/>
              <a:t>избыточная энергия из-за стерической деформации молекулярного объекта или структуры переходного состояния, то есть искажения относительно эталонной (реальной или гипотетической) «ненапряженной» структуры со стандартными длинами связей, валентными углами и двугранными углами.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1052736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/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83568"/>
            <a:ext cx="5472608" cy="3302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86916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Цель работы:</a:t>
            </a:r>
          </a:p>
          <a:p>
            <a:pPr algn="ctr"/>
            <a:r>
              <a:rPr lang="ru-RU" sz="2400" b="1" dirty="0" smtClean="0"/>
              <a:t>Разработка и апробация метода для корректной количественной характеристики всех вкладов в энергию напряжения.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67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686800" cy="1263352"/>
          </a:xfrm>
        </p:spPr>
        <p:txBody>
          <a:bodyPr/>
          <a:lstStyle/>
          <a:p>
            <a:pPr algn="ctr"/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Объекты исследования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20" y="1114600"/>
            <a:ext cx="8187959" cy="52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0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64096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Гомодесмотическая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методология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908720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Балансы: </a:t>
            </a:r>
            <a:r>
              <a:rPr lang="ru-RU" b="1" dirty="0" err="1" smtClean="0"/>
              <a:t>Изогирический</a:t>
            </a:r>
            <a:r>
              <a:rPr lang="ru-RU" b="1" dirty="0" smtClean="0"/>
              <a:t>, Атомарный, </a:t>
            </a:r>
            <a:r>
              <a:rPr lang="ru-RU" b="1" dirty="0" err="1" smtClean="0"/>
              <a:t>Энантиомерный</a:t>
            </a:r>
            <a:r>
              <a:rPr lang="ru-RU" b="1" dirty="0" smtClean="0"/>
              <a:t>, Групповой, Связевой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3668" y="1700808"/>
            <a:ext cx="4964695" cy="45233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666879"/>
            <a:ext cx="5040560" cy="45925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892" y="1700808"/>
            <a:ext cx="4956039" cy="45155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896" y="2060848"/>
            <a:ext cx="14767424" cy="3397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5365" y="2339634"/>
            <a:ext cx="9793089" cy="2839627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8640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64096"/>
          </a:xfrm>
        </p:spPr>
        <p:txBody>
          <a:bodyPr/>
          <a:lstStyle/>
          <a:p>
            <a:pPr algn="ctr"/>
            <a:r>
              <a:rPr lang="en-US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-</a:t>
            </a:r>
            <a:r>
              <a:rPr lang="en-US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</a:t>
            </a:r>
            <a:r>
              <a:rPr lang="en-US" b="1" baseline="-25000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r</a:t>
            </a:r>
            <a:r>
              <a:rPr lang="en-US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H</a:t>
            </a:r>
            <a:r>
              <a:rPr lang="en-US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</a:t>
            </a:r>
            <a:r>
              <a:rPr lang="en-US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 = SE = RSE + SSE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90604760"/>
              </p:ext>
            </p:extLst>
          </p:nvPr>
        </p:nvGraphicFramePr>
        <p:xfrm>
          <a:off x="539552" y="764706"/>
          <a:ext cx="8064896" cy="5547165"/>
        </p:xfrm>
        <a:graphic>
          <a:graphicData uri="http://schemas.openxmlformats.org/drawingml/2006/table">
            <a:tbl>
              <a:tblPr firstRow="1" firstCol="1" bandRow="1"/>
              <a:tblGrid>
                <a:gridCol w="813847"/>
                <a:gridCol w="5548256"/>
                <a:gridCol w="1702793"/>
              </a:tblGrid>
              <a:tr h="648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Реакция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</a:t>
                      </a:r>
                      <a:r>
                        <a:rPr lang="en-US" sz="1800" b="1" i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rH</a:t>
                      </a:r>
                      <a:r>
                        <a:rPr lang="en-US" sz="1800" b="1" i="1" dirty="0" smtClean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</a:t>
                      </a:r>
                      <a:r>
                        <a:rPr lang="ru-RU" sz="1800" b="1" i="1" dirty="0" smtClean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 (кДж/моль)</a:t>
                      </a:r>
                      <a:endParaRPr lang="ru-RU" sz="1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</a:t>
                      </a:r>
                      <a:endParaRPr lang="ru-RU" sz="20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-215.2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4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endParaRPr lang="ru-RU" sz="2000" b="1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-205.5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4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3</a:t>
                      </a:r>
                      <a:endParaRPr lang="ru-RU" sz="2000" b="1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-213.3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4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4</a:t>
                      </a:r>
                      <a:endParaRPr lang="ru-RU" sz="2000" b="1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-221.1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4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5</a:t>
                      </a:r>
                      <a:endParaRPr lang="ru-RU" sz="2000" b="1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-224.1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308" y="1556792"/>
            <a:ext cx="4176463" cy="97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308" y="2578625"/>
            <a:ext cx="4416846" cy="10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573016"/>
            <a:ext cx="4994083" cy="9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308" y="4437112"/>
            <a:ext cx="5321866" cy="9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5361061"/>
            <a:ext cx="5623846" cy="8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365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64096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Невалентные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эффекты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3195228"/>
              </p:ext>
            </p:extLst>
          </p:nvPr>
        </p:nvGraphicFramePr>
        <p:xfrm>
          <a:off x="971600" y="836711"/>
          <a:ext cx="7344816" cy="5554923"/>
        </p:xfrm>
        <a:graphic>
          <a:graphicData uri="http://schemas.openxmlformats.org/presentationml/2006/ole">
            <p:oleObj spid="_x0000_s6220" name="CS ChemDraw Drawing" r:id="rId3" imgW="4847347" imgH="3664879" progId="">
              <p:embed/>
            </p:oleObj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2708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332" y="6400800"/>
            <a:ext cx="457200" cy="457200"/>
          </a:xfrm>
        </p:spPr>
        <p:txBody>
          <a:bodyPr/>
          <a:lstStyle/>
          <a:p>
            <a:r>
              <a:rPr lang="ru-RU" sz="3600" dirty="0" smtClean="0"/>
              <a:t>7</a:t>
            </a:r>
            <a:endParaRPr lang="ru-RU" sz="36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4875281"/>
              </p:ext>
            </p:extLst>
          </p:nvPr>
        </p:nvGraphicFramePr>
        <p:xfrm>
          <a:off x="6444208" y="1124744"/>
          <a:ext cx="1824087" cy="851714"/>
        </p:xfrm>
        <a:graphic>
          <a:graphicData uri="http://schemas.openxmlformats.org/presentationml/2006/ole">
            <p:oleObj spid="_x0000_s7243" name="Точечный рисунок" r:id="rId3" imgW="1935238" imgH="914479" progId="PBrush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338399"/>
              </p:ext>
            </p:extLst>
          </p:nvPr>
        </p:nvGraphicFramePr>
        <p:xfrm>
          <a:off x="6524975" y="2924944"/>
          <a:ext cx="1962764" cy="1008112"/>
        </p:xfrm>
        <a:graphic>
          <a:graphicData uri="http://schemas.openxmlformats.org/presentationml/2006/ole">
            <p:oleObj spid="_x0000_s7244" name="Точечный рисунок" r:id="rId4" imgW="1988992" imgH="1013333" progId="PBrush">
              <p:embed/>
            </p:oleObj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293481"/>
              </p:ext>
            </p:extLst>
          </p:nvPr>
        </p:nvGraphicFramePr>
        <p:xfrm>
          <a:off x="467544" y="908721"/>
          <a:ext cx="5328592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5328592"/>
              </a:tblGrid>
              <a:tr h="76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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H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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= SE = RSE + SSE</a:t>
                      </a:r>
                      <a:endParaRPr lang="ru-RU" sz="2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SE = RSE + n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+ n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+ … </a:t>
                      </a:r>
                      <a:endParaRPr lang="ru-RU" sz="2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7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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SE = </a:t>
                      </a:r>
                      <a:r>
                        <a:rPr lang="en-US" sz="2800" b="1" dirty="0" err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RSE</a:t>
                      </a:r>
                      <a:r>
                        <a:rPr lang="en-US" sz="2800" b="1" baseline="-25000" dirty="0" err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i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– </a:t>
                      </a:r>
                      <a:r>
                        <a:rPr lang="en-US" sz="2800" b="1" dirty="0" err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RSE</a:t>
                      </a:r>
                      <a:r>
                        <a:rPr lang="en-US" sz="2800" b="1" baseline="-25000" dirty="0" err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ref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+ n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(SSE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 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- 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 ref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) + n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(SSE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– 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2ref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) + </a:t>
                      </a:r>
                      <a:r>
                        <a:rPr lang="en-US" sz="2800" b="1" dirty="0" smtClean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i~(3-7)</a:t>
                      </a:r>
                      <a:endParaRPr lang="ru-RU" sz="2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RSE</a:t>
                      </a:r>
                      <a:r>
                        <a:rPr lang="en-US" sz="2800" b="1" baseline="-25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i </a:t>
                      </a:r>
                      <a:r>
                        <a:rPr lang="en-US" sz="2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– RSE</a:t>
                      </a:r>
                      <a:r>
                        <a:rPr lang="en-US" sz="2800" b="1" baseline="-25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ref </a:t>
                      </a:r>
                      <a:r>
                        <a:rPr lang="en-US" sz="2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= 0</a:t>
                      </a:r>
                      <a:endParaRPr lang="ru-RU" sz="2800" b="1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</a:t>
                      </a:r>
                      <a:r>
                        <a:rPr lang="en-US" sz="2800" b="1" dirty="0" err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SE</a:t>
                      </a:r>
                      <a:r>
                        <a:rPr lang="en-US" sz="2800" b="1" baseline="-25000" dirty="0" err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k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= n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1k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* 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1k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 + n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2k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* SSE</a:t>
                      </a:r>
                      <a:r>
                        <a:rPr lang="en-US" sz="2800" b="1" baseline="-25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2k </a:t>
                      </a: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+ </a:t>
                      </a:r>
                      <a:r>
                        <a:rPr lang="en-US" sz="2800" b="1" dirty="0" smtClean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k~(1-10)</a:t>
                      </a:r>
                      <a:endParaRPr lang="ru-RU" sz="2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44208" y="205336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3 gauche 1+1,5 C-C 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8389" y="407603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 gauche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940152" y="2636912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92180" y="4735413"/>
            <a:ext cx="25922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4128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-</a:t>
            </a:r>
            <a:r>
              <a:rPr lang="en-US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  </a:t>
            </a:r>
            <a:r>
              <a:rPr lang="en-US" b="1" dirty="0" smtClean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</a:t>
            </a:r>
            <a:r>
              <a:rPr lang="en-US" b="1" baseline="-25000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r</a:t>
            </a:r>
            <a:r>
              <a:rPr lang="en-US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H</a:t>
            </a:r>
            <a:r>
              <a:rPr lang="en-US" b="1" dirty="0" smtClean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 = 1 gauche + 1 1,5 C-C</a:t>
            </a:r>
            <a:r>
              <a:rPr lang="en-US" b="1" dirty="0" smtClean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4624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Разделение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невалентных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эффектов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3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6409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SSE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(кДж/моль)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8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06" y="854677"/>
            <a:ext cx="7578588" cy="5312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8" y="286633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</a:t>
            </a:r>
            <a:r>
              <a:rPr lang="ru-RU" sz="2400" b="1" dirty="0" smtClean="0"/>
              <a:t>: 4,4 </a:t>
            </a:r>
          </a:p>
          <a:p>
            <a:pPr algn="ctr"/>
            <a:r>
              <a:rPr lang="en-US" sz="2400" b="1" dirty="0" smtClean="0"/>
              <a:t>F</a:t>
            </a:r>
            <a:r>
              <a:rPr lang="ru-RU" sz="2400" b="1" dirty="0" smtClean="0"/>
              <a:t>: 10,9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68454" y="3055738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2,4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71919" y="302329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8,7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8" y="3050995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3,9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61195" y="626279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3,0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68454" y="626315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6,0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06479" y="6262795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-1,1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01171" y="627061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1,1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647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Разделение </a:t>
            </a:r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RSE 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SSE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93272832"/>
              </p:ext>
            </p:extLst>
          </p:nvPr>
        </p:nvGraphicFramePr>
        <p:xfrm>
          <a:off x="395536" y="764704"/>
          <a:ext cx="8496944" cy="5483405"/>
        </p:xfrm>
        <a:graphic>
          <a:graphicData uri="http://schemas.openxmlformats.org/drawingml/2006/table">
            <a:tbl>
              <a:tblPr firstRow="1" firstCol="1" bandRow="1"/>
              <a:tblGrid>
                <a:gridCol w="508048"/>
                <a:gridCol w="3106650"/>
                <a:gridCol w="953450"/>
                <a:gridCol w="509765"/>
                <a:gridCol w="509765"/>
                <a:gridCol w="508907"/>
                <a:gridCol w="737186"/>
                <a:gridCol w="737186"/>
                <a:gridCol w="925987"/>
              </a:tblGrid>
              <a:tr h="5235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Реакция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</a:t>
                      </a:r>
                      <a:r>
                        <a:rPr lang="en-US" sz="1800" b="1" i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rH</a:t>
                      </a:r>
                      <a:r>
                        <a:rPr lang="en-US" sz="1800" b="1" i="1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  <a:sym typeface="Symbol"/>
                        </a:rPr>
                        <a:t></a:t>
                      </a:r>
                      <a:endParaRPr lang="ru-RU" sz="1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nonvalent</a:t>
                      </a:r>
                      <a:endParaRPr lang="ru-RU" sz="1800" b="1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RSE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(+ESE)</a:t>
                      </a:r>
                      <a:endParaRPr lang="ru-RU" sz="1800" b="1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1,2-F,F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1,2-F2,F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1,3-syn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1,5-F-H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gauche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-215.2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5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4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1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242.4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9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-205.5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4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243.6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9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3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-213.3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6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243.2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9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4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-221.1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6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245.0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9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5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-224.1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6</a:t>
                      </a:r>
                      <a:endParaRPr lang="ru-RU" sz="200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0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248.0</a:t>
                      </a:r>
                      <a:endParaRPr lang="ru-RU" sz="20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5877272"/>
            <a:ext cx="555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</a:t>
            </a:r>
            <a:r>
              <a:rPr lang="en-US" sz="2400" b="1" i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rH</a:t>
            </a:r>
            <a:r>
              <a:rPr lang="en-US" sz="2400" b="1" i="1" dirty="0" smtClean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</a:t>
            </a:r>
            <a:r>
              <a:rPr lang="ru-RU" sz="2400" b="1" dirty="0" smtClean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Symbol"/>
              </a:rPr>
              <a:t> ср.</a:t>
            </a:r>
            <a:r>
              <a:rPr lang="ru-RU" sz="2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-215.8 ± 7.2</a:t>
            </a:r>
            <a:endParaRPr lang="ru-RU" sz="2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5877272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214.2 ± 2.2</a:t>
            </a:r>
            <a:endParaRPr lang="ru-RU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838" y="2276873"/>
            <a:ext cx="3018706" cy="7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972" y="3068961"/>
            <a:ext cx="2964954" cy="7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972" y="3933055"/>
            <a:ext cx="3120592" cy="59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362" y="5301208"/>
            <a:ext cx="3222819" cy="4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73" y="4653136"/>
            <a:ext cx="33180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563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4761</TotalTime>
  <Words>451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Справедливость</vt:lpstr>
      <vt:lpstr>CS ChemDraw Drawing</vt:lpstr>
      <vt:lpstr>Точечный рисунок</vt:lpstr>
      <vt:lpstr>ГОМОДЕСМОТИЧЕСКИЙ МЕТОД РАЗДЕЛЕНИЯ И КОЛИЧЕСТВЕННОГО УЧЕТА НЕВАЛЕНТНЫХ ЭФФЕКТОВ </vt:lpstr>
      <vt:lpstr>Энергия напряжения  GOLD BOOK IUPAC</vt:lpstr>
      <vt:lpstr>Объекты исследования</vt:lpstr>
      <vt:lpstr>Гомодесмотическая методология</vt:lpstr>
      <vt:lpstr>-rH = SE = RSE + SSE</vt:lpstr>
      <vt:lpstr>Невалентные эффекты</vt:lpstr>
      <vt:lpstr>Слайд 8</vt:lpstr>
      <vt:lpstr>SSE (кДж/моль)</vt:lpstr>
      <vt:lpstr>Разделение RSE и SSE</vt:lpstr>
      <vt:lpstr>Слайд 11</vt:lpstr>
      <vt:lpstr>Слайд 12</vt:lpstr>
      <vt:lpstr>Выводы</vt:lpstr>
      <vt:lpstr>БЛАГОДАРЮ ЗА ВНИМАНИЕ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Выхухоль</cp:lastModifiedBy>
  <cp:revision>92</cp:revision>
  <dcterms:created xsi:type="dcterms:W3CDTF">2020-11-30T07:49:01Z</dcterms:created>
  <dcterms:modified xsi:type="dcterms:W3CDTF">2021-03-30T15:58:59Z</dcterms:modified>
</cp:coreProperties>
</file>