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0C10D-7772-402C-9306-522A35AF1FCF}" type="doc">
      <dgm:prSet loTypeId="urn:microsoft.com/office/officeart/2005/8/layout/process2" loCatId="process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0C28FAE8-0480-4A53-A322-8EC71A6CB330}">
      <dgm:prSet phldrT="[Текст]" custT="1"/>
      <dgm:spPr/>
      <dgm:t>
        <a:bodyPr/>
        <a:lstStyle/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Сушка носителя</a:t>
          </a:r>
          <a:endParaRPr lang="ru-RU" sz="1800" b="1" i="0" dirty="0">
            <a:cs typeface="Andalus" panose="02020603050405020304" pitchFamily="18" charset="-78"/>
          </a:endParaRPr>
        </a:p>
      </dgm:t>
    </dgm:pt>
    <dgm:pt modelId="{94AA581E-BF46-43C6-8E66-4EE5E15E65E1}" type="parTrans" cxnId="{66DAE666-4A53-48FE-BE87-7E7C41786CA6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BAD4D23D-246B-4A87-9AC4-906E91A5A337}" type="sibTrans" cxnId="{66DAE666-4A53-48FE-BE87-7E7C41786CA6}">
      <dgm:prSet custT="1"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09DEFD1D-72BD-415A-9D48-DF0038695E96}">
      <dgm:prSet phldrT="[Текст]" custT="1"/>
      <dgm:spPr/>
      <dgm:t>
        <a:bodyPr/>
        <a:lstStyle/>
        <a:p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1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г носителя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+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1мас.%</a:t>
          </a:r>
          <a:r>
            <a:rPr lang="en-US" sz="1800" b="1" i="0" dirty="0" err="1">
              <a:latin typeface="Andalus" panose="02020603050405020304" pitchFamily="18" charset="-78"/>
              <a:cs typeface="Andalus" panose="02020603050405020304" pitchFamily="18" charset="-78"/>
            </a:rPr>
            <a:t>Ru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</a:p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+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10 </a:t>
          </a:r>
          <a:r>
            <a:rPr lang="ru-RU" sz="1800" b="1" i="0" dirty="0" err="1">
              <a:latin typeface="Andalus" panose="02020603050405020304" pitchFamily="18" charset="-78"/>
              <a:cs typeface="Andalus" panose="02020603050405020304" pitchFamily="18" charset="-78"/>
            </a:rPr>
            <a:t>мас.%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dirty="0" err="1">
              <a:latin typeface="Andalus" panose="02020603050405020304" pitchFamily="18" charset="-78"/>
              <a:cs typeface="Andalus" panose="02020603050405020304" pitchFamily="18" charset="-78"/>
            </a:rPr>
            <a:t>прекурсор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+ </a:t>
          </a:r>
          <a:b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</a:b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0,1 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г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Na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(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CO</a:t>
          </a:r>
          <a:r>
            <a:rPr lang="en-US" sz="1800" b="1" i="0" baseline="-25000" dirty="0">
              <a:latin typeface="Andalus" panose="02020603050405020304" pitchFamily="18" charset="-78"/>
              <a:cs typeface="Andalus" panose="02020603050405020304" pitchFamily="18" charset="-78"/>
            </a:rPr>
            <a:t>3</a:t>
          </a:r>
          <a:r>
            <a:rPr lang="ru-RU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)</a:t>
          </a:r>
          <a:r>
            <a:rPr lang="ru-RU" sz="1800" b="1" i="0" baseline="-25000" dirty="0">
              <a:latin typeface="Andalus" panose="02020603050405020304" pitchFamily="18" charset="-78"/>
              <a:cs typeface="Andalus" panose="02020603050405020304" pitchFamily="18" charset="-78"/>
            </a:rPr>
            <a:t>2</a:t>
          </a:r>
          <a:r>
            <a:rPr lang="en-US" sz="1800" b="1" i="0" baseline="-2500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en-US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+ </a:t>
          </a:r>
          <a:r>
            <a:rPr lang="ru-RU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15</a:t>
          </a:r>
          <a:r>
            <a:rPr lang="en-US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мл</a:t>
          </a:r>
          <a:r>
            <a:rPr lang="en-US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baseline="0" dirty="0">
              <a:latin typeface="Andalus" panose="02020603050405020304" pitchFamily="18" charset="-78"/>
              <a:cs typeface="Andalus" panose="02020603050405020304" pitchFamily="18" charset="-78"/>
            </a:rPr>
            <a:t>воды</a:t>
          </a:r>
          <a:endParaRPr lang="ru-RU" sz="1800" b="1" i="0" baseline="0" dirty="0">
            <a:cs typeface="Andalus" panose="02020603050405020304" pitchFamily="18" charset="-78"/>
          </a:endParaRPr>
        </a:p>
      </dgm:t>
    </dgm:pt>
    <dgm:pt modelId="{DBC1E16E-84E8-4644-95FF-FA1D76AD494D}" type="parTrans" cxnId="{26451F56-4CE4-4F67-82B2-5BD78E6D0303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F15FB20F-FF7E-4CD0-A983-D66D9F92189B}" type="sibTrans" cxnId="{26451F56-4CE4-4F67-82B2-5BD78E6D0303}">
      <dgm:prSet custT="1"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92B157AB-F5D1-4408-A356-215B86515240}">
      <dgm:prSet phldrT="[Текст]" custT="1"/>
      <dgm:spPr/>
      <dgm:t>
        <a:bodyPr/>
        <a:lstStyle/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Нагрев до 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200 °C 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под давлением азота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  6 M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П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a</a:t>
          </a:r>
          <a:endParaRPr lang="ru-RU" sz="1800" b="1" i="0" dirty="0">
            <a:cs typeface="Andalus" panose="02020603050405020304" pitchFamily="18" charset="-78"/>
          </a:endParaRPr>
        </a:p>
      </dgm:t>
    </dgm:pt>
    <dgm:pt modelId="{270CED67-7BF1-40C2-B06D-D6AC6FFD9957}" type="parTrans" cxnId="{9AC5E787-61B5-43D2-A744-752D5DD89F18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32A521C0-8FB8-443C-8CFB-D92F5B62ABB4}" type="sibTrans" cxnId="{9AC5E787-61B5-43D2-A744-752D5DD89F18}">
      <dgm:prSet custT="1"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4BE143BF-68BB-4EB5-91A9-31CAB5083498}">
      <dgm:prSet phldrT="[Текст]" custT="1"/>
      <dgm:spPr/>
      <dgm:t>
        <a:bodyPr/>
        <a:lstStyle/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Синтез в течение </a:t>
          </a:r>
          <a:r>
            <a:rPr lang="en-US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15 </a:t>
          </a:r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минут</a:t>
          </a:r>
          <a:endParaRPr lang="ru-RU" sz="1800" b="1" i="0" dirty="0">
            <a:cs typeface="Andalus" panose="02020603050405020304" pitchFamily="18" charset="-78"/>
          </a:endParaRPr>
        </a:p>
      </dgm:t>
    </dgm:pt>
    <dgm:pt modelId="{1D875176-F57B-4052-9FC5-7EA4E690EB38}" type="parTrans" cxnId="{135D1F43-38B2-442A-8EB0-3A3E01B036D8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00AD1044-8605-4693-B4AB-1B5D08715410}" type="sibTrans" cxnId="{135D1F43-38B2-442A-8EB0-3A3E01B036D8}">
      <dgm:prSet custT="1"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34D90E73-8CA7-45FB-AD0C-EE5F141D00AF}">
      <dgm:prSet phldrT="[Текст]" custT="1"/>
      <dgm:spPr/>
      <dgm:t>
        <a:bodyPr/>
        <a:lstStyle/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Охлаждение и фильтрация</a:t>
          </a:r>
          <a:endParaRPr lang="ru-RU" sz="1800" b="1" i="0" dirty="0">
            <a:cs typeface="Andalus" panose="02020603050405020304" pitchFamily="18" charset="-78"/>
          </a:endParaRPr>
        </a:p>
      </dgm:t>
    </dgm:pt>
    <dgm:pt modelId="{7CC449FE-ABF9-4F53-B1C6-B1125F579DCA}" type="parTrans" cxnId="{864F6928-CDB3-4D3A-984C-E1CCBC6D84BF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F6D00125-4887-4167-BB80-009F07C702ED}" type="sibTrans" cxnId="{864F6928-CDB3-4D3A-984C-E1CCBC6D84BF}">
      <dgm:prSet custT="1"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1ED6DE55-ABC1-4061-B527-141489D93106}">
      <dgm:prSet phldrT="[Текст]" custT="1"/>
      <dgm:spPr/>
      <dgm:t>
        <a:bodyPr/>
        <a:lstStyle/>
        <a:p>
          <a:r>
            <a:rPr lang="ru-RU" sz="1800" b="1" i="0" dirty="0">
              <a:latin typeface="Andalus" panose="02020603050405020304" pitchFamily="18" charset="-78"/>
              <a:cs typeface="Andalus" panose="02020603050405020304" pitchFamily="18" charset="-78"/>
            </a:rPr>
            <a:t>Промывка водой</a:t>
          </a:r>
          <a:endParaRPr lang="ru-RU" sz="1800" b="1" i="0" dirty="0">
            <a:cs typeface="Andalus" panose="02020603050405020304" pitchFamily="18" charset="-78"/>
          </a:endParaRPr>
        </a:p>
      </dgm:t>
    </dgm:pt>
    <dgm:pt modelId="{56BBE73B-B78D-4C3F-9C68-57F71F48FD96}" type="parTrans" cxnId="{7F0ABB0C-847F-4DF6-901D-A60D391F948D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D3FF9173-0A3F-4465-A032-1AED7693510E}" type="sibTrans" cxnId="{7F0ABB0C-847F-4DF6-901D-A60D391F948D}">
      <dgm:prSet/>
      <dgm:spPr/>
      <dgm:t>
        <a:bodyPr/>
        <a:lstStyle/>
        <a:p>
          <a:endParaRPr lang="ru-RU" sz="1800" b="1" i="0">
            <a:solidFill>
              <a:schemeClr val="tx1"/>
            </a:solidFill>
            <a:cs typeface="Andalus" panose="02020603050405020304" pitchFamily="18" charset="-78"/>
          </a:endParaRPr>
        </a:p>
      </dgm:t>
    </dgm:pt>
    <dgm:pt modelId="{43A57D02-271C-4E66-9DF5-2D79B6E95DEE}">
      <dgm:prSet custT="1"/>
      <dgm:spPr/>
      <dgm:t>
        <a:bodyPr/>
        <a:lstStyle/>
        <a:p>
          <a:r>
            <a:rPr lang="ru-RU" sz="1800" b="1" dirty="0">
              <a:latin typeface="Andalus" panose="02020603050405020304" pitchFamily="18" charset="-78"/>
              <a:cs typeface="Andalus" panose="02020603050405020304" pitchFamily="18" charset="-78"/>
            </a:rPr>
            <a:t>Сушка при 120</a:t>
          </a:r>
          <a:r>
            <a:rPr lang="en-US" sz="1800" b="1" dirty="0">
              <a:latin typeface="Andalus" panose="02020603050405020304" pitchFamily="18" charset="-78"/>
              <a:cs typeface="Andalus" panose="02020603050405020304" pitchFamily="18" charset="-78"/>
            </a:rPr>
            <a:t>°C</a:t>
          </a:r>
          <a:endParaRPr lang="ru-RU" sz="1800" b="1" dirty="0">
            <a:cs typeface="Andalus" panose="02020603050405020304" pitchFamily="18" charset="-78"/>
          </a:endParaRPr>
        </a:p>
      </dgm:t>
    </dgm:pt>
    <dgm:pt modelId="{CE4D6350-B215-4032-B386-3A55B407FB8B}" type="parTrans" cxnId="{647D7589-3FB6-44D5-9212-F01D8D0CF5DD}">
      <dgm:prSet/>
      <dgm:spPr/>
      <dgm:t>
        <a:bodyPr/>
        <a:lstStyle/>
        <a:p>
          <a:endParaRPr lang="ru-RU"/>
        </a:p>
      </dgm:t>
    </dgm:pt>
    <dgm:pt modelId="{AEA5445C-23C3-4C4D-87C6-954DBAAFCE03}" type="sibTrans" cxnId="{647D7589-3FB6-44D5-9212-F01D8D0CF5DD}">
      <dgm:prSet/>
      <dgm:spPr/>
      <dgm:t>
        <a:bodyPr/>
        <a:lstStyle/>
        <a:p>
          <a:endParaRPr lang="ru-RU"/>
        </a:p>
      </dgm:t>
    </dgm:pt>
    <dgm:pt modelId="{DF313700-7AC4-42C6-B98E-217025D52D7D}">
      <dgm:prSet custT="1"/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Промывание носителя ацетоном</a:t>
          </a:r>
        </a:p>
      </dgm:t>
    </dgm:pt>
    <dgm:pt modelId="{F583DAE3-07D4-4926-84A6-33833A001970}" type="parTrans" cxnId="{69045E5B-C0A0-4121-90D5-EC0E68A4F9D6}">
      <dgm:prSet/>
      <dgm:spPr/>
      <dgm:t>
        <a:bodyPr/>
        <a:lstStyle/>
        <a:p>
          <a:endParaRPr lang="ru-RU"/>
        </a:p>
      </dgm:t>
    </dgm:pt>
    <dgm:pt modelId="{4A051201-21BA-4537-BAB5-37D0BD3BBA42}" type="sibTrans" cxnId="{69045E5B-C0A0-4121-90D5-EC0E68A4F9D6}">
      <dgm:prSet/>
      <dgm:spPr/>
      <dgm:t>
        <a:bodyPr/>
        <a:lstStyle/>
        <a:p>
          <a:endParaRPr lang="ru-RU"/>
        </a:p>
      </dgm:t>
    </dgm:pt>
    <dgm:pt modelId="{05A74D3B-FC7F-4720-A459-CD15691287BD}" type="pres">
      <dgm:prSet presAssocID="{2A60C10D-7772-402C-9306-522A35AF1FCF}" presName="linearFlow" presStyleCnt="0">
        <dgm:presLayoutVars>
          <dgm:resizeHandles val="exact"/>
        </dgm:presLayoutVars>
      </dgm:prSet>
      <dgm:spPr/>
    </dgm:pt>
    <dgm:pt modelId="{B3D8A165-0E4D-401E-9ECA-8381C381CF6A}" type="pres">
      <dgm:prSet presAssocID="{DF313700-7AC4-42C6-B98E-217025D52D7D}" presName="node" presStyleLbl="node1" presStyleIdx="0" presStyleCnt="8" custScaleX="159473" custScaleY="137979">
        <dgm:presLayoutVars>
          <dgm:bulletEnabled val="1"/>
        </dgm:presLayoutVars>
      </dgm:prSet>
      <dgm:spPr/>
    </dgm:pt>
    <dgm:pt modelId="{394413A3-83B7-4943-8BF8-0FE233FCC9F2}" type="pres">
      <dgm:prSet presAssocID="{4A051201-21BA-4537-BAB5-37D0BD3BBA42}" presName="sibTrans" presStyleLbl="sibTrans2D1" presStyleIdx="0" presStyleCnt="7"/>
      <dgm:spPr/>
    </dgm:pt>
    <dgm:pt modelId="{15A69641-3A78-4343-BC56-64C9BC71DA6A}" type="pres">
      <dgm:prSet presAssocID="{4A051201-21BA-4537-BAB5-37D0BD3BBA42}" presName="connectorText" presStyleLbl="sibTrans2D1" presStyleIdx="0" presStyleCnt="7"/>
      <dgm:spPr/>
    </dgm:pt>
    <dgm:pt modelId="{2CD2B215-4551-447E-A778-5FD743BF8708}" type="pres">
      <dgm:prSet presAssocID="{0C28FAE8-0480-4A53-A322-8EC71A6CB330}" presName="node" presStyleLbl="node1" presStyleIdx="1" presStyleCnt="8" custScaleX="168360" custScaleY="117253" custLinFactNeighborX="2484" custLinFactNeighborY="-2270">
        <dgm:presLayoutVars>
          <dgm:bulletEnabled val="1"/>
        </dgm:presLayoutVars>
      </dgm:prSet>
      <dgm:spPr/>
    </dgm:pt>
    <dgm:pt modelId="{E39FF63A-B8DA-4C9D-8C72-45630BB1B1D8}" type="pres">
      <dgm:prSet presAssocID="{BAD4D23D-246B-4A87-9AC4-906E91A5A337}" presName="sibTrans" presStyleLbl="sibTrans2D1" presStyleIdx="1" presStyleCnt="7"/>
      <dgm:spPr/>
    </dgm:pt>
    <dgm:pt modelId="{BAFDCA23-05B9-4521-ABF1-C4F487271288}" type="pres">
      <dgm:prSet presAssocID="{BAD4D23D-246B-4A87-9AC4-906E91A5A337}" presName="connectorText" presStyleLbl="sibTrans2D1" presStyleIdx="1" presStyleCnt="7"/>
      <dgm:spPr/>
    </dgm:pt>
    <dgm:pt modelId="{FF86FF40-F31C-4D93-B23A-7B2677CDECB9}" type="pres">
      <dgm:prSet presAssocID="{09DEFD1D-72BD-415A-9D48-DF0038695E96}" presName="node" presStyleLbl="node1" presStyleIdx="2" presStyleCnt="8" custScaleX="170992" custScaleY="165444">
        <dgm:presLayoutVars>
          <dgm:bulletEnabled val="1"/>
        </dgm:presLayoutVars>
      </dgm:prSet>
      <dgm:spPr/>
    </dgm:pt>
    <dgm:pt modelId="{8AF1FE4D-D6C5-45F4-B4D8-C51BF4D7A6D8}" type="pres">
      <dgm:prSet presAssocID="{F15FB20F-FF7E-4CD0-A983-D66D9F92189B}" presName="sibTrans" presStyleLbl="sibTrans2D1" presStyleIdx="2" presStyleCnt="7"/>
      <dgm:spPr/>
    </dgm:pt>
    <dgm:pt modelId="{3A445704-6A85-4295-9124-5E162678B3E2}" type="pres">
      <dgm:prSet presAssocID="{F15FB20F-FF7E-4CD0-A983-D66D9F92189B}" presName="connectorText" presStyleLbl="sibTrans2D1" presStyleIdx="2" presStyleCnt="7"/>
      <dgm:spPr/>
    </dgm:pt>
    <dgm:pt modelId="{B355CF59-0C5A-43D2-900D-CFC15F6C537B}" type="pres">
      <dgm:prSet presAssocID="{92B157AB-F5D1-4408-A356-215B86515240}" presName="node" presStyleLbl="node1" presStyleIdx="3" presStyleCnt="8" custScaleX="170921" custScaleY="155691">
        <dgm:presLayoutVars>
          <dgm:bulletEnabled val="1"/>
        </dgm:presLayoutVars>
      </dgm:prSet>
      <dgm:spPr/>
    </dgm:pt>
    <dgm:pt modelId="{BC180760-700B-4C4B-A09A-8B4D505CE427}" type="pres">
      <dgm:prSet presAssocID="{32A521C0-8FB8-443C-8CFB-D92F5B62ABB4}" presName="sibTrans" presStyleLbl="sibTrans2D1" presStyleIdx="3" presStyleCnt="7"/>
      <dgm:spPr/>
    </dgm:pt>
    <dgm:pt modelId="{7B6E0AE4-AE26-48FF-A509-9BA9CE292219}" type="pres">
      <dgm:prSet presAssocID="{32A521C0-8FB8-443C-8CFB-D92F5B62ABB4}" presName="connectorText" presStyleLbl="sibTrans2D1" presStyleIdx="3" presStyleCnt="7"/>
      <dgm:spPr/>
    </dgm:pt>
    <dgm:pt modelId="{9E1BE290-9406-4B5E-A035-F7593956E8DE}" type="pres">
      <dgm:prSet presAssocID="{4BE143BF-68BB-4EB5-91A9-31CAB5083498}" presName="node" presStyleLbl="node1" presStyleIdx="4" presStyleCnt="8" custScaleX="170921">
        <dgm:presLayoutVars>
          <dgm:bulletEnabled val="1"/>
        </dgm:presLayoutVars>
      </dgm:prSet>
      <dgm:spPr/>
    </dgm:pt>
    <dgm:pt modelId="{12FFBC97-2214-41EF-A40B-0871D689AF4F}" type="pres">
      <dgm:prSet presAssocID="{00AD1044-8605-4693-B4AB-1B5D08715410}" presName="sibTrans" presStyleLbl="sibTrans2D1" presStyleIdx="4" presStyleCnt="7"/>
      <dgm:spPr/>
    </dgm:pt>
    <dgm:pt modelId="{5D479398-7137-476E-A5EF-59A3FE880986}" type="pres">
      <dgm:prSet presAssocID="{00AD1044-8605-4693-B4AB-1B5D08715410}" presName="connectorText" presStyleLbl="sibTrans2D1" presStyleIdx="4" presStyleCnt="7"/>
      <dgm:spPr/>
    </dgm:pt>
    <dgm:pt modelId="{4DA6D05B-7088-4F8F-8477-35AEFA95EB0A}" type="pres">
      <dgm:prSet presAssocID="{34D90E73-8CA7-45FB-AD0C-EE5F141D00AF}" presName="node" presStyleLbl="node1" presStyleIdx="5" presStyleCnt="8" custScaleX="175407">
        <dgm:presLayoutVars>
          <dgm:bulletEnabled val="1"/>
        </dgm:presLayoutVars>
      </dgm:prSet>
      <dgm:spPr/>
    </dgm:pt>
    <dgm:pt modelId="{F7E036A2-89E2-4ECE-9F3E-0537181F4E11}" type="pres">
      <dgm:prSet presAssocID="{F6D00125-4887-4167-BB80-009F07C702ED}" presName="sibTrans" presStyleLbl="sibTrans2D1" presStyleIdx="5" presStyleCnt="7"/>
      <dgm:spPr/>
    </dgm:pt>
    <dgm:pt modelId="{11AEFF94-F808-4F5A-B024-57361AF3DDAB}" type="pres">
      <dgm:prSet presAssocID="{F6D00125-4887-4167-BB80-009F07C702ED}" presName="connectorText" presStyleLbl="sibTrans2D1" presStyleIdx="5" presStyleCnt="7"/>
      <dgm:spPr/>
    </dgm:pt>
    <dgm:pt modelId="{937EBBB1-2798-4E9D-829E-7B01DC11D9F1}" type="pres">
      <dgm:prSet presAssocID="{1ED6DE55-ABC1-4061-B527-141489D93106}" presName="node" presStyleLbl="node1" presStyleIdx="6" presStyleCnt="8" custScaleX="175407">
        <dgm:presLayoutVars>
          <dgm:bulletEnabled val="1"/>
        </dgm:presLayoutVars>
      </dgm:prSet>
      <dgm:spPr/>
    </dgm:pt>
    <dgm:pt modelId="{80E8986C-4489-4705-9B64-C9A369E6CEF8}" type="pres">
      <dgm:prSet presAssocID="{D3FF9173-0A3F-4465-A032-1AED7693510E}" presName="sibTrans" presStyleLbl="sibTrans2D1" presStyleIdx="6" presStyleCnt="7"/>
      <dgm:spPr/>
    </dgm:pt>
    <dgm:pt modelId="{500784C1-2F77-4B84-922E-C3199EF0FD27}" type="pres">
      <dgm:prSet presAssocID="{D3FF9173-0A3F-4465-A032-1AED7693510E}" presName="connectorText" presStyleLbl="sibTrans2D1" presStyleIdx="6" presStyleCnt="7"/>
      <dgm:spPr/>
    </dgm:pt>
    <dgm:pt modelId="{135A08DE-F869-4930-9D98-CEC770B3078C}" type="pres">
      <dgm:prSet presAssocID="{43A57D02-271C-4E66-9DF5-2D79B6E95DEE}" presName="node" presStyleLbl="node1" presStyleIdx="7" presStyleCnt="8">
        <dgm:presLayoutVars>
          <dgm:bulletEnabled val="1"/>
        </dgm:presLayoutVars>
      </dgm:prSet>
      <dgm:spPr/>
    </dgm:pt>
  </dgm:ptLst>
  <dgm:cxnLst>
    <dgm:cxn modelId="{F574B108-FCF8-4961-8582-62BCB26848BB}" type="presOf" srcId="{00AD1044-8605-4693-B4AB-1B5D08715410}" destId="{5D479398-7137-476E-A5EF-59A3FE880986}" srcOrd="1" destOrd="0" presId="urn:microsoft.com/office/officeart/2005/8/layout/process2"/>
    <dgm:cxn modelId="{7F0ABB0C-847F-4DF6-901D-A60D391F948D}" srcId="{2A60C10D-7772-402C-9306-522A35AF1FCF}" destId="{1ED6DE55-ABC1-4061-B527-141489D93106}" srcOrd="6" destOrd="0" parTransId="{56BBE73B-B78D-4C3F-9C68-57F71F48FD96}" sibTransId="{D3FF9173-0A3F-4465-A032-1AED7693510E}"/>
    <dgm:cxn modelId="{7A1DF419-15C5-4431-95EC-234065CA1FCE}" type="presOf" srcId="{4A051201-21BA-4537-BAB5-37D0BD3BBA42}" destId="{394413A3-83B7-4943-8BF8-0FE233FCC9F2}" srcOrd="0" destOrd="0" presId="urn:microsoft.com/office/officeart/2005/8/layout/process2"/>
    <dgm:cxn modelId="{75F6861D-A4C0-4216-97AD-84941BEC041E}" type="presOf" srcId="{F6D00125-4887-4167-BB80-009F07C702ED}" destId="{F7E036A2-89E2-4ECE-9F3E-0537181F4E11}" srcOrd="0" destOrd="0" presId="urn:microsoft.com/office/officeart/2005/8/layout/process2"/>
    <dgm:cxn modelId="{65DAEC21-C314-43CD-A734-6A69545441A5}" type="presOf" srcId="{4A051201-21BA-4537-BAB5-37D0BD3BBA42}" destId="{15A69641-3A78-4343-BC56-64C9BC71DA6A}" srcOrd="1" destOrd="0" presId="urn:microsoft.com/office/officeart/2005/8/layout/process2"/>
    <dgm:cxn modelId="{864F6928-CDB3-4D3A-984C-E1CCBC6D84BF}" srcId="{2A60C10D-7772-402C-9306-522A35AF1FCF}" destId="{34D90E73-8CA7-45FB-AD0C-EE5F141D00AF}" srcOrd="5" destOrd="0" parTransId="{7CC449FE-ABF9-4F53-B1C6-B1125F579DCA}" sibTransId="{F6D00125-4887-4167-BB80-009F07C702ED}"/>
    <dgm:cxn modelId="{2C182D38-FBB7-45C2-8B9A-EA4A02A5AB3E}" type="presOf" srcId="{F15FB20F-FF7E-4CD0-A983-D66D9F92189B}" destId="{3A445704-6A85-4295-9124-5E162678B3E2}" srcOrd="1" destOrd="0" presId="urn:microsoft.com/office/officeart/2005/8/layout/process2"/>
    <dgm:cxn modelId="{69045E5B-C0A0-4121-90D5-EC0E68A4F9D6}" srcId="{2A60C10D-7772-402C-9306-522A35AF1FCF}" destId="{DF313700-7AC4-42C6-B98E-217025D52D7D}" srcOrd="0" destOrd="0" parTransId="{F583DAE3-07D4-4926-84A6-33833A001970}" sibTransId="{4A051201-21BA-4537-BAB5-37D0BD3BBA42}"/>
    <dgm:cxn modelId="{71FB935B-4D3D-408C-BD2D-B0DEBA0B0022}" type="presOf" srcId="{1ED6DE55-ABC1-4061-B527-141489D93106}" destId="{937EBBB1-2798-4E9D-829E-7B01DC11D9F1}" srcOrd="0" destOrd="0" presId="urn:microsoft.com/office/officeart/2005/8/layout/process2"/>
    <dgm:cxn modelId="{135D1F43-38B2-442A-8EB0-3A3E01B036D8}" srcId="{2A60C10D-7772-402C-9306-522A35AF1FCF}" destId="{4BE143BF-68BB-4EB5-91A9-31CAB5083498}" srcOrd="4" destOrd="0" parTransId="{1D875176-F57B-4052-9FC5-7EA4E690EB38}" sibTransId="{00AD1044-8605-4693-B4AB-1B5D08715410}"/>
    <dgm:cxn modelId="{1188FB43-7BAC-4F7D-8E57-B2A3FB53E415}" type="presOf" srcId="{32A521C0-8FB8-443C-8CFB-D92F5B62ABB4}" destId="{BC180760-700B-4C4B-A09A-8B4D505CE427}" srcOrd="0" destOrd="0" presId="urn:microsoft.com/office/officeart/2005/8/layout/process2"/>
    <dgm:cxn modelId="{218A3C45-6A2B-4333-A156-883FC9FF72E8}" type="presOf" srcId="{D3FF9173-0A3F-4465-A032-1AED7693510E}" destId="{80E8986C-4489-4705-9B64-C9A369E6CEF8}" srcOrd="0" destOrd="0" presId="urn:microsoft.com/office/officeart/2005/8/layout/process2"/>
    <dgm:cxn modelId="{24964A66-84DE-4937-985C-C36FCF7E9117}" type="presOf" srcId="{43A57D02-271C-4E66-9DF5-2D79B6E95DEE}" destId="{135A08DE-F869-4930-9D98-CEC770B3078C}" srcOrd="0" destOrd="0" presId="urn:microsoft.com/office/officeart/2005/8/layout/process2"/>
    <dgm:cxn modelId="{66DAE666-4A53-48FE-BE87-7E7C41786CA6}" srcId="{2A60C10D-7772-402C-9306-522A35AF1FCF}" destId="{0C28FAE8-0480-4A53-A322-8EC71A6CB330}" srcOrd="1" destOrd="0" parTransId="{94AA581E-BF46-43C6-8E66-4EE5E15E65E1}" sibTransId="{BAD4D23D-246B-4A87-9AC4-906E91A5A337}"/>
    <dgm:cxn modelId="{4B62F36E-78AA-4324-9EFC-EB1871E1C3E8}" type="presOf" srcId="{D3FF9173-0A3F-4465-A032-1AED7693510E}" destId="{500784C1-2F77-4B84-922E-C3199EF0FD27}" srcOrd="1" destOrd="0" presId="urn:microsoft.com/office/officeart/2005/8/layout/process2"/>
    <dgm:cxn modelId="{53C9B951-97EA-422B-BD7C-7692998F3474}" type="presOf" srcId="{BAD4D23D-246B-4A87-9AC4-906E91A5A337}" destId="{E39FF63A-B8DA-4C9D-8C72-45630BB1B1D8}" srcOrd="0" destOrd="0" presId="urn:microsoft.com/office/officeart/2005/8/layout/process2"/>
    <dgm:cxn modelId="{26451F56-4CE4-4F67-82B2-5BD78E6D0303}" srcId="{2A60C10D-7772-402C-9306-522A35AF1FCF}" destId="{09DEFD1D-72BD-415A-9D48-DF0038695E96}" srcOrd="2" destOrd="0" parTransId="{DBC1E16E-84E8-4644-95FF-FA1D76AD494D}" sibTransId="{F15FB20F-FF7E-4CD0-A983-D66D9F92189B}"/>
    <dgm:cxn modelId="{CBABF27E-9FC6-48B6-995B-38EA8F89AAF4}" type="presOf" srcId="{BAD4D23D-246B-4A87-9AC4-906E91A5A337}" destId="{BAFDCA23-05B9-4521-ABF1-C4F487271288}" srcOrd="1" destOrd="0" presId="urn:microsoft.com/office/officeart/2005/8/layout/process2"/>
    <dgm:cxn modelId="{9AC5E787-61B5-43D2-A744-752D5DD89F18}" srcId="{2A60C10D-7772-402C-9306-522A35AF1FCF}" destId="{92B157AB-F5D1-4408-A356-215B86515240}" srcOrd="3" destOrd="0" parTransId="{270CED67-7BF1-40C2-B06D-D6AC6FFD9957}" sibTransId="{32A521C0-8FB8-443C-8CFB-D92F5B62ABB4}"/>
    <dgm:cxn modelId="{647D7589-3FB6-44D5-9212-F01D8D0CF5DD}" srcId="{2A60C10D-7772-402C-9306-522A35AF1FCF}" destId="{43A57D02-271C-4E66-9DF5-2D79B6E95DEE}" srcOrd="7" destOrd="0" parTransId="{CE4D6350-B215-4032-B386-3A55B407FB8B}" sibTransId="{AEA5445C-23C3-4C4D-87C6-954DBAAFCE03}"/>
    <dgm:cxn modelId="{98A58398-758D-4786-8BD3-2C5393EBA25F}" type="presOf" srcId="{F15FB20F-FF7E-4CD0-A983-D66D9F92189B}" destId="{8AF1FE4D-D6C5-45F4-B4D8-C51BF4D7A6D8}" srcOrd="0" destOrd="0" presId="urn:microsoft.com/office/officeart/2005/8/layout/process2"/>
    <dgm:cxn modelId="{02381A9E-5A4E-4EDB-A935-294016BFA58F}" type="presOf" srcId="{32A521C0-8FB8-443C-8CFB-D92F5B62ABB4}" destId="{7B6E0AE4-AE26-48FF-A509-9BA9CE292219}" srcOrd="1" destOrd="0" presId="urn:microsoft.com/office/officeart/2005/8/layout/process2"/>
    <dgm:cxn modelId="{9B355BB2-2FDE-45D0-83FA-00D0E4264164}" type="presOf" srcId="{DF313700-7AC4-42C6-B98E-217025D52D7D}" destId="{B3D8A165-0E4D-401E-9ECA-8381C381CF6A}" srcOrd="0" destOrd="0" presId="urn:microsoft.com/office/officeart/2005/8/layout/process2"/>
    <dgm:cxn modelId="{C3749BB9-C2F9-4709-BE82-2E5FA275C7FB}" type="presOf" srcId="{92B157AB-F5D1-4408-A356-215B86515240}" destId="{B355CF59-0C5A-43D2-900D-CFC15F6C537B}" srcOrd="0" destOrd="0" presId="urn:microsoft.com/office/officeart/2005/8/layout/process2"/>
    <dgm:cxn modelId="{766C45BC-FE4E-42DC-817A-77BAB19B1A14}" type="presOf" srcId="{00AD1044-8605-4693-B4AB-1B5D08715410}" destId="{12FFBC97-2214-41EF-A40B-0871D689AF4F}" srcOrd="0" destOrd="0" presId="urn:microsoft.com/office/officeart/2005/8/layout/process2"/>
    <dgm:cxn modelId="{83DD5BC5-8C58-47D6-A004-0BC89205197E}" type="presOf" srcId="{34D90E73-8CA7-45FB-AD0C-EE5F141D00AF}" destId="{4DA6D05B-7088-4F8F-8477-35AEFA95EB0A}" srcOrd="0" destOrd="0" presId="urn:microsoft.com/office/officeart/2005/8/layout/process2"/>
    <dgm:cxn modelId="{06E14DC8-B3DD-406E-9481-B88AAAA67243}" type="presOf" srcId="{F6D00125-4887-4167-BB80-009F07C702ED}" destId="{11AEFF94-F808-4F5A-B024-57361AF3DDAB}" srcOrd="1" destOrd="0" presId="urn:microsoft.com/office/officeart/2005/8/layout/process2"/>
    <dgm:cxn modelId="{A2FDCACC-D264-4E30-A825-54B7052B60F5}" type="presOf" srcId="{4BE143BF-68BB-4EB5-91A9-31CAB5083498}" destId="{9E1BE290-9406-4B5E-A035-F7593956E8DE}" srcOrd="0" destOrd="0" presId="urn:microsoft.com/office/officeart/2005/8/layout/process2"/>
    <dgm:cxn modelId="{52EB1BDB-9149-4815-BD92-68C69E77972A}" type="presOf" srcId="{0C28FAE8-0480-4A53-A322-8EC71A6CB330}" destId="{2CD2B215-4551-447E-A778-5FD743BF8708}" srcOrd="0" destOrd="0" presId="urn:microsoft.com/office/officeart/2005/8/layout/process2"/>
    <dgm:cxn modelId="{E73862E2-FCED-4B72-BF54-8D8D47E59D8A}" type="presOf" srcId="{09DEFD1D-72BD-415A-9D48-DF0038695E96}" destId="{FF86FF40-F31C-4D93-B23A-7B2677CDECB9}" srcOrd="0" destOrd="0" presId="urn:microsoft.com/office/officeart/2005/8/layout/process2"/>
    <dgm:cxn modelId="{95D086F4-F6E8-49BD-993B-F6B458968199}" type="presOf" srcId="{2A60C10D-7772-402C-9306-522A35AF1FCF}" destId="{05A74D3B-FC7F-4720-A459-CD15691287BD}" srcOrd="0" destOrd="0" presId="urn:microsoft.com/office/officeart/2005/8/layout/process2"/>
    <dgm:cxn modelId="{DA910B44-8D96-452D-828B-E6DA476701D4}" type="presParOf" srcId="{05A74D3B-FC7F-4720-A459-CD15691287BD}" destId="{B3D8A165-0E4D-401E-9ECA-8381C381CF6A}" srcOrd="0" destOrd="0" presId="urn:microsoft.com/office/officeart/2005/8/layout/process2"/>
    <dgm:cxn modelId="{CB0F0F40-6D1B-4E63-A483-9D6D25EC0B8D}" type="presParOf" srcId="{05A74D3B-FC7F-4720-A459-CD15691287BD}" destId="{394413A3-83B7-4943-8BF8-0FE233FCC9F2}" srcOrd="1" destOrd="0" presId="urn:microsoft.com/office/officeart/2005/8/layout/process2"/>
    <dgm:cxn modelId="{70E47825-D99F-43CF-8926-2578ED0B46EC}" type="presParOf" srcId="{394413A3-83B7-4943-8BF8-0FE233FCC9F2}" destId="{15A69641-3A78-4343-BC56-64C9BC71DA6A}" srcOrd="0" destOrd="0" presId="urn:microsoft.com/office/officeart/2005/8/layout/process2"/>
    <dgm:cxn modelId="{546F6E36-E28F-4F4A-9B6F-575246B795A9}" type="presParOf" srcId="{05A74D3B-FC7F-4720-A459-CD15691287BD}" destId="{2CD2B215-4551-447E-A778-5FD743BF8708}" srcOrd="2" destOrd="0" presId="urn:microsoft.com/office/officeart/2005/8/layout/process2"/>
    <dgm:cxn modelId="{98656B24-6E8E-4F3E-A234-44C7F2F99566}" type="presParOf" srcId="{05A74D3B-FC7F-4720-A459-CD15691287BD}" destId="{E39FF63A-B8DA-4C9D-8C72-45630BB1B1D8}" srcOrd="3" destOrd="0" presId="urn:microsoft.com/office/officeart/2005/8/layout/process2"/>
    <dgm:cxn modelId="{7E076596-C361-4F22-974E-0445C90AC2DE}" type="presParOf" srcId="{E39FF63A-B8DA-4C9D-8C72-45630BB1B1D8}" destId="{BAFDCA23-05B9-4521-ABF1-C4F487271288}" srcOrd="0" destOrd="0" presId="urn:microsoft.com/office/officeart/2005/8/layout/process2"/>
    <dgm:cxn modelId="{FFB5E5EB-A5A5-4A70-8C4D-CCD98D7FE86B}" type="presParOf" srcId="{05A74D3B-FC7F-4720-A459-CD15691287BD}" destId="{FF86FF40-F31C-4D93-B23A-7B2677CDECB9}" srcOrd="4" destOrd="0" presId="urn:microsoft.com/office/officeart/2005/8/layout/process2"/>
    <dgm:cxn modelId="{C9FF962A-1D61-4D3A-8DD3-54D0B8ED4EC5}" type="presParOf" srcId="{05A74D3B-FC7F-4720-A459-CD15691287BD}" destId="{8AF1FE4D-D6C5-45F4-B4D8-C51BF4D7A6D8}" srcOrd="5" destOrd="0" presId="urn:microsoft.com/office/officeart/2005/8/layout/process2"/>
    <dgm:cxn modelId="{7192F9EC-17E8-42A0-8D32-717BD4A95900}" type="presParOf" srcId="{8AF1FE4D-D6C5-45F4-B4D8-C51BF4D7A6D8}" destId="{3A445704-6A85-4295-9124-5E162678B3E2}" srcOrd="0" destOrd="0" presId="urn:microsoft.com/office/officeart/2005/8/layout/process2"/>
    <dgm:cxn modelId="{E640E0CD-DC71-4884-879F-240750B7750C}" type="presParOf" srcId="{05A74D3B-FC7F-4720-A459-CD15691287BD}" destId="{B355CF59-0C5A-43D2-900D-CFC15F6C537B}" srcOrd="6" destOrd="0" presId="urn:microsoft.com/office/officeart/2005/8/layout/process2"/>
    <dgm:cxn modelId="{164F0B63-90DD-4598-B309-D80ECEEF8875}" type="presParOf" srcId="{05A74D3B-FC7F-4720-A459-CD15691287BD}" destId="{BC180760-700B-4C4B-A09A-8B4D505CE427}" srcOrd="7" destOrd="0" presId="urn:microsoft.com/office/officeart/2005/8/layout/process2"/>
    <dgm:cxn modelId="{95148032-0A26-4B33-9055-8D63D239FEC3}" type="presParOf" srcId="{BC180760-700B-4C4B-A09A-8B4D505CE427}" destId="{7B6E0AE4-AE26-48FF-A509-9BA9CE292219}" srcOrd="0" destOrd="0" presId="urn:microsoft.com/office/officeart/2005/8/layout/process2"/>
    <dgm:cxn modelId="{9EFA8C14-667D-468A-A43E-41C000E20DAC}" type="presParOf" srcId="{05A74D3B-FC7F-4720-A459-CD15691287BD}" destId="{9E1BE290-9406-4B5E-A035-F7593956E8DE}" srcOrd="8" destOrd="0" presId="urn:microsoft.com/office/officeart/2005/8/layout/process2"/>
    <dgm:cxn modelId="{9963778B-39BE-4004-95FE-AD5FA93E612D}" type="presParOf" srcId="{05A74D3B-FC7F-4720-A459-CD15691287BD}" destId="{12FFBC97-2214-41EF-A40B-0871D689AF4F}" srcOrd="9" destOrd="0" presId="urn:microsoft.com/office/officeart/2005/8/layout/process2"/>
    <dgm:cxn modelId="{84F0B6B8-A37F-4B9E-8FED-4F82C2D11836}" type="presParOf" srcId="{12FFBC97-2214-41EF-A40B-0871D689AF4F}" destId="{5D479398-7137-476E-A5EF-59A3FE880986}" srcOrd="0" destOrd="0" presId="urn:microsoft.com/office/officeart/2005/8/layout/process2"/>
    <dgm:cxn modelId="{6E279EDC-6533-4E9C-90BF-2C09F114E025}" type="presParOf" srcId="{05A74D3B-FC7F-4720-A459-CD15691287BD}" destId="{4DA6D05B-7088-4F8F-8477-35AEFA95EB0A}" srcOrd="10" destOrd="0" presId="urn:microsoft.com/office/officeart/2005/8/layout/process2"/>
    <dgm:cxn modelId="{4E045F81-4071-430F-BFE9-8697D5F8CE99}" type="presParOf" srcId="{05A74D3B-FC7F-4720-A459-CD15691287BD}" destId="{F7E036A2-89E2-4ECE-9F3E-0537181F4E11}" srcOrd="11" destOrd="0" presId="urn:microsoft.com/office/officeart/2005/8/layout/process2"/>
    <dgm:cxn modelId="{8E719D0E-6137-45D8-8B7E-28A7E637269B}" type="presParOf" srcId="{F7E036A2-89E2-4ECE-9F3E-0537181F4E11}" destId="{11AEFF94-F808-4F5A-B024-57361AF3DDAB}" srcOrd="0" destOrd="0" presId="urn:microsoft.com/office/officeart/2005/8/layout/process2"/>
    <dgm:cxn modelId="{F49B50EC-F8A8-40B9-9634-52AAADA51D3B}" type="presParOf" srcId="{05A74D3B-FC7F-4720-A459-CD15691287BD}" destId="{937EBBB1-2798-4E9D-829E-7B01DC11D9F1}" srcOrd="12" destOrd="0" presId="urn:microsoft.com/office/officeart/2005/8/layout/process2"/>
    <dgm:cxn modelId="{6E5676FF-3AB6-4FF7-8BA3-8C36927F0747}" type="presParOf" srcId="{05A74D3B-FC7F-4720-A459-CD15691287BD}" destId="{80E8986C-4489-4705-9B64-C9A369E6CEF8}" srcOrd="13" destOrd="0" presId="urn:microsoft.com/office/officeart/2005/8/layout/process2"/>
    <dgm:cxn modelId="{6A333323-C28F-4F52-9D4E-3FB00100F487}" type="presParOf" srcId="{80E8986C-4489-4705-9B64-C9A369E6CEF8}" destId="{500784C1-2F77-4B84-922E-C3199EF0FD27}" srcOrd="0" destOrd="0" presId="urn:microsoft.com/office/officeart/2005/8/layout/process2"/>
    <dgm:cxn modelId="{7D035FB3-2F10-4AA4-895B-ADFD036FC509}" type="presParOf" srcId="{05A74D3B-FC7F-4720-A459-CD15691287BD}" destId="{135A08DE-F869-4930-9D98-CEC770B3078C}" srcOrd="14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8A165-0E4D-401E-9ECA-8381C381CF6A}">
      <dsp:nvSpPr>
        <dsp:cNvPr id="0" name=""/>
        <dsp:cNvSpPr/>
      </dsp:nvSpPr>
      <dsp:spPr>
        <a:xfrm>
          <a:off x="684452" y="5901"/>
          <a:ext cx="2845937" cy="6155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Промывание носителя ацетоном</a:t>
          </a:r>
        </a:p>
      </dsp:txBody>
      <dsp:txXfrm>
        <a:off x="702482" y="23931"/>
        <a:ext cx="2809877" cy="579529"/>
      </dsp:txXfrm>
    </dsp:sp>
    <dsp:sp modelId="{394413A3-83B7-4943-8BF8-0FE233FCC9F2}">
      <dsp:nvSpPr>
        <dsp:cNvPr id="0" name=""/>
        <dsp:cNvSpPr/>
      </dsp:nvSpPr>
      <dsp:spPr>
        <a:xfrm rot="5206657">
          <a:off x="2049003" y="630113"/>
          <a:ext cx="163766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-5400000">
        <a:off x="2069275" y="648652"/>
        <a:ext cx="120460" cy="114636"/>
      </dsp:txXfrm>
    </dsp:sp>
    <dsp:sp modelId="{2CD2B215-4551-447E-A778-5FD743BF8708}">
      <dsp:nvSpPr>
        <dsp:cNvPr id="0" name=""/>
        <dsp:cNvSpPr/>
      </dsp:nvSpPr>
      <dsp:spPr>
        <a:xfrm>
          <a:off x="649482" y="839501"/>
          <a:ext cx="3004534" cy="52312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5714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5714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Сушка носителя</a:t>
          </a:r>
          <a:endParaRPr lang="ru-RU" sz="1800" b="1" i="0" kern="1200" dirty="0">
            <a:cs typeface="Andalus" panose="02020603050405020304" pitchFamily="18" charset="-78"/>
          </a:endParaRPr>
        </a:p>
      </dsp:txBody>
      <dsp:txXfrm>
        <a:off x="664804" y="854823"/>
        <a:ext cx="2973890" cy="492477"/>
      </dsp:txXfrm>
    </dsp:sp>
    <dsp:sp modelId="{E39FF63A-B8DA-4C9D-8C72-45630BB1B1D8}">
      <dsp:nvSpPr>
        <dsp:cNvPr id="0" name=""/>
        <dsp:cNvSpPr/>
      </dsp:nvSpPr>
      <dsp:spPr>
        <a:xfrm rot="5577299">
          <a:off x="2046694" y="1376307"/>
          <a:ext cx="171330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1482"/>
                <a:lumOff val="6123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1482"/>
                <a:lumOff val="6123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73454" y="1391059"/>
        <a:ext cx="120460" cy="119931"/>
      </dsp:txXfrm>
    </dsp:sp>
    <dsp:sp modelId="{FF86FF40-F31C-4D93-B23A-7B2677CDECB9}">
      <dsp:nvSpPr>
        <dsp:cNvPr id="0" name=""/>
        <dsp:cNvSpPr/>
      </dsp:nvSpPr>
      <dsp:spPr>
        <a:xfrm>
          <a:off x="581668" y="1590759"/>
          <a:ext cx="3051504" cy="738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11429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11429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1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г носителя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+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1мас.%</a:t>
          </a:r>
          <a:r>
            <a:rPr lang="en-US" sz="1800" b="1" i="0" kern="1200" dirty="0" err="1">
              <a:latin typeface="Andalus" panose="02020603050405020304" pitchFamily="18" charset="-78"/>
              <a:cs typeface="Andalus" panose="02020603050405020304" pitchFamily="18" charset="-78"/>
            </a:rPr>
            <a:t>Ru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+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10 </a:t>
          </a:r>
          <a:r>
            <a:rPr lang="ru-RU" sz="1800" b="1" i="0" kern="1200" dirty="0" err="1">
              <a:latin typeface="Andalus" panose="02020603050405020304" pitchFamily="18" charset="-78"/>
              <a:cs typeface="Andalus" panose="02020603050405020304" pitchFamily="18" charset="-78"/>
            </a:rPr>
            <a:t>мас.%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kern="1200" dirty="0" err="1">
              <a:latin typeface="Andalus" panose="02020603050405020304" pitchFamily="18" charset="-78"/>
              <a:cs typeface="Andalus" panose="02020603050405020304" pitchFamily="18" charset="-78"/>
            </a:rPr>
            <a:t>прекурсор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+ </a:t>
          </a:r>
          <a:b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</a:b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0,1 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г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Na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(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CO</a:t>
          </a:r>
          <a:r>
            <a:rPr lang="en-US" sz="1800" b="1" i="0" kern="1200" baseline="-25000" dirty="0">
              <a:latin typeface="Andalus" panose="02020603050405020304" pitchFamily="18" charset="-78"/>
              <a:cs typeface="Andalus" panose="02020603050405020304" pitchFamily="18" charset="-78"/>
            </a:rPr>
            <a:t>3</a:t>
          </a:r>
          <a:r>
            <a:rPr lang="ru-RU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)</a:t>
          </a:r>
          <a:r>
            <a:rPr lang="ru-RU" sz="1800" b="1" i="0" kern="1200" baseline="-25000" dirty="0">
              <a:latin typeface="Andalus" panose="02020603050405020304" pitchFamily="18" charset="-78"/>
              <a:cs typeface="Andalus" panose="02020603050405020304" pitchFamily="18" charset="-78"/>
            </a:rPr>
            <a:t>2</a:t>
          </a:r>
          <a:r>
            <a:rPr lang="en-US" sz="1800" b="1" i="0" kern="1200" baseline="-2500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en-US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+ </a:t>
          </a:r>
          <a:r>
            <a:rPr lang="ru-RU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15</a:t>
          </a:r>
          <a:r>
            <a:rPr lang="en-US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мл</a:t>
          </a:r>
          <a:r>
            <a:rPr lang="en-US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 </a:t>
          </a:r>
          <a:r>
            <a:rPr lang="ru-RU" sz="1800" b="1" i="0" kern="1200" baseline="0" dirty="0">
              <a:latin typeface="Andalus" panose="02020603050405020304" pitchFamily="18" charset="-78"/>
              <a:cs typeface="Andalus" panose="02020603050405020304" pitchFamily="18" charset="-78"/>
            </a:rPr>
            <a:t>воды</a:t>
          </a:r>
          <a:endParaRPr lang="ru-RU" sz="1800" b="1" i="0" kern="1200" baseline="0" dirty="0">
            <a:cs typeface="Andalus" panose="02020603050405020304" pitchFamily="18" charset="-78"/>
          </a:endParaRPr>
        </a:p>
      </dsp:txBody>
      <dsp:txXfrm>
        <a:off x="603287" y="1612378"/>
        <a:ext cx="3008266" cy="694885"/>
      </dsp:txXfrm>
    </dsp:sp>
    <dsp:sp modelId="{8AF1FE4D-D6C5-45F4-B4D8-C51BF4D7A6D8}">
      <dsp:nvSpPr>
        <dsp:cNvPr id="0" name=""/>
        <dsp:cNvSpPr/>
      </dsp:nvSpPr>
      <dsp:spPr>
        <a:xfrm rot="5400000">
          <a:off x="2023768" y="2340037"/>
          <a:ext cx="167305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2964"/>
                <a:lumOff val="12246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2964"/>
                <a:lumOff val="1224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47191" y="2356768"/>
        <a:ext cx="120460" cy="117114"/>
      </dsp:txXfrm>
    </dsp:sp>
    <dsp:sp modelId="{B355CF59-0C5A-43D2-900D-CFC15F6C537B}">
      <dsp:nvSpPr>
        <dsp:cNvPr id="0" name=""/>
        <dsp:cNvSpPr/>
      </dsp:nvSpPr>
      <dsp:spPr>
        <a:xfrm>
          <a:off x="582302" y="2551957"/>
          <a:ext cx="3050237" cy="69461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17143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17143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Нагрев до 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200 °C 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под давлением азота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  6 M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П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a</a:t>
          </a:r>
          <a:endParaRPr lang="ru-RU" sz="1800" b="1" i="0" kern="1200" dirty="0">
            <a:cs typeface="Andalus" panose="02020603050405020304" pitchFamily="18" charset="-78"/>
          </a:endParaRPr>
        </a:p>
      </dsp:txBody>
      <dsp:txXfrm>
        <a:off x="602646" y="2572301"/>
        <a:ext cx="3009549" cy="653923"/>
      </dsp:txXfrm>
    </dsp:sp>
    <dsp:sp modelId="{BC180760-700B-4C4B-A09A-8B4D505CE427}">
      <dsp:nvSpPr>
        <dsp:cNvPr id="0" name=""/>
        <dsp:cNvSpPr/>
      </dsp:nvSpPr>
      <dsp:spPr>
        <a:xfrm rot="5400000">
          <a:off x="2023768" y="3257722"/>
          <a:ext cx="167305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4447"/>
                <a:lumOff val="18368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4447"/>
                <a:lumOff val="1836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47191" y="3274453"/>
        <a:ext cx="120460" cy="117114"/>
      </dsp:txXfrm>
    </dsp:sp>
    <dsp:sp modelId="{9E1BE290-9406-4B5E-A035-F7593956E8DE}">
      <dsp:nvSpPr>
        <dsp:cNvPr id="0" name=""/>
        <dsp:cNvSpPr/>
      </dsp:nvSpPr>
      <dsp:spPr>
        <a:xfrm>
          <a:off x="582302" y="3469642"/>
          <a:ext cx="3050237" cy="4461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22857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22857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Синтез в течение </a:t>
          </a:r>
          <a:r>
            <a:rPr lang="en-US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15 </a:t>
          </a: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минут</a:t>
          </a:r>
          <a:endParaRPr lang="ru-RU" sz="1800" b="1" i="0" kern="1200" dirty="0">
            <a:cs typeface="Andalus" panose="02020603050405020304" pitchFamily="18" charset="-78"/>
          </a:endParaRPr>
        </a:p>
      </dsp:txBody>
      <dsp:txXfrm>
        <a:off x="595369" y="3482709"/>
        <a:ext cx="3024103" cy="420013"/>
      </dsp:txXfrm>
    </dsp:sp>
    <dsp:sp modelId="{12FFBC97-2214-41EF-A40B-0871D689AF4F}">
      <dsp:nvSpPr>
        <dsp:cNvPr id="0" name=""/>
        <dsp:cNvSpPr/>
      </dsp:nvSpPr>
      <dsp:spPr>
        <a:xfrm rot="5400000">
          <a:off x="2023768" y="3926943"/>
          <a:ext cx="167305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5929"/>
                <a:lumOff val="24491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5929"/>
                <a:lumOff val="24491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47191" y="3943674"/>
        <a:ext cx="120460" cy="117114"/>
      </dsp:txXfrm>
    </dsp:sp>
    <dsp:sp modelId="{4DA6D05B-7088-4F8F-8477-35AEFA95EB0A}">
      <dsp:nvSpPr>
        <dsp:cNvPr id="0" name=""/>
        <dsp:cNvSpPr/>
      </dsp:nvSpPr>
      <dsp:spPr>
        <a:xfrm>
          <a:off x="542273" y="4138863"/>
          <a:ext cx="3130294" cy="4461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28571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28571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Охлаждение и фильтрация</a:t>
          </a:r>
          <a:endParaRPr lang="ru-RU" sz="1800" b="1" i="0" kern="1200" dirty="0">
            <a:cs typeface="Andalus" panose="02020603050405020304" pitchFamily="18" charset="-78"/>
          </a:endParaRPr>
        </a:p>
      </dsp:txBody>
      <dsp:txXfrm>
        <a:off x="555340" y="4151930"/>
        <a:ext cx="3104160" cy="420013"/>
      </dsp:txXfrm>
    </dsp:sp>
    <dsp:sp modelId="{F7E036A2-89E2-4ECE-9F3E-0537181F4E11}">
      <dsp:nvSpPr>
        <dsp:cNvPr id="0" name=""/>
        <dsp:cNvSpPr/>
      </dsp:nvSpPr>
      <dsp:spPr>
        <a:xfrm rot="5400000">
          <a:off x="2023768" y="4596164"/>
          <a:ext cx="167305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7411"/>
                <a:lumOff val="30614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7411"/>
                <a:lumOff val="30614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47191" y="4612895"/>
        <a:ext cx="120460" cy="117114"/>
      </dsp:txXfrm>
    </dsp:sp>
    <dsp:sp modelId="{937EBBB1-2798-4E9D-829E-7B01DC11D9F1}">
      <dsp:nvSpPr>
        <dsp:cNvPr id="0" name=""/>
        <dsp:cNvSpPr/>
      </dsp:nvSpPr>
      <dsp:spPr>
        <a:xfrm>
          <a:off x="542273" y="4808084"/>
          <a:ext cx="3130294" cy="4461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34286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34286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latin typeface="Andalus" panose="02020603050405020304" pitchFamily="18" charset="-78"/>
              <a:cs typeface="Andalus" panose="02020603050405020304" pitchFamily="18" charset="-78"/>
            </a:rPr>
            <a:t>Промывка водой</a:t>
          </a:r>
          <a:endParaRPr lang="ru-RU" sz="1800" b="1" i="0" kern="1200" dirty="0">
            <a:cs typeface="Andalus" panose="02020603050405020304" pitchFamily="18" charset="-78"/>
          </a:endParaRPr>
        </a:p>
      </dsp:txBody>
      <dsp:txXfrm>
        <a:off x="555340" y="4821151"/>
        <a:ext cx="3104160" cy="420013"/>
      </dsp:txXfrm>
    </dsp:sp>
    <dsp:sp modelId="{80E8986C-4489-4705-9B64-C9A369E6CEF8}">
      <dsp:nvSpPr>
        <dsp:cNvPr id="0" name=""/>
        <dsp:cNvSpPr/>
      </dsp:nvSpPr>
      <dsp:spPr>
        <a:xfrm rot="5400000">
          <a:off x="2023768" y="5265385"/>
          <a:ext cx="167305" cy="200766"/>
        </a:xfrm>
        <a:prstGeom prst="rightArrow">
          <a:avLst>
            <a:gd name="adj1" fmla="val 60000"/>
            <a:gd name="adj2" fmla="val 50000"/>
          </a:avLst>
        </a:prstGeom>
        <a:blipFill>
          <a:blip xmlns:r="http://schemas.openxmlformats.org/officeDocument/2006/relationships" r:embed="rId1">
            <a:duotone>
              <a:schemeClr val="accent6">
                <a:shade val="90000"/>
                <a:hueOff val="0"/>
                <a:satOff val="-8893"/>
                <a:lumOff val="36737"/>
                <a:alphaOff val="0"/>
                <a:tint val="30000"/>
                <a:satMod val="300000"/>
              </a:schemeClr>
              <a:schemeClr val="accent6">
                <a:shade val="90000"/>
                <a:hueOff val="0"/>
                <a:satOff val="-8893"/>
                <a:lumOff val="36737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1" i="0" kern="1200">
            <a:solidFill>
              <a:schemeClr val="tx1"/>
            </a:solidFill>
            <a:cs typeface="Andalus" panose="02020603050405020304" pitchFamily="18" charset="-78"/>
          </a:endParaRPr>
        </a:p>
      </dsp:txBody>
      <dsp:txXfrm rot="-5400000">
        <a:off x="2047191" y="5282116"/>
        <a:ext cx="120460" cy="117114"/>
      </dsp:txXfrm>
    </dsp:sp>
    <dsp:sp modelId="{135A08DE-F869-4930-9D98-CEC770B3078C}">
      <dsp:nvSpPr>
        <dsp:cNvPr id="0" name=""/>
        <dsp:cNvSpPr/>
      </dsp:nvSpPr>
      <dsp:spPr>
        <a:xfrm>
          <a:off x="1215126" y="5477305"/>
          <a:ext cx="1784589" cy="4461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40000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4000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Andalus" panose="02020603050405020304" pitchFamily="18" charset="-78"/>
              <a:cs typeface="Andalus" panose="02020603050405020304" pitchFamily="18" charset="-78"/>
            </a:rPr>
            <a:t>Сушка при 120</a:t>
          </a:r>
          <a:r>
            <a:rPr lang="en-US" sz="1800" b="1" kern="1200" dirty="0">
              <a:latin typeface="Andalus" panose="02020603050405020304" pitchFamily="18" charset="-78"/>
              <a:cs typeface="Andalus" panose="02020603050405020304" pitchFamily="18" charset="-78"/>
            </a:rPr>
            <a:t>°C</a:t>
          </a:r>
          <a:endParaRPr lang="ru-RU" sz="1800" b="1" kern="1200" dirty="0">
            <a:cs typeface="Andalus" panose="02020603050405020304" pitchFamily="18" charset="-78"/>
          </a:endParaRPr>
        </a:p>
      </dsp:txBody>
      <dsp:txXfrm>
        <a:off x="1228193" y="5490372"/>
        <a:ext cx="1758455" cy="420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BC2D4-4348-428F-9B00-FB745EF6525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B255-99A6-4AEA-8BDB-3226DAC3C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375-7AA3-4CFC-88D4-E526BE755212}" type="datetime1">
              <a:rPr lang="ru-RU" smtClean="0"/>
              <a:t>30.03.2021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FC10-CE62-4AC3-B9D8-A9F0CB7A30D1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B0C4-6086-4E70-9D03-A874CDF20D3D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A4E-60E0-40A6-875A-63B8CEC44999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9BE1-4C17-4EB2-846B-A8087718A727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F46E-FDA9-4332-9FB7-656E9022A361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6CCE-0E86-48E3-8C4C-4DE65B06D4EF}" type="datetime1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5571-1B55-43A2-9A3F-16FA03A409C2}" type="datetime1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5A92-924A-4DFD-A30C-CD95D022C7F9}" type="datetime1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944C5-39B6-41D8-AF18-02A734D4F730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5247-7ACC-43CD-B444-89C24180F103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6C12B0-8A94-4FAC-8E61-EF12F6767F92}" type="datetime1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8918" y="3200400"/>
            <a:ext cx="6400800" cy="1600200"/>
          </a:xfrm>
        </p:spPr>
        <p:txBody>
          <a:bodyPr/>
          <a:lstStyle/>
          <a:p>
            <a:pPr algn="r"/>
            <a:r>
              <a:rPr lang="ru-RU" dirty="0"/>
              <a:t>Маркова М.Е.</a:t>
            </a:r>
          </a:p>
          <a:p>
            <a:pPr algn="r"/>
            <a:endParaRPr lang="ru-RU" dirty="0"/>
          </a:p>
          <a:p>
            <a:pPr algn="r"/>
            <a:r>
              <a:rPr lang="ru-RU" dirty="0"/>
              <a:t>Руководитель А.А. </a:t>
            </a:r>
            <a:r>
              <a:rPr lang="ru-RU" dirty="0" err="1"/>
              <a:t>Степачева</a:t>
            </a:r>
            <a:endParaRPr lang="ru-RU" dirty="0"/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ГИДРОТЕРМАЛЬНЫЙ СИНТЕЗ МЕТАЛЛСОДЕРЖАЩИХ КАТАЛИЗАТОРОВ НА ПОЛИМЕРНОМ НОСИТЕЛЕ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1" r="1426" b="7132"/>
          <a:stretch/>
        </p:blipFill>
        <p:spPr bwMode="auto">
          <a:xfrm>
            <a:off x="48361" y="1000108"/>
            <a:ext cx="5321266" cy="392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7606" y="5589241"/>
            <a:ext cx="8440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Проведение процесса в околокритических (</a:t>
            </a:r>
            <a:r>
              <a:rPr lang="ru-RU" dirty="0" err="1">
                <a:latin typeface="Andalus" panose="02020603050405020304" pitchFamily="18" charset="-78"/>
                <a:cs typeface="Andalus" panose="02020603050405020304" pitchFamily="18" charset="-78"/>
              </a:rPr>
              <a:t>субкритических</a:t>
            </a:r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) условиях наиболее предпочтительно для синтеза материалов из неорганических солей.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</p:txBody>
      </p:sp>
      <p:grpSp>
        <p:nvGrpSpPr>
          <p:cNvPr id="6" name="Группа 37"/>
          <p:cNvGrpSpPr/>
          <p:nvPr/>
        </p:nvGrpSpPr>
        <p:grpSpPr>
          <a:xfrm>
            <a:off x="5165485" y="857232"/>
            <a:ext cx="3758738" cy="4516062"/>
            <a:chOff x="5595943" y="1000108"/>
            <a:chExt cx="4214842" cy="4802796"/>
          </a:xfrm>
        </p:grpSpPr>
        <p:grpSp>
          <p:nvGrpSpPr>
            <p:cNvPr id="7" name="Группа 17"/>
            <p:cNvGrpSpPr/>
            <p:nvPr/>
          </p:nvGrpSpPr>
          <p:grpSpPr>
            <a:xfrm>
              <a:off x="5595943" y="1000108"/>
              <a:ext cx="4214842" cy="4802796"/>
              <a:chOff x="5236655" y="685800"/>
              <a:chExt cx="4231195" cy="4753096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56788"/>
              <a:stretch>
                <a:fillRect/>
              </a:stretch>
            </p:blipFill>
            <p:spPr bwMode="auto">
              <a:xfrm>
                <a:off x="5236655" y="685800"/>
                <a:ext cx="4231195" cy="46482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5715000" y="4953000"/>
                <a:ext cx="1377442" cy="4858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1600" b="1" dirty="0">
                    <a:latin typeface="Constantia" pitchFamily="18" charset="0"/>
                  </a:rPr>
                  <a:t>Точка кипения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315200" y="4876799"/>
                <a:ext cx="2004187" cy="4858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ru-RU" sz="1600" b="1" dirty="0">
                    <a:latin typeface="Constantia" pitchFamily="18" charset="0"/>
                  </a:rPr>
                  <a:t>Критическая температура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791200" y="3918865"/>
                <a:ext cx="1600200" cy="63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Растворимость</a:t>
                </a:r>
              </a:p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 неорганических соединений (</a:t>
                </a:r>
                <a:r>
                  <a:rPr lang="ru-RU" sz="1100" b="1" dirty="0" err="1">
                    <a:latin typeface="Constantia" pitchFamily="18" charset="0"/>
                  </a:rPr>
                  <a:t>мас.%</a:t>
                </a:r>
                <a:r>
                  <a:rPr lang="ru-RU" sz="1100" b="1" dirty="0">
                    <a:latin typeface="Constantia" pitchFamily="18" charset="0"/>
                  </a:rPr>
                  <a:t>)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3016614"/>
                <a:ext cx="1752600" cy="4980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Растворимость</a:t>
                </a:r>
              </a:p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Углеводородов (</a:t>
                </a:r>
                <a:r>
                  <a:rPr lang="ru-RU" sz="1100" b="1" dirty="0" err="1">
                    <a:latin typeface="Constantia" pitchFamily="18" charset="0"/>
                  </a:rPr>
                  <a:t>мас.%</a:t>
                </a:r>
                <a:r>
                  <a:rPr lang="ru-RU" sz="1100" b="1" dirty="0">
                    <a:latin typeface="Constantia" pitchFamily="18" charset="0"/>
                  </a:rPr>
                  <a:t>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715000" y="2315237"/>
                <a:ext cx="1600200" cy="364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Диэлектрическая постоянная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867400" y="1371600"/>
                <a:ext cx="1447800" cy="36442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5000"/>
                  </a:lnSpc>
                </a:pPr>
                <a:r>
                  <a:rPr lang="ru-RU" sz="1100" b="1" dirty="0">
                    <a:latin typeface="Constantia" pitchFamily="18" charset="0"/>
                  </a:rPr>
                  <a:t>Плотность (г/см</a:t>
                </a:r>
                <a:r>
                  <a:rPr lang="ru-RU" sz="1100" b="1" baseline="30000" dirty="0">
                    <a:latin typeface="Constantia" pitchFamily="18" charset="0"/>
                  </a:rPr>
                  <a:t>3</a:t>
                </a:r>
                <a:r>
                  <a:rPr lang="ru-RU" sz="1100" b="1" dirty="0">
                    <a:latin typeface="Constantia" pitchFamily="18" charset="0"/>
                  </a:rPr>
                  <a:t>)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 rot="16200000">
              <a:off x="6503135" y="2823351"/>
              <a:ext cx="3126977" cy="414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latin typeface="Constantia" pitchFamily="18" charset="0"/>
                </a:rPr>
                <a:t>Околокритическая вода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7953576" y="2855153"/>
              <a:ext cx="3059332" cy="4141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latin typeface="Constantia" pitchFamily="18" charset="0"/>
                </a:rPr>
                <a:t>Сверхкритическая вода</a:t>
              </a:r>
            </a:p>
          </p:txBody>
        </p:sp>
      </p:grpSp>
      <p:sp>
        <p:nvSpPr>
          <p:cNvPr id="17" name="Заголовок 2"/>
          <p:cNvSpPr>
            <a:spLocks noGrp="1"/>
          </p:cNvSpPr>
          <p:nvPr>
            <p:ph type="title"/>
          </p:nvPr>
        </p:nvSpPr>
        <p:spPr>
          <a:xfrm>
            <a:off x="457200" y="-428644"/>
            <a:ext cx="8229600" cy="1143000"/>
          </a:xfrm>
        </p:spPr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97DB88A-1143-4E52-B729-0A7904F2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4"/>
          <p:cNvGrpSpPr/>
          <p:nvPr/>
        </p:nvGrpSpPr>
        <p:grpSpPr>
          <a:xfrm>
            <a:off x="857224" y="1323866"/>
            <a:ext cx="3193830" cy="2799601"/>
            <a:chOff x="-566048" y="1349479"/>
            <a:chExt cx="3193832" cy="279960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3203684"/>
              <a:ext cx="1512168" cy="9453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15616" y="2132856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MAc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71100" y="2483604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MAc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7624" y="269962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MAc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71100" y="206084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MAc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7624" y="3203684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3491716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43108" y="3203684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87624" y="370774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71100" y="3717032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115616" y="2060848"/>
              <a:ext cx="1512168" cy="11428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1421950" y="1421487"/>
              <a:ext cx="0" cy="6393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-566048" y="1349479"/>
              <a:ext cx="19630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err="1">
                  <a:solidFill>
                    <a:srgbClr val="C00000"/>
                  </a:solidFill>
                  <a:latin typeface="Constantia" pitchFamily="18" charset="0"/>
                </a:rPr>
                <a:t>Субкритическая</a:t>
              </a:r>
              <a:r>
                <a:rPr lang="ru-RU" dirty="0">
                  <a:solidFill>
                    <a:srgbClr val="C00000"/>
                  </a:solidFill>
                  <a:latin typeface="Constantia" pitchFamily="18" charset="0"/>
                </a:rPr>
                <a:t> </a:t>
              </a:r>
            </a:p>
            <a:p>
              <a:pPr algn="ctr"/>
              <a:r>
                <a:rPr lang="ru-RU" dirty="0">
                  <a:solidFill>
                    <a:srgbClr val="C00000"/>
                  </a:solidFill>
                  <a:latin typeface="Constantia" pitchFamily="18" charset="0"/>
                </a:rPr>
                <a:t>вода</a:t>
              </a:r>
            </a:p>
          </p:txBody>
        </p:sp>
      </p:grpSp>
      <p:grpSp>
        <p:nvGrpSpPr>
          <p:cNvPr id="18" name="Группа 35"/>
          <p:cNvGrpSpPr/>
          <p:nvPr/>
        </p:nvGrpSpPr>
        <p:grpSpPr>
          <a:xfrm>
            <a:off x="6571331" y="2025937"/>
            <a:ext cx="1512168" cy="2088232"/>
            <a:chOff x="1115616" y="2060848"/>
            <a:chExt cx="1512168" cy="208823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15616" y="3203684"/>
              <a:ext cx="1512168" cy="9453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15616" y="213285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1100" y="248360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7624" y="2699628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71100" y="2060848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7624" y="32036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5656" y="349171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43108" y="32036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87624" y="37077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71100" y="371703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115616" y="2060848"/>
              <a:ext cx="1512168" cy="11428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53"/>
          <p:cNvGrpSpPr/>
          <p:nvPr/>
        </p:nvGrpSpPr>
        <p:grpSpPr>
          <a:xfrm>
            <a:off x="198623" y="5221464"/>
            <a:ext cx="1512168" cy="945396"/>
            <a:chOff x="1268016" y="3356084"/>
            <a:chExt cx="1512168" cy="94539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268016" y="3356084"/>
              <a:ext cx="1512168" cy="9453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40024" y="33560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28056" y="364411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95508" y="33560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40024" y="38601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23500" y="386943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61"/>
          <p:cNvGrpSpPr/>
          <p:nvPr/>
        </p:nvGrpSpPr>
        <p:grpSpPr>
          <a:xfrm>
            <a:off x="2538886" y="5221464"/>
            <a:ext cx="1512168" cy="945396"/>
            <a:chOff x="1268016" y="3356084"/>
            <a:chExt cx="1512168" cy="945396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1268016" y="3356084"/>
              <a:ext cx="1512168" cy="9453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40024" y="3356084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28056" y="3644116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95508" y="3356084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40024" y="3860140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23500" y="3869432"/>
              <a:ext cx="6783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MOH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Группа 62"/>
          <p:cNvGrpSpPr/>
          <p:nvPr/>
        </p:nvGrpSpPr>
        <p:grpSpPr>
          <a:xfrm>
            <a:off x="6571331" y="5266296"/>
            <a:ext cx="1512168" cy="945396"/>
            <a:chOff x="1268016" y="3356084"/>
            <a:chExt cx="1512168" cy="945396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268016" y="3356084"/>
              <a:ext cx="1512168" cy="94539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40024" y="33560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28056" y="364411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95508" y="335608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40024" y="386014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23500" y="386943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1" name="Прямая со стрелкой 50"/>
          <p:cNvCxnSpPr/>
          <p:nvPr/>
        </p:nvCxnSpPr>
        <p:spPr>
          <a:xfrm flipV="1">
            <a:off x="4051053" y="3641470"/>
            <a:ext cx="2520280" cy="92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294967" y="4123462"/>
            <a:ext cx="0" cy="1098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27415" y="4114169"/>
            <a:ext cx="0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1710794" y="5694162"/>
            <a:ext cx="82809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51051" y="3106041"/>
            <a:ext cx="2631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AutoNum type="arabicParenBoth"/>
            </a:pP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Химическое восстановление</a:t>
            </a:r>
          </a:p>
          <a:p>
            <a:pPr>
              <a:buAutoNum type="arabicParenBoth"/>
            </a:pP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Термическое восстановление</a:t>
            </a:r>
            <a:endParaRPr lang="en-US" sz="1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6408" y="6211693"/>
            <a:ext cx="3102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Химическое или термическое</a:t>
            </a:r>
          </a:p>
          <a:p>
            <a:pPr algn="ctr"/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 восстановление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30977" y="4349296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Сброс давления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63424" y="433019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ndalus" panose="02020603050405020304" pitchFamily="18" charset="-78"/>
                <a:cs typeface="Andalus" panose="02020603050405020304" pitchFamily="18" charset="-78"/>
              </a:rPr>
              <a:t>Сброс давления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158" y="714356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onstantia" pitchFamily="18" charset="0"/>
              </a:rPr>
              <a:t>МЕХАНИЗМ СИНТЕЗА КАТАЛИЗАТОРОВ В УСЛОВИЯХ</a:t>
            </a:r>
          </a:p>
          <a:p>
            <a:pPr algn="ctr"/>
            <a:r>
              <a:rPr lang="ru-RU" dirty="0">
                <a:latin typeface="Constantia" pitchFamily="18" charset="0"/>
              </a:rPr>
              <a:t> СУБКРИТИЧЕСКОЙ ВОДЫ</a:t>
            </a:r>
          </a:p>
        </p:txBody>
      </p:sp>
      <p:sp>
        <p:nvSpPr>
          <p:cNvPr id="61" name="Заголовок 2"/>
          <p:cNvSpPr>
            <a:spLocks noGrp="1"/>
          </p:cNvSpPr>
          <p:nvPr>
            <p:ph type="title"/>
          </p:nvPr>
        </p:nvSpPr>
        <p:spPr>
          <a:xfrm>
            <a:off x="457200" y="-428644"/>
            <a:ext cx="8229600" cy="1143000"/>
          </a:xfrm>
        </p:spPr>
        <p:txBody>
          <a:bodyPr/>
          <a:lstStyle/>
          <a:p>
            <a:r>
              <a:rPr lang="ru-RU" dirty="0"/>
              <a:t>Введение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ABF7F00-ED56-48EE-A9B9-F37B6927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46364044"/>
              </p:ext>
            </p:extLst>
          </p:nvPr>
        </p:nvGraphicFramePr>
        <p:xfrm>
          <a:off x="4929190" y="714356"/>
          <a:ext cx="42148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214818"/>
            <a:ext cx="5286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Лабораторная установка для синтеза катализаторов  включает: реактор высокого давления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PARR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4307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(Parr Instrument,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США)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(1),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масляную баню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(2),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термопару (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3),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мешалку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(4),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автоматический регулятор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(5),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баллон с азотом 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(6) </a:t>
            </a:r>
            <a:r>
              <a:rPr lang="ru-RU" sz="1400" dirty="0">
                <a:latin typeface="Andalus" panose="02020603050405020304" pitchFamily="18" charset="-78"/>
                <a:cs typeface="Andalus" panose="02020603050405020304" pitchFamily="18" charset="-78"/>
              </a:rPr>
              <a:t>и манометр (7)</a:t>
            </a: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ru-RU" sz="1400" dirty="0">
              <a:cs typeface="Andalus" panose="02020603050405020304" pitchFamily="18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42918"/>
            <a:ext cx="4400551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28728" y="5143512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Constantia" pitchFamily="18" charset="0"/>
                <a:cs typeface="Andalus" panose="02020603050405020304" pitchFamily="18" charset="-78"/>
              </a:rPr>
              <a:t>Синтезированы образцы</a:t>
            </a:r>
            <a:r>
              <a:rPr lang="en-US" dirty="0">
                <a:latin typeface="Constantia" pitchFamily="18" charset="0"/>
                <a:cs typeface="Andalus" panose="02020603050405020304" pitchFamily="18" charset="-78"/>
              </a:rPr>
              <a:t>:</a:t>
            </a:r>
          </a:p>
          <a:p>
            <a:pPr marL="285750" indent="-28575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dirty="0">
                <a:latin typeface="Constantia" pitchFamily="18" charset="0"/>
                <a:cs typeface="Andalus" panose="02020603050405020304" pitchFamily="18" charset="-78"/>
              </a:rPr>
              <a:t>10%-Ni-C</a:t>
            </a:r>
            <a:r>
              <a:rPr lang="ru-RU" dirty="0">
                <a:latin typeface="Constantia" pitchFamily="18" charset="0"/>
                <a:cs typeface="Andalus" pitchFamily="18" charset="-78"/>
              </a:rPr>
              <a:t>П</a:t>
            </a:r>
            <a:r>
              <a:rPr lang="en-US" dirty="0">
                <a:latin typeface="Constantia" pitchFamily="18" charset="0"/>
                <a:cs typeface="Andalus" pitchFamily="18" charset="-78"/>
              </a:rPr>
              <a:t>C</a:t>
            </a:r>
            <a:endParaRPr lang="ru-RU" dirty="0">
              <a:latin typeface="Constantia" pitchFamily="18" charset="0"/>
              <a:cs typeface="Andalus" pitchFamily="18" charset="-78"/>
            </a:endParaRPr>
          </a:p>
          <a:p>
            <a:pPr marL="285750" indent="-28575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ru-RU" dirty="0">
                <a:latin typeface="Constantia" pitchFamily="18" charset="0"/>
                <a:cs typeface="Andalus" pitchFamily="18" charset="-78"/>
              </a:rPr>
              <a:t>10</a:t>
            </a:r>
            <a:r>
              <a:rPr lang="en-US" dirty="0">
                <a:latin typeface="Constantia" pitchFamily="18" charset="0"/>
                <a:cs typeface="Andalus" panose="02020603050405020304" pitchFamily="18" charset="-78"/>
              </a:rPr>
              <a:t>%-Co-</a:t>
            </a:r>
            <a:r>
              <a:rPr lang="ru-RU" dirty="0">
                <a:latin typeface="Constantia" pitchFamily="18" charset="0"/>
                <a:cs typeface="Andalus" pitchFamily="18" charset="-78"/>
              </a:rPr>
              <a:t>СПС</a:t>
            </a:r>
            <a:endParaRPr lang="en-US" dirty="0">
              <a:latin typeface="Constantia" pitchFamily="18" charset="0"/>
              <a:cs typeface="Andalus" pitchFamily="18" charset="-78"/>
            </a:endParaRPr>
          </a:p>
          <a:p>
            <a:pPr marL="285750" indent="-28575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dirty="0">
                <a:latin typeface="Constantia" pitchFamily="18" charset="0"/>
                <a:cs typeface="Andalus" pitchFamily="18" charset="-78"/>
              </a:rPr>
              <a:t>10%-Fe-</a:t>
            </a:r>
            <a:r>
              <a:rPr lang="ru-RU" dirty="0">
                <a:latin typeface="Constantia" pitchFamily="18" charset="0"/>
                <a:cs typeface="Andalus" pitchFamily="18" charset="-78"/>
              </a:rPr>
              <a:t>СПС</a:t>
            </a:r>
          </a:p>
          <a:p>
            <a:pPr marL="285750" indent="-28575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dirty="0">
                <a:latin typeface="Constantia" pitchFamily="18" charset="0"/>
                <a:cs typeface="Andalus" pitchFamily="18" charset="-78"/>
              </a:rPr>
              <a:t>1%-</a:t>
            </a:r>
            <a:r>
              <a:rPr lang="en-US" dirty="0" err="1">
                <a:latin typeface="Constantia" pitchFamily="18" charset="0"/>
                <a:cs typeface="Andalus" pitchFamily="18" charset="-78"/>
              </a:rPr>
              <a:t>Ru</a:t>
            </a:r>
            <a:r>
              <a:rPr lang="en-US" dirty="0">
                <a:latin typeface="Constantia" pitchFamily="18" charset="0"/>
                <a:cs typeface="Andalus" pitchFamily="18" charset="-78"/>
              </a:rPr>
              <a:t>-</a:t>
            </a:r>
            <a:r>
              <a:rPr lang="ru-RU" dirty="0">
                <a:latin typeface="Constantia" pitchFamily="18" charset="0"/>
                <a:cs typeface="Andalus" pitchFamily="18" charset="-78"/>
              </a:rPr>
              <a:t>СПС</a:t>
            </a:r>
          </a:p>
          <a:p>
            <a:pPr marL="285750" indent="-285750" algn="just">
              <a:buClr>
                <a:srgbClr val="FF0000"/>
              </a:buClr>
              <a:buSzPct val="120000"/>
            </a:pPr>
            <a:endParaRPr lang="ru-RU" dirty="0"/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457200" y="-428644"/>
            <a:ext cx="8229600" cy="1143000"/>
          </a:xfrm>
        </p:spPr>
        <p:txBody>
          <a:bodyPr/>
          <a:lstStyle/>
          <a:p>
            <a:r>
              <a:rPr lang="ru-RU" dirty="0"/>
              <a:t>Методика синтеза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0C7598C-851A-4199-9C5D-A15DE802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3" cstate="print"/>
          <a:srcRect t="5525"/>
          <a:stretch>
            <a:fillRect/>
          </a:stretch>
        </p:blipFill>
        <p:spPr bwMode="auto">
          <a:xfrm>
            <a:off x="5786414" y="1571612"/>
            <a:ext cx="3357586" cy="203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428644"/>
            <a:ext cx="8229600" cy="1143000"/>
          </a:xfrm>
        </p:spPr>
        <p:txBody>
          <a:bodyPr/>
          <a:lstStyle/>
          <a:p>
            <a:r>
              <a:rPr lang="ru-RU" dirty="0"/>
              <a:t>Анализ катализаторов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3339430"/>
          <a:ext cx="8858312" cy="343644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7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1334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Образец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Площадь поверхности</a:t>
                      </a:r>
                      <a:r>
                        <a:rPr lang="en-GB" sz="15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en-GB" sz="15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GB" sz="15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Средний диаметр пор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Диаметр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частиц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Концентрация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металла на поверхности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. 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Соединение металла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Максимальная температура,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⁰С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89">
                <a:tc>
                  <a:txBody>
                    <a:bodyPr/>
                    <a:lstStyle/>
                    <a:p>
                      <a:pPr marL="180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89">
                <a:tc>
                  <a:txBody>
                    <a:bodyPr/>
                    <a:lstStyle/>
                    <a:p>
                      <a:pPr marL="180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1%Ru-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4.5, 20-50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RuO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53">
                <a:tc>
                  <a:txBody>
                    <a:bodyPr/>
                    <a:lstStyle/>
                    <a:p>
                      <a:pPr marL="180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4.5, 20-50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6.7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RuO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53">
                <a:tc>
                  <a:txBody>
                    <a:bodyPr/>
                    <a:lstStyle/>
                    <a:p>
                      <a:pPr marL="180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10%Co-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4.5, 20-50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, RuO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753">
                <a:tc>
                  <a:txBody>
                    <a:bodyPr/>
                    <a:lstStyle/>
                    <a:p>
                      <a:pPr marL="180000"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10%Fe-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СПС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1050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4.5, 20-50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, RuO</a:t>
                      </a:r>
                      <a:r>
                        <a:rPr lang="en-GB" sz="16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4508500" algn="r"/>
                        </a:tabLst>
                      </a:pPr>
                      <a:r>
                        <a:rPr lang="en-GB" sz="1600" dirty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14282" y="500042"/>
          <a:ext cx="3120826" cy="2220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Точечный рисунок" r:id="rId4" imgW="8104762" imgH="5466667" progId="PBrush">
                  <p:embed/>
                </p:oleObj>
              </mc:Choice>
              <mc:Fallback>
                <p:oleObj name="Точечный рисунок" r:id="rId4" imgW="8104762" imgH="5466667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557"/>
                      <a:stretch>
                        <a:fillRect/>
                      </a:stretch>
                    </p:blipFill>
                    <p:spPr bwMode="auto">
                      <a:xfrm>
                        <a:off x="214282" y="500042"/>
                        <a:ext cx="3120826" cy="2220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Рисунок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571480"/>
            <a:ext cx="2792777" cy="214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s://psv4.userapi.com/c848324/u3723530/docs/d5/a772f6a1627f/TEM_2.png?extra=kNpyJ5v2dTA639EfCoNMhwxdAqDSFXgKVbS1izUVlbuhdrdtbtIX1DJsTivFKGngjVfvFKB_QlmCSlzmxHaGbcSjTtQN4VuEI6YGoP4Z47VUaQvX9yhFJvBmIycNIg8TXX1LBLZe7-6tRBAFvhZNbZI"/>
          <p:cNvPicPr>
            <a:picLocks noChangeAspect="1" noChangeArrowheads="1"/>
          </p:cNvPicPr>
          <p:nvPr/>
        </p:nvPicPr>
        <p:blipFill>
          <a:blip r:embed="rId7" cstate="print"/>
          <a:srcRect r="-62"/>
          <a:stretch>
            <a:fillRect/>
          </a:stretch>
        </p:blipFill>
        <p:spPr bwMode="auto">
          <a:xfrm>
            <a:off x="5857884" y="159826"/>
            <a:ext cx="3059103" cy="1483224"/>
          </a:xfrm>
          <a:prstGeom prst="rect">
            <a:avLst/>
          </a:prstGeom>
          <a:noFill/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1454C1A-1E21-4EE4-814F-F8A18002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47714"/>
            <a:ext cx="8329642" cy="575312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данной работе исследованы характеристики монометаллических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кататализаторов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синтезированных методом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субкритического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осаждения.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полученных образцов катализаторов показал, что синтезированные катализаторы имеют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мезопористую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структуру с высокой удельной поверхностью и равномерным распределением активной фазы.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субкритических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условий при нанесении активной фазы не приводит к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разрушению структуры носителя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i="1" dirty="0"/>
          </a:p>
          <a:p>
            <a:pPr algn="ctr">
              <a:buNone/>
            </a:pPr>
            <a:r>
              <a:rPr lang="ru-RU" sz="2400" i="1" dirty="0"/>
              <a:t>Работа выполнена при финансовой поддержке Фонда содействия инновациям (программа У.М.Н.И.К., договор № 15539ГУ/2020 от 04.07.2020). </a:t>
            </a:r>
            <a:endParaRPr lang="ru-RU" sz="2400" dirty="0"/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	СПАСИБО ЗА ВНИМАНИЕ</a:t>
            </a:r>
            <a:r>
              <a:rPr lang="ru-RU" sz="2000" dirty="0"/>
              <a:t>!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-428644"/>
            <a:ext cx="8229600" cy="1143000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6D7B5C5-A9CF-41E7-BDC4-70471E83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340</TotalTime>
  <Words>435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Andalus</vt:lpstr>
      <vt:lpstr>Arial</vt:lpstr>
      <vt:lpstr>Calibri</vt:lpstr>
      <vt:lpstr>Cambria</vt:lpstr>
      <vt:lpstr>Constantia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Точечный рисунок</vt:lpstr>
      <vt:lpstr>ГИДРОТЕРМАЛЬНЫЙ СИНТЕЗ МЕТАЛЛСОДЕРЖАЩИХ КАТАЛИЗАТОРОВ НА ПОЛИМЕРНОМ НОСИТЕЛЕ</vt:lpstr>
      <vt:lpstr>Введение</vt:lpstr>
      <vt:lpstr>Введение</vt:lpstr>
      <vt:lpstr>Методика синтеза</vt:lpstr>
      <vt:lpstr>Анализ катализаторов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катализаторы для получения углеводородов бензинового ряда</dc:title>
  <dc:creator>Masha</dc:creator>
  <cp:lastModifiedBy>Русакова Наталья Петровна</cp:lastModifiedBy>
  <cp:revision>26</cp:revision>
  <dcterms:created xsi:type="dcterms:W3CDTF">2019-03-22T10:12:12Z</dcterms:created>
  <dcterms:modified xsi:type="dcterms:W3CDTF">2021-03-30T07:00:52Z</dcterms:modified>
</cp:coreProperties>
</file>