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</p:sldMasterIdLst>
  <p:notesMasterIdLst>
    <p:notesMasterId r:id="rId10"/>
  </p:notesMasterIdLst>
  <p:sldIdLst>
    <p:sldId id="320" r:id="rId3"/>
    <p:sldId id="318" r:id="rId4"/>
    <p:sldId id="321" r:id="rId5"/>
    <p:sldId id="319" r:id="rId6"/>
    <p:sldId id="317" r:id="rId7"/>
    <p:sldId id="322" r:id="rId8"/>
    <p:sldId id="270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9B4B"/>
    <a:srgbClr val="1F2151"/>
    <a:srgbClr val="171943"/>
    <a:srgbClr val="1B1D4E"/>
    <a:srgbClr val="91D5EE"/>
    <a:srgbClr val="79A0AE"/>
    <a:srgbClr val="336699"/>
    <a:srgbClr val="8FD4EE"/>
    <a:srgbClr val="20BFDB"/>
    <a:srgbClr val="FFC1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39208131-FB95-4812-BF95-8076B28FD713}" styleName="Table_0">
    <a:wholeTbl>
      <a:tcTxStyle b="off" i="off">
        <a:font>
          <a:latin typeface="Fira Sans Light"/>
          <a:ea typeface="Fira Sans Light"/>
          <a:cs typeface="Fira Sans Light"/>
        </a:font>
        <a:schemeClr val="dk1"/>
      </a:tcTxStyle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Fira Sans Light"/>
          <a:ea typeface="Fira Sans Light"/>
          <a:cs typeface="Fira Sans Light"/>
        </a:font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32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9878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4114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ira Sans Medium"/>
              <a:buNone/>
              <a:defRPr sz="6000" b="0" i="0" u="none" strike="noStrike" cap="none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ira Sans Medium"/>
              <a:buNone/>
              <a:defRPr sz="4400" b="0" i="0" u="none" strike="noStrike" cap="none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ользовательский макет">
  <p:cSld name="Пользовательский макет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10984992" y="6162099"/>
            <a:ext cx="7868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>
                <a:solidFill>
                  <a:schemeClr val="accent6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0" lvl="1" indent="0" algn="r">
              <a:spcBef>
                <a:spcPts val="0"/>
              </a:spcBef>
              <a:buNone/>
              <a:defRPr sz="1400" b="0" i="0">
                <a:solidFill>
                  <a:schemeClr val="accent6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0" lvl="2" indent="0" algn="r">
              <a:spcBef>
                <a:spcPts val="0"/>
              </a:spcBef>
              <a:buNone/>
              <a:defRPr sz="1400" b="0" i="0">
                <a:solidFill>
                  <a:schemeClr val="accent6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0" lvl="3" indent="0" algn="r">
              <a:spcBef>
                <a:spcPts val="0"/>
              </a:spcBef>
              <a:buNone/>
              <a:defRPr sz="1400" b="0" i="0">
                <a:solidFill>
                  <a:schemeClr val="accent6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0" lvl="4" indent="0" algn="r">
              <a:spcBef>
                <a:spcPts val="0"/>
              </a:spcBef>
              <a:buNone/>
              <a:defRPr sz="1400" b="0" i="0">
                <a:solidFill>
                  <a:schemeClr val="accent6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0" lvl="5" indent="0" algn="r">
              <a:spcBef>
                <a:spcPts val="0"/>
              </a:spcBef>
              <a:buNone/>
              <a:defRPr sz="1400" b="0" i="0">
                <a:solidFill>
                  <a:schemeClr val="accent6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0" lvl="6" indent="0" algn="r">
              <a:spcBef>
                <a:spcPts val="0"/>
              </a:spcBef>
              <a:buNone/>
              <a:defRPr sz="1400" b="0" i="0">
                <a:solidFill>
                  <a:schemeClr val="accent6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0" lvl="7" indent="0" algn="r">
              <a:spcBef>
                <a:spcPts val="0"/>
              </a:spcBef>
              <a:buNone/>
              <a:defRPr sz="1400" b="0" i="0">
                <a:solidFill>
                  <a:schemeClr val="accent6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0" lvl="8" indent="0" algn="r">
              <a:spcBef>
                <a:spcPts val="0"/>
              </a:spcBef>
              <a:buNone/>
              <a:defRPr sz="1400" b="0" i="0">
                <a:solidFill>
                  <a:schemeClr val="accent6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0</a:t>
            </a: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8"/>
          <p:cNvPicPr preferRelativeResize="0"/>
          <p:nvPr/>
        </p:nvPicPr>
        <p:blipFill rotWithShape="1">
          <a:blip r:embed="rId3">
            <a:alphaModFix/>
          </a:blip>
          <a:srcRect t="53567" b="25691"/>
          <a:stretch/>
        </p:blipFill>
        <p:spPr>
          <a:xfrm>
            <a:off x="10014854" y="437847"/>
            <a:ext cx="1710981" cy="266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10984992" y="6162099"/>
            <a:ext cx="7868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>
                <a:solidFill>
                  <a:schemeClr val="accent6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>
                <a:solidFill>
                  <a:schemeClr val="accent6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>
                <a:solidFill>
                  <a:schemeClr val="accent6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>
                <a:solidFill>
                  <a:schemeClr val="accent6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>
                <a:solidFill>
                  <a:schemeClr val="accent6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>
                <a:solidFill>
                  <a:schemeClr val="accent6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>
                <a:solidFill>
                  <a:schemeClr val="accent6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>
                <a:solidFill>
                  <a:schemeClr val="accent6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>
                <a:solidFill>
                  <a:schemeClr val="accent6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0</a:t>
            </a: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686" y="5040843"/>
            <a:ext cx="850706" cy="868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18358" t="23271" r="53545" b="17795"/>
          <a:stretch/>
        </p:blipFill>
        <p:spPr>
          <a:xfrm>
            <a:off x="1445970" y="819887"/>
            <a:ext cx="924947" cy="109077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98396" y="919362"/>
            <a:ext cx="7595207" cy="16373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ln w="6350">
                  <a:solidFill>
                    <a:srgbClr val="1B1D4E"/>
                  </a:solidFill>
                </a:ln>
                <a:solidFill>
                  <a:srgbClr val="1B1D4E"/>
                </a:solidFill>
                <a:latin typeface="Fira Sans" panose="020B0503050000020004" pitchFamily="34" charset="0"/>
              </a:rPr>
              <a:t>Всероссийская научно-техническая</a:t>
            </a:r>
          </a:p>
          <a:p>
            <a:pPr algn="ctr"/>
            <a:r>
              <a:rPr lang="ru-RU" sz="2400" dirty="0">
                <a:ln w="6350">
                  <a:solidFill>
                    <a:srgbClr val="1B1D4E"/>
                  </a:solidFill>
                </a:ln>
                <a:solidFill>
                  <a:srgbClr val="1B1D4E"/>
                </a:solidFill>
                <a:latin typeface="Fira Sans" panose="020B0503050000020004" pitchFamily="34" charset="0"/>
              </a:rPr>
              <a:t>конференция молодых учёных</a:t>
            </a:r>
          </a:p>
          <a:p>
            <a:pPr algn="ctr"/>
            <a:r>
              <a:rPr lang="ru-RU" sz="2400" dirty="0">
                <a:ln w="6350">
                  <a:solidFill>
                    <a:srgbClr val="1B1D4E"/>
                  </a:solidFill>
                </a:ln>
                <a:solidFill>
                  <a:srgbClr val="1B1D4E"/>
                </a:solidFill>
                <a:latin typeface="Fira Sans" panose="020B0503050000020004" pitchFamily="34" charset="0"/>
              </a:rPr>
              <a:t>«Физика, химия и новые технологии»,</a:t>
            </a:r>
          </a:p>
          <a:p>
            <a:pPr algn="ctr"/>
            <a:r>
              <a:rPr lang="ru-RU" sz="2400" dirty="0">
                <a:ln w="6350">
                  <a:solidFill>
                    <a:srgbClr val="1B1D4E"/>
                  </a:solidFill>
                </a:ln>
                <a:solidFill>
                  <a:srgbClr val="1B1D4E"/>
                </a:solidFill>
                <a:latin typeface="Fira Sans" panose="020B0503050000020004" pitchFamily="34" charset="0"/>
              </a:rPr>
              <a:t>посвященная Году науки и технологий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05757" y="2998448"/>
            <a:ext cx="7980484" cy="19029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ln w="6350">
                  <a:solidFill>
                    <a:srgbClr val="1B1D4E"/>
                  </a:solidFill>
                </a:ln>
                <a:solidFill>
                  <a:srgbClr val="1B1D4E"/>
                </a:solidFill>
                <a:latin typeface="Fira Sans" panose="020B0503050000020004" pitchFamily="34" charset="0"/>
              </a:rPr>
              <a:t>ВЛИЯНИЕ ЛЕЦИТИНА НА</a:t>
            </a:r>
          </a:p>
          <a:p>
            <a:pPr algn="ctr"/>
            <a:r>
              <a:rPr lang="ru-RU" sz="4000" b="1" dirty="0">
                <a:ln w="6350">
                  <a:solidFill>
                    <a:srgbClr val="1B1D4E"/>
                  </a:solidFill>
                </a:ln>
                <a:solidFill>
                  <a:srgbClr val="1B1D4E"/>
                </a:solidFill>
                <a:latin typeface="Fira Sans" panose="020B0503050000020004" pitchFamily="34" charset="0"/>
              </a:rPr>
              <a:t>ФАЗОВЫЙ СОСТАВ КАРБОНАТА</a:t>
            </a:r>
          </a:p>
          <a:p>
            <a:pPr algn="ctr"/>
            <a:r>
              <a:rPr lang="ru-RU" sz="4000" b="1" dirty="0">
                <a:ln w="6350">
                  <a:solidFill>
                    <a:srgbClr val="1B1D4E"/>
                  </a:solidFill>
                </a:ln>
                <a:solidFill>
                  <a:srgbClr val="1B1D4E"/>
                </a:solidFill>
                <a:latin typeface="Fira Sans" panose="020B0503050000020004" pitchFamily="34" charset="0"/>
              </a:rPr>
              <a:t>КАЛЬЦИЯ В ЖЕЛЧИ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41609" y="4987195"/>
            <a:ext cx="3708780" cy="523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err="1">
                <a:ln w="6350">
                  <a:solidFill>
                    <a:srgbClr val="1B1D4E"/>
                  </a:solidFill>
                </a:ln>
                <a:solidFill>
                  <a:srgbClr val="1B1D4E"/>
                </a:solidFill>
                <a:latin typeface="Fira Sans" panose="020B0503050000020004" pitchFamily="34" charset="0"/>
              </a:rPr>
              <a:t>Леончук</a:t>
            </a:r>
            <a:r>
              <a:rPr lang="ru-RU" sz="2400" b="1" dirty="0">
                <a:ln w="6350">
                  <a:solidFill>
                    <a:srgbClr val="1B1D4E"/>
                  </a:solidFill>
                </a:ln>
                <a:solidFill>
                  <a:srgbClr val="1B1D4E"/>
                </a:solidFill>
                <a:latin typeface="Fira Sans" panose="020B0503050000020004" pitchFamily="34" charset="0"/>
              </a:rPr>
              <a:t> С.С.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47780" y="5940916"/>
            <a:ext cx="5233119" cy="8650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n w="6350">
                  <a:solidFill>
                    <a:srgbClr val="1B1D4E"/>
                  </a:solidFill>
                </a:ln>
                <a:solidFill>
                  <a:srgbClr val="1B1D4E"/>
                </a:solidFill>
                <a:latin typeface="Fira Sans" panose="020B0503050000020004" pitchFamily="34" charset="0"/>
              </a:rPr>
              <a:t>Научный руководитель:</a:t>
            </a:r>
          </a:p>
          <a:p>
            <a:r>
              <a:rPr lang="ru-RU" sz="2400" dirty="0">
                <a:ln w="6350">
                  <a:solidFill>
                    <a:srgbClr val="1B1D4E"/>
                  </a:solidFill>
                </a:ln>
                <a:solidFill>
                  <a:srgbClr val="1B1D4E"/>
                </a:solidFill>
                <a:latin typeface="Fira Sans" panose="020B0503050000020004" pitchFamily="34" charset="0"/>
              </a:rPr>
              <a:t>д.г.-</a:t>
            </a:r>
            <a:r>
              <a:rPr lang="ru-RU" sz="2400" dirty="0" err="1">
                <a:ln w="6350">
                  <a:solidFill>
                    <a:srgbClr val="1B1D4E"/>
                  </a:solidFill>
                </a:ln>
                <a:solidFill>
                  <a:srgbClr val="1B1D4E"/>
                </a:solidFill>
                <a:latin typeface="Fira Sans" panose="020B0503050000020004" pitchFamily="34" charset="0"/>
              </a:rPr>
              <a:t>м.н</a:t>
            </a:r>
            <a:r>
              <a:rPr lang="ru-RU" sz="2400" dirty="0">
                <a:ln w="6350">
                  <a:solidFill>
                    <a:srgbClr val="1B1D4E"/>
                  </a:solidFill>
                </a:ln>
                <a:solidFill>
                  <a:srgbClr val="1B1D4E"/>
                </a:solidFill>
                <a:latin typeface="Fira Sans" panose="020B0503050000020004" pitchFamily="34" charset="0"/>
              </a:rPr>
              <a:t>., проф. Голованова О.А.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627423" y="5965684"/>
            <a:ext cx="6346209" cy="8650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dirty="0">
                <a:ln w="6350">
                  <a:solidFill>
                    <a:srgbClr val="1B1D4E"/>
                  </a:solidFill>
                </a:ln>
                <a:solidFill>
                  <a:srgbClr val="1B1D4E"/>
                </a:solidFill>
                <a:latin typeface="Fira Sans" panose="020B0503050000020004" pitchFamily="34" charset="0"/>
              </a:rPr>
              <a:t>Химический факультет</a:t>
            </a:r>
          </a:p>
          <a:p>
            <a:pPr algn="r"/>
            <a:r>
              <a:rPr lang="ru-RU" sz="2400" dirty="0">
                <a:ln w="6350">
                  <a:solidFill>
                    <a:srgbClr val="1B1D4E"/>
                  </a:solidFill>
                </a:ln>
                <a:solidFill>
                  <a:srgbClr val="1B1D4E"/>
                </a:solidFill>
                <a:latin typeface="Fira Sans" panose="020B0503050000020004" pitchFamily="34" charset="0"/>
              </a:rPr>
              <a:t>ФГБОУ ВО «</a:t>
            </a:r>
            <a:r>
              <a:rPr lang="ru-RU" sz="2400" dirty="0" err="1">
                <a:ln w="6350">
                  <a:solidFill>
                    <a:srgbClr val="1B1D4E"/>
                  </a:solidFill>
                </a:ln>
                <a:solidFill>
                  <a:srgbClr val="1B1D4E"/>
                </a:solidFill>
                <a:latin typeface="Fira Sans" panose="020B0503050000020004" pitchFamily="34" charset="0"/>
              </a:rPr>
              <a:t>ОмГУ</a:t>
            </a:r>
            <a:r>
              <a:rPr lang="ru-RU" sz="2400" dirty="0">
                <a:ln w="6350">
                  <a:solidFill>
                    <a:srgbClr val="1B1D4E"/>
                  </a:solidFill>
                </a:ln>
                <a:solidFill>
                  <a:srgbClr val="1B1D4E"/>
                </a:solidFill>
                <a:latin typeface="Fira Sans" panose="020B0503050000020004" pitchFamily="34" charset="0"/>
              </a:rPr>
              <a:t> им. Ф.М. Достоевского»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12192000" cy="570155"/>
          </a:xfrm>
          <a:prstGeom prst="rect">
            <a:avLst/>
          </a:prstGeom>
          <a:solidFill>
            <a:srgbClr val="1B1D4E"/>
          </a:solidFill>
          <a:ln>
            <a:solidFill>
              <a:srgbClr val="1B1D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Fira Sans" panose="020B0503050000020004" pitchFamily="34" charset="0"/>
                <a:cs typeface="Arial" panose="020B0604020202020204" pitchFamily="34" charset="0"/>
              </a:rPr>
              <a:t>XXVVII </a:t>
            </a:r>
            <a:r>
              <a:rPr lang="ru-RU" sz="3600" b="1" dirty="0" err="1">
                <a:latin typeface="Fira Sans" panose="020B0503050000020004" pitchFamily="34" charset="0"/>
                <a:cs typeface="Arial" panose="020B0604020202020204" pitchFamily="34" charset="0"/>
              </a:rPr>
              <a:t>Каргинские</a:t>
            </a:r>
            <a:r>
              <a:rPr lang="ru-RU" sz="3600" b="1" dirty="0">
                <a:latin typeface="Fira Sans" panose="020B0503050000020004" pitchFamily="34" charset="0"/>
                <a:cs typeface="Arial" panose="020B0604020202020204" pitchFamily="34" charset="0"/>
              </a:rPr>
              <a:t> чтения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/>
          <a:srcRect l="25932" t="34221" r="32724" b="28348"/>
          <a:stretch/>
        </p:blipFill>
        <p:spPr>
          <a:xfrm>
            <a:off x="180110" y="2024727"/>
            <a:ext cx="2204455" cy="1050181"/>
          </a:xfrm>
          <a:prstGeom prst="rect">
            <a:avLst/>
          </a:prstGeom>
        </p:spPr>
      </p:pic>
      <p:pic>
        <p:nvPicPr>
          <p:cNvPr id="16" name="Picture 4" descr="Тверской государственный университет сменил логотип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7" r="30577" b="3514"/>
          <a:stretch/>
        </p:blipFill>
        <p:spPr bwMode="auto">
          <a:xfrm>
            <a:off x="275646" y="780537"/>
            <a:ext cx="932825" cy="118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 r="2167"/>
          <a:stretch/>
        </p:blipFill>
        <p:spPr>
          <a:xfrm>
            <a:off x="9690294" y="833535"/>
            <a:ext cx="2283338" cy="1273731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9498842" y="2070261"/>
            <a:ext cx="2515734" cy="8717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dirty="0">
                <a:ln w="6350">
                  <a:solidFill>
                    <a:srgbClr val="1B1D4E"/>
                  </a:solidFill>
                </a:ln>
                <a:solidFill>
                  <a:srgbClr val="1B1D4E"/>
                </a:solidFill>
                <a:latin typeface="Fira Sans" panose="020B0503050000020004" pitchFamily="34" charset="0"/>
              </a:rPr>
              <a:t>ОМСКИЙ</a:t>
            </a:r>
          </a:p>
          <a:p>
            <a:pPr algn="r"/>
            <a:r>
              <a:rPr lang="ru-RU" sz="1600" dirty="0">
                <a:ln w="6350">
                  <a:solidFill>
                    <a:srgbClr val="1B1D4E"/>
                  </a:solidFill>
                </a:ln>
                <a:solidFill>
                  <a:srgbClr val="1B1D4E"/>
                </a:solidFill>
                <a:latin typeface="Fira Sans" panose="020B0503050000020004" pitchFamily="34" charset="0"/>
              </a:rPr>
              <a:t>ГОСУДАРСТВЕННЫЙ</a:t>
            </a:r>
          </a:p>
          <a:p>
            <a:pPr algn="r"/>
            <a:r>
              <a:rPr lang="ru-RU" sz="1600" dirty="0">
                <a:ln w="6350">
                  <a:solidFill>
                    <a:srgbClr val="1B1D4E"/>
                  </a:solidFill>
                </a:ln>
                <a:solidFill>
                  <a:srgbClr val="1B1D4E"/>
                </a:solidFill>
                <a:latin typeface="Fira Sans" panose="020B0503050000020004" pitchFamily="34" charset="0"/>
              </a:rPr>
              <a:t>УНИВЕРСИТЕТ</a:t>
            </a:r>
          </a:p>
        </p:txBody>
      </p:sp>
    </p:spTree>
    <p:extLst>
      <p:ext uri="{BB962C8B-B14F-4D97-AF65-F5344CB8AC3E}">
        <p14:creationId xmlns:p14="http://schemas.microsoft.com/office/powerpoint/2010/main" val="181777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" y="6230296"/>
            <a:ext cx="612997" cy="6257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570155"/>
          </a:xfrm>
          <a:prstGeom prst="rect">
            <a:avLst/>
          </a:prstGeom>
          <a:solidFill>
            <a:srgbClr val="1B1D4E"/>
          </a:solidFill>
          <a:ln>
            <a:solidFill>
              <a:srgbClr val="1B1D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Fira Sans" panose="020B0503050000020004" pitchFamily="34" charset="0"/>
                <a:cs typeface="Arial" panose="020B0604020202020204" pitchFamily="34" charset="0"/>
              </a:rPr>
              <a:t>Актуальность исследования</a:t>
            </a:r>
          </a:p>
        </p:txBody>
      </p:sp>
      <p:pic>
        <p:nvPicPr>
          <p:cNvPr id="6" name="Picture 4" descr="Тверской государственный университет сменил логотип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7" r="30577" b="3514"/>
          <a:stretch/>
        </p:blipFill>
        <p:spPr bwMode="auto">
          <a:xfrm>
            <a:off x="81886" y="664000"/>
            <a:ext cx="465801" cy="59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11622463" y="6316977"/>
            <a:ext cx="511791" cy="511791"/>
          </a:xfrm>
          <a:prstGeom prst="ellipse">
            <a:avLst/>
          </a:prstGeom>
          <a:solidFill>
            <a:srgbClr val="91D5EE"/>
          </a:solidFill>
          <a:ln>
            <a:solidFill>
              <a:srgbClr val="91D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B1D4E"/>
                </a:solidFill>
                <a:latin typeface="Fira Sans" panose="020B0503050000020004" pitchFamily="34" charset="0"/>
              </a:rPr>
              <a:t>2</a:t>
            </a:r>
            <a:endParaRPr lang="ru-RU" sz="2800" b="1" dirty="0">
              <a:solidFill>
                <a:srgbClr val="1B1D4E"/>
              </a:solidFill>
              <a:latin typeface="Fira Sans" panose="020B05030500000200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731" y="2125437"/>
            <a:ext cx="8002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F2151"/>
                </a:solidFill>
                <a:latin typeface="Fira Sans" panose="020B0503050000020004" pitchFamily="34" charset="0"/>
              </a:rPr>
              <a:t>Объект исследования </a:t>
            </a:r>
            <a:r>
              <a:rPr lang="ru-RU" sz="2400" dirty="0">
                <a:latin typeface="Fira Sans" panose="020B0503050000020004" pitchFamily="34" charset="0"/>
              </a:rPr>
              <a:t>– </a:t>
            </a:r>
            <a:r>
              <a:rPr lang="en-US" sz="2400" b="1" dirty="0">
                <a:solidFill>
                  <a:srgbClr val="00B0F0"/>
                </a:solidFill>
                <a:latin typeface="Fira Sans" panose="020B0503050000020004" pitchFamily="34" charset="0"/>
              </a:rPr>
              <a:t>CaCO</a:t>
            </a:r>
            <a:r>
              <a:rPr lang="en-US" sz="2400" b="1" baseline="-25000" dirty="0">
                <a:solidFill>
                  <a:srgbClr val="00B0F0"/>
                </a:solidFill>
                <a:latin typeface="Fira Sans" panose="020B0503050000020004" pitchFamily="34" charset="0"/>
              </a:rPr>
              <a:t>3</a:t>
            </a:r>
            <a:r>
              <a:rPr lang="en-US" sz="2400" dirty="0">
                <a:latin typeface="Fira Sans" panose="020B0503050000020004" pitchFamily="34" charset="0"/>
              </a:rPr>
              <a:t>, </a:t>
            </a:r>
            <a:r>
              <a:rPr lang="ru-RU" sz="2400" dirty="0">
                <a:latin typeface="Fira Sans" panose="020B0503050000020004" pitchFamily="34" charset="0"/>
              </a:rPr>
              <a:t>осажденный из модельного раствора желчи;</a:t>
            </a:r>
          </a:p>
          <a:p>
            <a:pPr algn="ctr"/>
            <a:r>
              <a:rPr lang="ru-RU" sz="2400" b="1" dirty="0">
                <a:solidFill>
                  <a:srgbClr val="1F2151"/>
                </a:solidFill>
                <a:latin typeface="Fira Sans" panose="020B0503050000020004" pitchFamily="34" charset="0"/>
              </a:rPr>
              <a:t>Предмет исследования </a:t>
            </a:r>
            <a:r>
              <a:rPr lang="ru-RU" sz="2400" dirty="0">
                <a:latin typeface="Fira Sans" panose="020B0503050000020004" pitchFamily="34" charset="0"/>
              </a:rPr>
              <a:t>– влияние лецитина на фазовый состав полученных образцов </a:t>
            </a:r>
            <a:r>
              <a:rPr lang="en-US" sz="2400" b="1" dirty="0">
                <a:solidFill>
                  <a:srgbClr val="00B0F0"/>
                </a:solidFill>
                <a:latin typeface="Fira Sans" panose="020B0503050000020004" pitchFamily="34" charset="0"/>
              </a:rPr>
              <a:t>CaCO</a:t>
            </a:r>
            <a:r>
              <a:rPr lang="en-US" sz="2400" b="1" baseline="-25000" dirty="0">
                <a:solidFill>
                  <a:srgbClr val="00B0F0"/>
                </a:solidFill>
                <a:latin typeface="Fira Sans" panose="020B0503050000020004" pitchFamily="34" charset="0"/>
              </a:rPr>
              <a:t>3</a:t>
            </a:r>
            <a:r>
              <a:rPr lang="ru-RU" sz="2400" dirty="0">
                <a:latin typeface="Fira Sans" panose="020B0503050000020004" pitchFamily="34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6" y="3822119"/>
            <a:ext cx="2973309" cy="28204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47638" y="3822119"/>
            <a:ext cx="31541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F2151"/>
                </a:solidFill>
                <a:latin typeface="Fira Sans" panose="020B0503050000020004" pitchFamily="34" charset="0"/>
                <a:cs typeface="Times New Roman" panose="02020603050405020304" pitchFamily="18" charset="0"/>
              </a:rPr>
              <a:t>SEM</a:t>
            </a:r>
            <a:r>
              <a:rPr lang="ru-RU" sz="2400" b="1" dirty="0">
                <a:solidFill>
                  <a:srgbClr val="1F2151"/>
                </a:solidFill>
                <a:latin typeface="Fira Sans" panose="020B0503050000020004" pitchFamily="34" charset="0"/>
                <a:cs typeface="Times New Roman" panose="02020603050405020304" pitchFamily="18" charset="0"/>
              </a:rPr>
              <a:t> фото</a:t>
            </a:r>
            <a:r>
              <a:rPr lang="en-US" sz="2400" b="1" dirty="0">
                <a:solidFill>
                  <a:srgbClr val="1F2151"/>
                </a:solidFill>
                <a:latin typeface="Fira Sans" panose="020B05030500000200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1F2151"/>
                </a:solidFill>
                <a:latin typeface="Fira Sans" panose="020B0503050000020004" pitchFamily="34" charset="0"/>
                <a:cs typeface="Times New Roman" panose="02020603050405020304" pitchFamily="18" charset="0"/>
              </a:rPr>
              <a:t>модификаций </a:t>
            </a:r>
            <a:r>
              <a:rPr lang="en-US" sz="2400" b="1" dirty="0">
                <a:solidFill>
                  <a:srgbClr val="1F2151"/>
                </a:solidFill>
                <a:latin typeface="Fira Sans" panose="020B0503050000020004" pitchFamily="34" charset="0"/>
                <a:cs typeface="Times New Roman" panose="02020603050405020304" pitchFamily="18" charset="0"/>
              </a:rPr>
              <a:t>CaCO</a:t>
            </a:r>
            <a:r>
              <a:rPr lang="en-US" sz="2400" b="1" baseline="-25000" dirty="0">
                <a:solidFill>
                  <a:srgbClr val="1F2151"/>
                </a:solidFill>
                <a:latin typeface="Fira Sans" panose="020B0503050000020004" pitchFamily="34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1F2151"/>
                </a:solidFill>
                <a:latin typeface="Fira Sans" panose="020B0503050000020004" pitchFamily="34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rgbClr val="1F2151"/>
              </a:solidFill>
              <a:latin typeface="Fira Sans" panose="020B05030500000200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Fira Sans" panose="020B05030500000200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UcParenBoth"/>
            </a:pPr>
            <a:r>
              <a:rPr lang="ru-RU" sz="1800" dirty="0">
                <a:latin typeface="Fira Sans" panose="020B0503050000020004" pitchFamily="34" charset="0"/>
                <a:cs typeface="Times New Roman" panose="02020603050405020304" pitchFamily="18" charset="0"/>
              </a:rPr>
              <a:t>Аморфный кальцит;</a:t>
            </a:r>
          </a:p>
          <a:p>
            <a:pPr marL="457200" indent="-457200">
              <a:buAutoNum type="alphaUcParenBoth"/>
            </a:pPr>
            <a:r>
              <a:rPr lang="ru-RU" sz="1800" dirty="0">
                <a:latin typeface="Fira Sans" panose="020B0503050000020004" pitchFamily="34" charset="0"/>
                <a:cs typeface="Times New Roman" panose="02020603050405020304" pitchFamily="18" charset="0"/>
              </a:rPr>
              <a:t>Слоистый и </a:t>
            </a:r>
            <a:r>
              <a:rPr lang="ru-RU" sz="1800" dirty="0" err="1">
                <a:latin typeface="Fira Sans" panose="020B0503050000020004" pitchFamily="34" charset="0"/>
                <a:cs typeface="Times New Roman" panose="02020603050405020304" pitchFamily="18" charset="0"/>
              </a:rPr>
              <a:t>ромбоэдрич</a:t>
            </a:r>
            <a:r>
              <a:rPr lang="ru-RU" sz="1800" dirty="0">
                <a:latin typeface="Fira Sans" panose="020B0503050000020004" pitchFamily="34" charset="0"/>
                <a:cs typeface="Times New Roman" panose="02020603050405020304" pitchFamily="18" charset="0"/>
              </a:rPr>
              <a:t>. кальцит;</a:t>
            </a:r>
          </a:p>
          <a:p>
            <a:pPr marL="457200" indent="-457200">
              <a:buAutoNum type="alphaUcParenBoth"/>
            </a:pPr>
            <a:r>
              <a:rPr lang="ru-RU" sz="1800" dirty="0">
                <a:latin typeface="Fira Sans" panose="020B0503050000020004" pitchFamily="34" charset="0"/>
                <a:cs typeface="Times New Roman" panose="02020603050405020304" pitchFamily="18" charset="0"/>
              </a:rPr>
              <a:t>Сферический </a:t>
            </a:r>
            <a:r>
              <a:rPr lang="ru-RU" sz="1800" dirty="0" err="1">
                <a:latin typeface="Fira Sans" panose="020B0503050000020004" pitchFamily="34" charset="0"/>
                <a:cs typeface="Times New Roman" panose="02020603050405020304" pitchFamily="18" charset="0"/>
              </a:rPr>
              <a:t>ватерит</a:t>
            </a:r>
            <a:r>
              <a:rPr lang="ru-RU" sz="1800" dirty="0">
                <a:latin typeface="Fira Sans" panose="020B05030500000200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AutoNum type="alphaUcParenBoth"/>
            </a:pPr>
            <a:r>
              <a:rPr lang="ru-RU" sz="1800" dirty="0">
                <a:latin typeface="Fira Sans" panose="020B0503050000020004" pitchFamily="34" charset="0"/>
                <a:cs typeface="Times New Roman" panose="02020603050405020304" pitchFamily="18" charset="0"/>
              </a:rPr>
              <a:t>Игольчатый арагонит</a:t>
            </a:r>
            <a:r>
              <a:rPr lang="en-US" sz="1800" dirty="0">
                <a:latin typeface="Fira Sans" panose="020B0503050000020004" pitchFamily="34" charset="0"/>
                <a:cs typeface="Times New Roman" panose="02020603050405020304" pitchFamily="18" charset="0"/>
              </a:rPr>
              <a:t>.</a:t>
            </a:r>
            <a:endParaRPr lang="ru-RU" sz="1200" b="1" dirty="0">
              <a:solidFill>
                <a:srgbClr val="00911A"/>
              </a:solidFill>
              <a:latin typeface="Fira Sans" panose="020B05030500000200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Лецитин (Lecithinum)- описание вещества, инструкция, применение,  противопоказания и формула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685" y="3822119"/>
            <a:ext cx="4906778" cy="297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192964" y="6023889"/>
            <a:ext cx="3386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F2151"/>
                </a:solidFill>
                <a:latin typeface="Fira Sans" panose="020B0503050000020004" pitchFamily="34" charset="0"/>
              </a:rPr>
              <a:t>Лецитин</a:t>
            </a:r>
            <a:endParaRPr lang="en-US" sz="2400" b="1" dirty="0">
              <a:solidFill>
                <a:srgbClr val="1F2151"/>
              </a:solidFill>
              <a:latin typeface="Fira Sans" panose="020B0503050000020004" pitchFamily="34" charset="0"/>
            </a:endParaRPr>
          </a:p>
          <a:p>
            <a:pPr algn="ctr"/>
            <a:r>
              <a:rPr lang="ru-RU" sz="2000" dirty="0">
                <a:latin typeface="Fira Sans" panose="020B0503050000020004" pitchFamily="34" charset="0"/>
              </a:rPr>
              <a:t>(</a:t>
            </a:r>
            <a:r>
              <a:rPr lang="en-US" sz="2000" dirty="0">
                <a:latin typeface="Fira Sans" panose="020B0503050000020004" pitchFamily="34" charset="0"/>
              </a:rPr>
              <a:t>L-</a:t>
            </a:r>
            <a:r>
              <a:rPr lang="en-US" sz="2000" dirty="0">
                <a:latin typeface="Fira Sans" panose="020B0503050000020004" pitchFamily="34" charset="0"/>
                <a:sym typeface="Symbol" panose="05050102010706020507" pitchFamily="18" charset="2"/>
              </a:rPr>
              <a:t></a:t>
            </a:r>
            <a:r>
              <a:rPr lang="en-US" sz="2000" dirty="0">
                <a:latin typeface="Fira Sans" panose="020B0503050000020004" pitchFamily="34" charset="0"/>
              </a:rPr>
              <a:t>-</a:t>
            </a:r>
            <a:r>
              <a:rPr lang="ru-RU" sz="2000" dirty="0" err="1">
                <a:latin typeface="Fira Sans" panose="020B0503050000020004" pitchFamily="34" charset="0"/>
              </a:rPr>
              <a:t>фосфатидилхолин</a:t>
            </a:r>
            <a:r>
              <a:rPr lang="ru-RU" sz="2000" dirty="0">
                <a:latin typeface="Fira Sans" panose="020B0503050000020004" pitchFamily="34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8731" y="795526"/>
            <a:ext cx="8002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F2151"/>
                </a:solidFill>
                <a:latin typeface="Fira Sans" panose="020B0503050000020004" pitchFamily="34" charset="0"/>
              </a:rPr>
              <a:t>Цель</a:t>
            </a:r>
            <a:r>
              <a:rPr lang="ru-RU" sz="2400" dirty="0">
                <a:latin typeface="Fira Sans" panose="020B0503050000020004" pitchFamily="34" charset="0"/>
              </a:rPr>
              <a:t> – изучение влияния лецитина при варьировании его концентрации на фазовый состав</a:t>
            </a:r>
            <a:endParaRPr lang="en-US" sz="2400" dirty="0">
              <a:latin typeface="Fira Sans" panose="020B0503050000020004" pitchFamily="34" charset="0"/>
            </a:endParaRPr>
          </a:p>
          <a:p>
            <a:pPr algn="ctr"/>
            <a:r>
              <a:rPr lang="ru-RU" sz="2400" b="1" dirty="0">
                <a:solidFill>
                  <a:srgbClr val="00B0F0"/>
                </a:solidFill>
                <a:latin typeface="Fira Sans" panose="020B0503050000020004" pitchFamily="34" charset="0"/>
              </a:rPr>
              <a:t>карбоната кальция</a:t>
            </a:r>
            <a:r>
              <a:rPr lang="ru-RU" sz="2400" dirty="0">
                <a:latin typeface="Fira Sans" panose="020B0503050000020004" pitchFamily="34" charset="0"/>
              </a:rPr>
              <a:t>, осаждаемого из раствора желчи.</a:t>
            </a:r>
          </a:p>
        </p:txBody>
      </p:sp>
      <p:pic>
        <p:nvPicPr>
          <p:cNvPr id="1026" name="Picture 2" descr="Желчные камни и полипы - Prof. Dr. Mete DOLAPÇI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" r="32192" b="12052"/>
          <a:stretch/>
        </p:blipFill>
        <p:spPr bwMode="auto">
          <a:xfrm>
            <a:off x="8758338" y="858970"/>
            <a:ext cx="2973309" cy="282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663720" y="3858988"/>
            <a:ext cx="287108" cy="287108"/>
          </a:xfrm>
          <a:prstGeom prst="ellipse">
            <a:avLst/>
          </a:prstGeom>
          <a:solidFill>
            <a:srgbClr val="91D5EE"/>
          </a:solidFill>
          <a:ln>
            <a:solidFill>
              <a:srgbClr val="91D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1B1D4E"/>
                </a:solidFill>
                <a:latin typeface="Fira Sans" panose="020B0503050000020004" pitchFamily="34" charset="0"/>
              </a:rPr>
              <a:t>A</a:t>
            </a:r>
            <a:endParaRPr lang="ru-RU" sz="2000" b="1" dirty="0">
              <a:solidFill>
                <a:srgbClr val="1B1D4E"/>
              </a:solidFill>
              <a:latin typeface="Fira Sans" panose="020B05030500000200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167758" y="3869813"/>
            <a:ext cx="287108" cy="287108"/>
          </a:xfrm>
          <a:prstGeom prst="ellipse">
            <a:avLst/>
          </a:prstGeom>
          <a:solidFill>
            <a:srgbClr val="91D5EE"/>
          </a:solidFill>
          <a:ln>
            <a:solidFill>
              <a:srgbClr val="91D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1B1D4E"/>
                </a:solidFill>
                <a:latin typeface="Fira Sans" panose="020B0503050000020004" pitchFamily="34" charset="0"/>
              </a:rPr>
              <a:t>B</a:t>
            </a:r>
            <a:endParaRPr lang="ru-RU" sz="2000" b="1" dirty="0">
              <a:solidFill>
                <a:srgbClr val="1B1D4E"/>
              </a:solidFill>
              <a:latin typeface="Fira Sans" panose="020B05030500000200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74280" y="5291711"/>
            <a:ext cx="287108" cy="287108"/>
          </a:xfrm>
          <a:prstGeom prst="ellipse">
            <a:avLst/>
          </a:prstGeom>
          <a:solidFill>
            <a:srgbClr val="91D5EE"/>
          </a:solidFill>
          <a:ln>
            <a:solidFill>
              <a:srgbClr val="91D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1B1D4E"/>
                </a:solidFill>
                <a:latin typeface="Fira Sans" panose="020B0503050000020004" pitchFamily="34" charset="0"/>
              </a:rPr>
              <a:t>C</a:t>
            </a:r>
            <a:endParaRPr lang="ru-RU" sz="2000" b="1" dirty="0">
              <a:solidFill>
                <a:srgbClr val="1B1D4E"/>
              </a:solidFill>
              <a:latin typeface="Fira Sans" panose="020B05030500000200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170715" y="5295537"/>
            <a:ext cx="287108" cy="287108"/>
          </a:xfrm>
          <a:prstGeom prst="ellipse">
            <a:avLst/>
          </a:prstGeom>
          <a:solidFill>
            <a:srgbClr val="91D5EE"/>
          </a:solidFill>
          <a:ln>
            <a:solidFill>
              <a:srgbClr val="91D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1B1D4E"/>
                </a:solidFill>
                <a:latin typeface="Fira Sans" panose="020B0503050000020004" pitchFamily="34" charset="0"/>
              </a:rPr>
              <a:t>D</a:t>
            </a:r>
            <a:endParaRPr lang="ru-RU" sz="2000" b="1" dirty="0">
              <a:solidFill>
                <a:srgbClr val="1B1D4E"/>
              </a:solidFill>
              <a:latin typeface="Fira Sans" panose="020B05030500000200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9091684" y="1437006"/>
            <a:ext cx="903877" cy="90387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>
            <a:stCxn id="2" idx="5"/>
          </p:cNvCxnSpPr>
          <p:nvPr/>
        </p:nvCxnSpPr>
        <p:spPr>
          <a:xfrm>
            <a:off x="9863191" y="2208513"/>
            <a:ext cx="818002" cy="1661300"/>
          </a:xfrm>
          <a:prstGeom prst="straightConnector1">
            <a:avLst/>
          </a:prstGeom>
          <a:ln w="3810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886807" y="3871374"/>
            <a:ext cx="21259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B0F0"/>
                </a:solidFill>
                <a:latin typeface="Fira Sans" panose="020B0503050000020004" pitchFamily="34" charset="0"/>
              </a:rPr>
              <a:t>Желчные камни</a:t>
            </a:r>
          </a:p>
          <a:p>
            <a:pPr algn="ctr"/>
            <a:r>
              <a:rPr lang="ru-RU" sz="2000" b="1" dirty="0">
                <a:solidFill>
                  <a:srgbClr val="00B0F0"/>
                </a:solidFill>
                <a:latin typeface="Fira Sans" panose="020B0503050000020004" pitchFamily="34" charset="0"/>
              </a:rPr>
              <a:t>(</a:t>
            </a:r>
            <a:r>
              <a:rPr lang="ru-RU" sz="2000" b="1" dirty="0" err="1">
                <a:solidFill>
                  <a:srgbClr val="00B0F0"/>
                </a:solidFill>
                <a:latin typeface="Fira Sans" panose="020B0503050000020004" pitchFamily="34" charset="0"/>
              </a:rPr>
              <a:t>холелиты</a:t>
            </a:r>
            <a:r>
              <a:rPr lang="ru-RU" sz="2000" b="1" dirty="0">
                <a:solidFill>
                  <a:srgbClr val="00B0F0"/>
                </a:solidFill>
                <a:latin typeface="Fira Sans" panose="020B05030500000200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0566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" y="6230296"/>
            <a:ext cx="612997" cy="6257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570155"/>
          </a:xfrm>
          <a:prstGeom prst="rect">
            <a:avLst/>
          </a:prstGeom>
          <a:solidFill>
            <a:srgbClr val="1B1D4E"/>
          </a:solidFill>
          <a:ln>
            <a:solidFill>
              <a:srgbClr val="1B1D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Fira Sans" panose="020B0503050000020004" pitchFamily="34" charset="0"/>
                <a:cs typeface="Arial" panose="020B0604020202020204" pitchFamily="34" charset="0"/>
              </a:rPr>
              <a:t>Синтез образцов </a:t>
            </a:r>
            <a:r>
              <a:rPr lang="en-US" sz="3600" b="1" dirty="0">
                <a:latin typeface="Fira Sans" panose="020B0503050000020004" pitchFamily="34" charset="0"/>
                <a:cs typeface="Arial" panose="020B0604020202020204" pitchFamily="34" charset="0"/>
              </a:rPr>
              <a:t>CaCO</a:t>
            </a:r>
            <a:r>
              <a:rPr lang="en-US" sz="3600" b="1" baseline="-25000" dirty="0">
                <a:latin typeface="Fira Sans" panose="020B0503050000020004" pitchFamily="34" charset="0"/>
                <a:cs typeface="Arial" panose="020B0604020202020204" pitchFamily="34" charset="0"/>
              </a:rPr>
              <a:t>3</a:t>
            </a:r>
            <a:endParaRPr lang="ru-RU" sz="3600" b="1" dirty="0">
              <a:latin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622463" y="6316977"/>
            <a:ext cx="511791" cy="511791"/>
          </a:xfrm>
          <a:prstGeom prst="ellipse">
            <a:avLst/>
          </a:prstGeom>
          <a:solidFill>
            <a:srgbClr val="91D5EE"/>
          </a:solidFill>
          <a:ln>
            <a:solidFill>
              <a:srgbClr val="91D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B1D4E"/>
                </a:solidFill>
                <a:latin typeface="Fira Sans" panose="020B0503050000020004" pitchFamily="34" charset="0"/>
              </a:rPr>
              <a:t>3</a:t>
            </a:r>
            <a:endParaRPr lang="ru-RU" sz="2800" b="1" dirty="0">
              <a:solidFill>
                <a:srgbClr val="1B1D4E"/>
              </a:solidFill>
              <a:latin typeface="Fira Sans" panose="020B0503050000020004" pitchFamily="34" charset="0"/>
            </a:endParaRPr>
          </a:p>
        </p:txBody>
      </p:sp>
      <p:pic>
        <p:nvPicPr>
          <p:cNvPr id="8" name="Picture 4" descr="Тверской государственный университет сменил логотип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7" r="30577" b="3514"/>
          <a:stretch/>
        </p:blipFill>
        <p:spPr bwMode="auto">
          <a:xfrm>
            <a:off x="81886" y="664000"/>
            <a:ext cx="465801" cy="59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384379"/>
              </p:ext>
            </p:extLst>
          </p:nvPr>
        </p:nvGraphicFramePr>
        <p:xfrm>
          <a:off x="682904" y="664000"/>
          <a:ext cx="4149765" cy="5801432"/>
        </p:xfrm>
        <a:graphic>
          <a:graphicData uri="http://schemas.openxmlformats.org/drawingml/2006/table">
            <a:tbl>
              <a:tblPr firstRow="1" firstCol="1" bandRow="1"/>
              <a:tblGrid>
                <a:gridCol w="110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0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1348">
                <a:tc>
                  <a:txBody>
                    <a:bodyPr/>
                    <a:lstStyle/>
                    <a:p>
                      <a:pPr indent="393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Fira Sans" panose="020B050305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образца</a:t>
                      </a:r>
                      <a:endParaRPr lang="ru-RU" sz="1600" dirty="0">
                        <a:effectLst/>
                        <a:latin typeface="Fira Sans" panose="020B050305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93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effectLst/>
                          <a:latin typeface="Fira Sans" panose="020B050305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Конц-ция</a:t>
                      </a:r>
                      <a:r>
                        <a:rPr lang="ru-RU" sz="1800" dirty="0">
                          <a:effectLst/>
                          <a:latin typeface="Fira Sans" panose="020B050305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лецитина*</a:t>
                      </a:r>
                      <a:endParaRPr lang="ru-RU" sz="1600" dirty="0">
                        <a:effectLst/>
                        <a:latin typeface="Fira Sans" panose="020B050305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Fira Sans" panose="020B050305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Модельный раствор</a:t>
                      </a:r>
                      <a:endParaRPr lang="ru-RU" sz="1600" dirty="0">
                        <a:effectLst/>
                        <a:latin typeface="Fira Sans" panose="020B050305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507">
                <a:tc>
                  <a:txBody>
                    <a:bodyPr/>
                    <a:lstStyle/>
                    <a:p>
                      <a:pPr indent="393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B0F0"/>
                          </a:solidFill>
                          <a:effectLst/>
                          <a:latin typeface="Fira Sans" panose="020B050305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B0F0"/>
                        </a:solidFill>
                        <a:effectLst/>
                        <a:latin typeface="Fira Sans" panose="020B050305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93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Fira Sans" panose="020B050305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Fira Sans" panose="020B050305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Fira Sans" panose="020B050305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 </a:t>
                      </a:r>
                      <a:r>
                        <a:rPr lang="en-US" sz="1800" dirty="0" err="1">
                          <a:effectLst/>
                          <a:latin typeface="Fira Sans" panose="020B050305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NaCl</a:t>
                      </a:r>
                      <a:endParaRPr lang="ru-RU" sz="1600" dirty="0">
                        <a:effectLst/>
                        <a:latin typeface="Fira Sans" panose="020B050305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507">
                <a:tc>
                  <a:txBody>
                    <a:bodyPr/>
                    <a:lstStyle/>
                    <a:p>
                      <a:pPr indent="393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B0F0"/>
                          </a:solidFill>
                          <a:effectLst/>
                          <a:latin typeface="Fira Sans" panose="020B050305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B0F0"/>
                        </a:solidFill>
                        <a:effectLst/>
                        <a:latin typeface="Fira Sans" panose="020B050305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93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Fira Sans" panose="020B050305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r>
                        <a:rPr lang="en-US" sz="1800" dirty="0">
                          <a:effectLst/>
                          <a:latin typeface="Fira Sans" panose="020B050305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1600" dirty="0">
                        <a:effectLst/>
                        <a:latin typeface="Fira Sans" panose="020B050305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507">
                <a:tc>
                  <a:txBody>
                    <a:bodyPr/>
                    <a:lstStyle/>
                    <a:p>
                      <a:pPr indent="393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B0F0"/>
                          </a:solidFill>
                          <a:effectLst/>
                          <a:latin typeface="Fira Sans" panose="020B050305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rgbClr val="00B0F0"/>
                        </a:solidFill>
                        <a:effectLst/>
                        <a:latin typeface="Fira Sans" panose="020B050305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93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Fira Sans" panose="020B050305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1C</a:t>
                      </a:r>
                      <a:endParaRPr lang="ru-RU" sz="1600" dirty="0">
                        <a:effectLst/>
                        <a:latin typeface="Fira Sans" panose="020B050305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507">
                <a:tc>
                  <a:txBody>
                    <a:bodyPr/>
                    <a:lstStyle/>
                    <a:p>
                      <a:pPr indent="393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B0F0"/>
                          </a:solidFill>
                          <a:effectLst/>
                          <a:latin typeface="Fira Sans" panose="020B050305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00B0F0"/>
                        </a:solidFill>
                        <a:effectLst/>
                        <a:latin typeface="Fira Sans" panose="020B050305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93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Fira Sans" panose="020B050305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2C</a:t>
                      </a:r>
                      <a:endParaRPr lang="ru-RU" sz="1600" dirty="0">
                        <a:effectLst/>
                        <a:latin typeface="Fira Sans" panose="020B050305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507">
                <a:tc>
                  <a:txBody>
                    <a:bodyPr/>
                    <a:lstStyle/>
                    <a:p>
                      <a:pPr indent="393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B050"/>
                          </a:solidFill>
                          <a:effectLst/>
                          <a:latin typeface="Fira Sans" panose="020B050305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Fira Sans" panose="020B050305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93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Fira Sans" panose="020B050305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Fira Sans" panose="020B050305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Fira Sans" panose="020B050305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 сухой желчи</a:t>
                      </a:r>
                      <a:endParaRPr lang="ru-RU" sz="1600" dirty="0">
                        <a:effectLst/>
                        <a:latin typeface="Fira Sans" panose="020B050305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507">
                <a:tc>
                  <a:txBody>
                    <a:bodyPr/>
                    <a:lstStyle/>
                    <a:p>
                      <a:pPr indent="393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B050"/>
                          </a:solidFill>
                          <a:effectLst/>
                          <a:latin typeface="Fira Sans" panose="020B050305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Fira Sans" panose="020B050305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93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Fira Sans" panose="020B050305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0,5C</a:t>
                      </a:r>
                      <a:endParaRPr lang="ru-RU" sz="1600" dirty="0">
                        <a:effectLst/>
                        <a:latin typeface="Fira Sans" panose="020B050305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507">
                <a:tc>
                  <a:txBody>
                    <a:bodyPr/>
                    <a:lstStyle/>
                    <a:p>
                      <a:pPr indent="393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B050"/>
                          </a:solidFill>
                          <a:effectLst/>
                          <a:latin typeface="Fira Sans" panose="020B050305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Fira Sans" panose="020B050305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93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Fira Sans" panose="020B050305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1C</a:t>
                      </a:r>
                      <a:endParaRPr lang="ru-RU" sz="1600" dirty="0">
                        <a:effectLst/>
                        <a:latin typeface="Fira Sans" panose="020B050305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507">
                <a:tc>
                  <a:txBody>
                    <a:bodyPr/>
                    <a:lstStyle/>
                    <a:p>
                      <a:pPr indent="393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B050"/>
                          </a:solidFill>
                          <a:effectLst/>
                          <a:latin typeface="Fira Sans" panose="020B050305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Fira Sans" panose="020B050305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93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Fira Sans" panose="020B050305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2C</a:t>
                      </a:r>
                      <a:endParaRPr lang="ru-RU" sz="1600" dirty="0">
                        <a:effectLst/>
                        <a:latin typeface="Fira Sans" panose="020B050305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7507">
                <a:tc>
                  <a:txBody>
                    <a:bodyPr/>
                    <a:lstStyle/>
                    <a:p>
                      <a:pPr indent="393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F09B4B"/>
                          </a:solidFill>
                          <a:effectLst/>
                          <a:latin typeface="Fira Sans" panose="020B050305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dirty="0">
                        <a:solidFill>
                          <a:srgbClr val="F09B4B"/>
                        </a:solidFill>
                        <a:effectLst/>
                        <a:latin typeface="Fira Sans" panose="020B050305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93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Fira Sans" panose="020B050305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Fira Sans" panose="020B050305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effectLst/>
                          <a:latin typeface="Fira Sans" panose="020B050305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Консервир</a:t>
                      </a:r>
                      <a:r>
                        <a:rPr lang="ru-RU" sz="1800" dirty="0">
                          <a:effectLst/>
                          <a:latin typeface="Fira Sans" panose="020B050305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желчь</a:t>
                      </a:r>
                      <a:endParaRPr lang="ru-RU" sz="1600" dirty="0">
                        <a:effectLst/>
                        <a:latin typeface="Fira Sans" panose="020B050305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7507">
                <a:tc>
                  <a:txBody>
                    <a:bodyPr/>
                    <a:lstStyle/>
                    <a:p>
                      <a:pPr indent="393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F09B4B"/>
                          </a:solidFill>
                          <a:effectLst/>
                          <a:latin typeface="Fira Sans" panose="020B050305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solidFill>
                          <a:srgbClr val="F09B4B"/>
                        </a:solidFill>
                        <a:effectLst/>
                        <a:latin typeface="Fira Sans" panose="020B050305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93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Fira Sans" panose="020B050305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0,5C</a:t>
                      </a:r>
                      <a:endParaRPr lang="ru-RU" sz="1600" dirty="0">
                        <a:effectLst/>
                        <a:latin typeface="Fira Sans" panose="020B050305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7507">
                <a:tc>
                  <a:txBody>
                    <a:bodyPr/>
                    <a:lstStyle/>
                    <a:p>
                      <a:pPr indent="393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F09B4B"/>
                          </a:solidFill>
                          <a:effectLst/>
                          <a:latin typeface="Fira Sans" panose="020B050305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1" dirty="0">
                        <a:solidFill>
                          <a:srgbClr val="F09B4B"/>
                        </a:solidFill>
                        <a:effectLst/>
                        <a:latin typeface="Fira Sans" panose="020B050305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93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Fira Sans" panose="020B050305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1C</a:t>
                      </a:r>
                      <a:endParaRPr lang="ru-RU" sz="1600" dirty="0">
                        <a:effectLst/>
                        <a:latin typeface="Fira Sans" panose="020B050305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7507">
                <a:tc>
                  <a:txBody>
                    <a:bodyPr/>
                    <a:lstStyle/>
                    <a:p>
                      <a:pPr indent="393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F09B4B"/>
                          </a:solidFill>
                          <a:effectLst/>
                          <a:latin typeface="Fira Sans" panose="020B050305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dirty="0">
                        <a:solidFill>
                          <a:srgbClr val="F09B4B"/>
                        </a:solidFill>
                        <a:effectLst/>
                        <a:latin typeface="Fira Sans" panose="020B050305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93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Fira Sans" panose="020B050305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2C</a:t>
                      </a:r>
                      <a:endParaRPr lang="ru-RU" sz="1600" dirty="0">
                        <a:effectLst/>
                        <a:latin typeface="Fira Sans" panose="020B050305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8575" y="6465432"/>
            <a:ext cx="10727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ira Sans" panose="020B0503050000020004" pitchFamily="34" charset="0"/>
              </a:rPr>
              <a:t>* В таблице </a:t>
            </a:r>
            <a:r>
              <a:rPr lang="en-US" sz="2000" dirty="0">
                <a:latin typeface="Fira Sans" panose="020B0503050000020004" pitchFamily="34" charset="0"/>
              </a:rPr>
              <a:t>C</a:t>
            </a:r>
            <a:r>
              <a:rPr lang="ru-RU" sz="2000" dirty="0">
                <a:latin typeface="Fira Sans" panose="020B0503050000020004" pitchFamily="34" charset="0"/>
              </a:rPr>
              <a:t> = 8,0×10</a:t>
            </a:r>
            <a:r>
              <a:rPr lang="ru-RU" sz="2000" baseline="30000" dirty="0">
                <a:latin typeface="Fira Sans" panose="020B0503050000020004" pitchFamily="34" charset="0"/>
              </a:rPr>
              <a:t>-3</a:t>
            </a:r>
            <a:r>
              <a:rPr lang="ru-RU" sz="2000" dirty="0">
                <a:latin typeface="Fira Sans" panose="020B0503050000020004" pitchFamily="34" charset="0"/>
              </a:rPr>
              <a:t> моль/л, т.е. средняя </a:t>
            </a:r>
            <a:r>
              <a:rPr lang="ru-RU" sz="2000" dirty="0" err="1">
                <a:latin typeface="Fira Sans" panose="020B0503050000020004" pitchFamily="34" charset="0"/>
              </a:rPr>
              <a:t>конц</a:t>
            </a:r>
            <a:r>
              <a:rPr lang="ru-RU" sz="2000" dirty="0">
                <a:latin typeface="Fira Sans" panose="020B0503050000020004" pitchFamily="34" charset="0"/>
              </a:rPr>
              <a:t>-я лецитина в желчи </a:t>
            </a:r>
            <a:r>
              <a:rPr lang="ru-RU" sz="2000" dirty="0" err="1">
                <a:latin typeface="Fira Sans" panose="020B0503050000020004" pitchFamily="34" charset="0"/>
              </a:rPr>
              <a:t>здор</a:t>
            </a:r>
            <a:r>
              <a:rPr lang="ru-RU" sz="2000" dirty="0">
                <a:latin typeface="Fira Sans" panose="020B0503050000020004" pitchFamily="34" charset="0"/>
              </a:rPr>
              <a:t>. человека.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047031" y="910419"/>
            <a:ext cx="6498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Fira Sans" panose="020B0503050000020004" pitchFamily="34" charset="0"/>
                <a:ea typeface="Times New Roman" panose="02020603050405020304" pitchFamily="18" charset="0"/>
              </a:rPr>
              <a:t>CaCl</a:t>
            </a:r>
            <a:r>
              <a:rPr lang="en-US" sz="2400" baseline="-25000" dirty="0">
                <a:latin typeface="Fira Sans" panose="020B0503050000020004" pitchFamily="34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latin typeface="Fira Sans" panose="020B0503050000020004" pitchFamily="34" charset="0"/>
                <a:ea typeface="Times New Roman" panose="02020603050405020304" pitchFamily="18" charset="0"/>
              </a:rPr>
              <a:t> + 2 NaHCO</a:t>
            </a:r>
            <a:r>
              <a:rPr lang="en-US" sz="2400" baseline="-25000" dirty="0">
                <a:latin typeface="Fira Sans" panose="020B0503050000020004" pitchFamily="34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latin typeface="Fira Sans" panose="020B0503050000020004" pitchFamily="34" charset="0"/>
                <a:ea typeface="Times New Roman" panose="02020603050405020304" pitchFamily="18" charset="0"/>
              </a:rPr>
              <a:t> = CaCO</a:t>
            </a:r>
            <a:r>
              <a:rPr lang="en-US" sz="2400" baseline="-25000" dirty="0">
                <a:latin typeface="Fira Sans" panose="020B0503050000020004" pitchFamily="34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latin typeface="Fira Sans" panose="020B0503050000020004" pitchFamily="34" charset="0"/>
                <a:ea typeface="Times New Roman" panose="02020603050405020304" pitchFamily="18" charset="0"/>
              </a:rPr>
              <a:t> + 2 </a:t>
            </a:r>
            <a:r>
              <a:rPr lang="en-US" sz="2400" dirty="0" err="1">
                <a:latin typeface="Fira Sans" panose="020B0503050000020004" pitchFamily="34" charset="0"/>
                <a:ea typeface="Times New Roman" panose="02020603050405020304" pitchFamily="18" charset="0"/>
              </a:rPr>
              <a:t>NaCl</a:t>
            </a:r>
            <a:r>
              <a:rPr lang="en-US" sz="2400" dirty="0">
                <a:latin typeface="Fira Sans" panose="020B0503050000020004" pitchFamily="34" charset="0"/>
                <a:ea typeface="Times New Roman" panose="02020603050405020304" pitchFamily="18" charset="0"/>
              </a:rPr>
              <a:t> + CO</a:t>
            </a:r>
            <a:r>
              <a:rPr lang="en-US" sz="2400" baseline="-25000" dirty="0">
                <a:latin typeface="Fira Sans" panose="020B0503050000020004" pitchFamily="34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latin typeface="Fira Sans" panose="020B0503050000020004" pitchFamily="34" charset="0"/>
                <a:ea typeface="Times New Roman" panose="02020603050405020304" pitchFamily="18" charset="0"/>
              </a:rPr>
              <a:t> + H</a:t>
            </a:r>
            <a:r>
              <a:rPr lang="en-US" sz="2400" baseline="-25000" dirty="0">
                <a:latin typeface="Fira Sans" panose="020B0503050000020004" pitchFamily="34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latin typeface="Fira Sans" panose="020B0503050000020004" pitchFamily="34" charset="0"/>
                <a:ea typeface="Times New Roman" panose="02020603050405020304" pitchFamily="18" charset="0"/>
              </a:rPr>
              <a:t>O</a:t>
            </a:r>
            <a:endParaRPr lang="ru-RU" sz="2400" dirty="0">
              <a:latin typeface="Fira Sans" panose="020B05030500000200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047031" y="1351813"/>
            <a:ext cx="5174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Fira Sans" panose="020B0503050000020004" pitchFamily="34" charset="0"/>
                <a:ea typeface="Times New Roman" panose="02020603050405020304" pitchFamily="18" charset="0"/>
              </a:rPr>
              <a:t>CaCl</a:t>
            </a:r>
            <a:r>
              <a:rPr lang="en-US" sz="2400" baseline="-25000" dirty="0">
                <a:latin typeface="Fira Sans" panose="020B0503050000020004" pitchFamily="34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latin typeface="Fira Sans" panose="020B0503050000020004" pitchFamily="34" charset="0"/>
                <a:ea typeface="Times New Roman" panose="02020603050405020304" pitchFamily="18" charset="0"/>
              </a:rPr>
              <a:t> + NaHCO</a:t>
            </a:r>
            <a:r>
              <a:rPr lang="en-US" sz="2400" baseline="-25000" dirty="0">
                <a:latin typeface="Fira Sans" panose="020B0503050000020004" pitchFamily="34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latin typeface="Fira Sans" panose="020B0503050000020004" pitchFamily="34" charset="0"/>
                <a:ea typeface="Times New Roman" panose="02020603050405020304" pitchFamily="18" charset="0"/>
              </a:rPr>
              <a:t> = CaCO</a:t>
            </a:r>
            <a:r>
              <a:rPr lang="en-US" sz="2400" baseline="-25000" dirty="0">
                <a:latin typeface="Fira Sans" panose="020B0503050000020004" pitchFamily="34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latin typeface="Fira Sans" panose="020B0503050000020004" pitchFamily="34" charset="0"/>
                <a:ea typeface="Times New Roman" panose="02020603050405020304" pitchFamily="18" charset="0"/>
              </a:rPr>
              <a:t> + </a:t>
            </a:r>
            <a:r>
              <a:rPr lang="en-US" sz="2400" dirty="0" err="1">
                <a:latin typeface="Fira Sans" panose="020B0503050000020004" pitchFamily="34" charset="0"/>
                <a:ea typeface="Times New Roman" panose="02020603050405020304" pitchFamily="18" charset="0"/>
              </a:rPr>
              <a:t>NaCl</a:t>
            </a:r>
            <a:r>
              <a:rPr lang="ru-RU" sz="2400" dirty="0">
                <a:latin typeface="Fira Sans" panose="020B0503050000020004" pitchFamily="34" charset="0"/>
                <a:ea typeface="Times New Roman" panose="02020603050405020304" pitchFamily="18" charset="0"/>
              </a:rPr>
              <a:t> + </a:t>
            </a:r>
            <a:r>
              <a:rPr lang="en-US" sz="2400" dirty="0" err="1">
                <a:latin typeface="Fira Sans" panose="020B0503050000020004" pitchFamily="34" charset="0"/>
                <a:ea typeface="Times New Roman" panose="02020603050405020304" pitchFamily="18" charset="0"/>
              </a:rPr>
              <a:t>HCl</a:t>
            </a:r>
            <a:endParaRPr lang="ru-RU" sz="2400" dirty="0">
              <a:latin typeface="Fira Sans" panose="020B0503050000020004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5047031" y="1372084"/>
            <a:ext cx="6733762" cy="4797227"/>
            <a:chOff x="5040576" y="1419362"/>
            <a:chExt cx="6733762" cy="4797227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699" y="1924685"/>
              <a:ext cx="1840620" cy="4224215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585" y="4330049"/>
              <a:ext cx="803727" cy="1147876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9298" y="2095410"/>
              <a:ext cx="796552" cy="1133962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9446" y="4328444"/>
              <a:ext cx="803727" cy="1147876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3406" y="4804678"/>
              <a:ext cx="1060932" cy="193601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84" y="4095213"/>
              <a:ext cx="782199" cy="1266142"/>
            </a:xfrm>
            <a:prstGeom prst="rect">
              <a:avLst/>
            </a:prstGeom>
          </p:spPr>
        </p:pic>
        <p:cxnSp>
          <p:nvCxnSpPr>
            <p:cNvPr id="48" name="Прямая со стрелкой 47"/>
            <p:cNvCxnSpPr>
              <a:stCxn id="44" idx="2"/>
              <a:endCxn id="43" idx="0"/>
            </p:cNvCxnSpPr>
            <p:nvPr/>
          </p:nvCxnSpPr>
          <p:spPr>
            <a:xfrm flipH="1">
              <a:off x="5834449" y="3229372"/>
              <a:ext cx="623125" cy="1100677"/>
            </a:xfrm>
            <a:prstGeom prst="straightConnector1">
              <a:avLst/>
            </a:prstGeom>
            <a:ln w="38100">
              <a:solidFill>
                <a:srgbClr val="1F215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>
              <a:stCxn id="44" idx="2"/>
              <a:endCxn id="45" idx="0"/>
            </p:cNvCxnSpPr>
            <p:nvPr/>
          </p:nvCxnSpPr>
          <p:spPr>
            <a:xfrm>
              <a:off x="6457574" y="3229372"/>
              <a:ext cx="663736" cy="1099072"/>
            </a:xfrm>
            <a:prstGeom prst="straightConnector1">
              <a:avLst/>
            </a:prstGeom>
            <a:ln w="38100">
              <a:solidFill>
                <a:srgbClr val="1F215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>
            <a:xfrm flipV="1">
              <a:off x="6096000" y="2419710"/>
              <a:ext cx="2582882" cy="2319338"/>
            </a:xfrm>
            <a:prstGeom prst="straightConnector1">
              <a:avLst/>
            </a:prstGeom>
            <a:ln w="38100">
              <a:solidFill>
                <a:srgbClr val="1F215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>
            <a:xfrm flipV="1">
              <a:off x="7499493" y="5113833"/>
              <a:ext cx="1396022" cy="23375"/>
            </a:xfrm>
            <a:prstGeom prst="straightConnector1">
              <a:avLst/>
            </a:prstGeom>
            <a:ln w="38100">
              <a:solidFill>
                <a:srgbClr val="1F215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Хорда 51"/>
            <p:cNvSpPr/>
            <p:nvPr/>
          </p:nvSpPr>
          <p:spPr>
            <a:xfrm rot="16200000">
              <a:off x="11039489" y="4221657"/>
              <a:ext cx="381035" cy="978608"/>
            </a:xfrm>
            <a:prstGeom prst="chord">
              <a:avLst>
                <a:gd name="adj1" fmla="val 5406876"/>
                <a:gd name="adj2" fmla="val 16200000"/>
              </a:avLst>
            </a:prstGeom>
            <a:solidFill>
              <a:srgbClr val="E4FFB9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>
                <a:latin typeface="Fira Sans" panose="020B0503050000020004" pitchFamily="34" charset="0"/>
              </a:endParaRPr>
            </a:p>
          </p:txBody>
        </p:sp>
        <p:cxnSp>
          <p:nvCxnSpPr>
            <p:cNvPr id="53" name="Прямая со стрелкой 52"/>
            <p:cNvCxnSpPr>
              <a:endCxn id="52" idx="2"/>
            </p:cNvCxnSpPr>
            <p:nvPr/>
          </p:nvCxnSpPr>
          <p:spPr>
            <a:xfrm>
              <a:off x="10542997" y="4211114"/>
              <a:ext cx="687007" cy="500337"/>
            </a:xfrm>
            <a:prstGeom prst="straightConnector1">
              <a:avLst/>
            </a:prstGeom>
            <a:ln w="38100">
              <a:solidFill>
                <a:srgbClr val="1F215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5040576" y="2205484"/>
              <a:ext cx="12376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Fira Sans" panose="020B0503050000020004" pitchFamily="34" charset="0"/>
                  <a:cs typeface="Times New Roman" panose="02020603050405020304" pitchFamily="18" charset="0"/>
                </a:rPr>
                <a:t>Модельная желчь + лецитин</a:t>
              </a:r>
            </a:p>
            <a:p>
              <a:pPr algn="ctr"/>
              <a:r>
                <a:rPr lang="ru-RU" dirty="0">
                  <a:latin typeface="Fira Sans" panose="020B0503050000020004" pitchFamily="34" charset="0"/>
                  <a:cs typeface="Times New Roman" panose="02020603050405020304" pitchFamily="18" charset="0"/>
                </a:rPr>
                <a:t>250 мл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672368" y="5477925"/>
              <a:ext cx="10158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Fira Sans" panose="020B0503050000020004" pitchFamily="34" charset="0"/>
                  <a:cs typeface="Times New Roman" panose="02020603050405020304" pitchFamily="18" charset="0"/>
                </a:rPr>
                <a:t>Раствор 2</a:t>
              </a:r>
            </a:p>
            <a:p>
              <a:pPr algn="ctr"/>
              <a:r>
                <a:rPr lang="ru-RU" dirty="0">
                  <a:latin typeface="Fira Sans" panose="020B0503050000020004" pitchFamily="34" charset="0"/>
                  <a:cs typeface="Times New Roman" panose="02020603050405020304" pitchFamily="18" charset="0"/>
                </a:rPr>
                <a:t>125 мл</a:t>
              </a:r>
            </a:p>
            <a:p>
              <a:pPr algn="ctr"/>
              <a:r>
                <a:rPr lang="ru-RU" dirty="0">
                  <a:latin typeface="Fira Sans" panose="020B0503050000020004" pitchFamily="34" charset="0"/>
                  <a:cs typeface="Times New Roman" panose="02020603050405020304" pitchFamily="18" charset="0"/>
                </a:rPr>
                <a:t>+</a:t>
              </a:r>
              <a:r>
                <a:rPr lang="en-US" dirty="0">
                  <a:latin typeface="Fira Sans" panose="020B0503050000020004" pitchFamily="34" charset="0"/>
                  <a:cs typeface="Times New Roman" panose="02020603050405020304" pitchFamily="18" charset="0"/>
                </a:rPr>
                <a:t> CaCl</a:t>
              </a:r>
              <a:r>
                <a:rPr lang="en-US" baseline="-25000" dirty="0">
                  <a:latin typeface="Fira Sans" panose="020B0503050000020004" pitchFamily="34" charset="0"/>
                  <a:cs typeface="Times New Roman" panose="02020603050405020304" pitchFamily="18" charset="0"/>
                </a:rPr>
                <a:t>2</a:t>
              </a:r>
              <a:endParaRPr lang="ru-RU" dirty="0">
                <a:latin typeface="Fira Sans" panose="020B05030500000200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272818" y="5453616"/>
              <a:ext cx="115553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Fira Sans" panose="020B0503050000020004" pitchFamily="34" charset="0"/>
                  <a:cs typeface="Times New Roman" panose="02020603050405020304" pitchFamily="18" charset="0"/>
                </a:rPr>
                <a:t>Раствор 1</a:t>
              </a:r>
            </a:p>
            <a:p>
              <a:pPr algn="ctr"/>
              <a:r>
                <a:rPr lang="ru-RU" dirty="0">
                  <a:latin typeface="Fira Sans" panose="020B0503050000020004" pitchFamily="34" charset="0"/>
                  <a:cs typeface="Times New Roman" panose="02020603050405020304" pitchFamily="18" charset="0"/>
                </a:rPr>
                <a:t>125 мл</a:t>
              </a:r>
            </a:p>
            <a:p>
              <a:pPr algn="ctr"/>
              <a:r>
                <a:rPr lang="ru-RU" dirty="0">
                  <a:latin typeface="Fira Sans" panose="020B0503050000020004" pitchFamily="34" charset="0"/>
                  <a:cs typeface="Times New Roman" panose="02020603050405020304" pitchFamily="18" charset="0"/>
                </a:rPr>
                <a:t>+</a:t>
              </a:r>
              <a:r>
                <a:rPr lang="en-US" dirty="0">
                  <a:latin typeface="Fira Sans" panose="020B0503050000020004" pitchFamily="34" charset="0"/>
                  <a:cs typeface="Times New Roman" panose="02020603050405020304" pitchFamily="18" charset="0"/>
                </a:rPr>
                <a:t> NaHCO</a:t>
              </a:r>
              <a:r>
                <a:rPr lang="en-US" baseline="-25000" dirty="0">
                  <a:latin typeface="Fira Sans" panose="020B0503050000020004" pitchFamily="34" charset="0"/>
                  <a:cs typeface="Times New Roman" panose="02020603050405020304" pitchFamily="18" charset="0"/>
                </a:rPr>
                <a:t>3</a:t>
              </a:r>
              <a:endParaRPr lang="en-US" dirty="0">
                <a:latin typeface="Fira Sans" panose="020B05030500000200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753997" y="4997917"/>
              <a:ext cx="10158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Fira Sans" panose="020B0503050000020004" pitchFamily="34" charset="0"/>
                  <a:cs typeface="Times New Roman" panose="02020603050405020304" pitchFamily="18" charset="0"/>
                </a:rPr>
                <a:t>Сушка осадка</a:t>
              </a:r>
              <a:endParaRPr lang="en-US" baseline="-25000" dirty="0">
                <a:latin typeface="Fira Sans" panose="020B05030500000200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 rot="19080023">
              <a:off x="6818502" y="2550511"/>
              <a:ext cx="1990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Fira Sans" panose="020B0503050000020004" pitchFamily="34" charset="0"/>
                  <a:cs typeface="Times New Roman" panose="02020603050405020304" pitchFamily="18" charset="0"/>
                </a:rPr>
                <a:t>Приливание</a:t>
              </a:r>
              <a:r>
                <a:rPr lang="ru-RU" dirty="0">
                  <a:latin typeface="Fira Sans" panose="020B0503050000020004" pitchFamily="34" charset="0"/>
                  <a:cs typeface="Times New Roman" panose="02020603050405020304" pitchFamily="18" charset="0"/>
                </a:rPr>
                <a:t> со скоростью </a:t>
              </a:r>
              <a:r>
                <a:rPr lang="en-US" dirty="0">
                  <a:latin typeface="Fira Sans" panose="020B0503050000020004" pitchFamily="34" charset="0"/>
                  <a:cs typeface="Times New Roman" panose="02020603050405020304" pitchFamily="18" charset="0"/>
                </a:rPr>
                <a:t>~</a:t>
              </a:r>
              <a:r>
                <a:rPr lang="ru-RU" dirty="0">
                  <a:latin typeface="Fira Sans" panose="020B0503050000020004" pitchFamily="34" charset="0"/>
                  <a:cs typeface="Times New Roman" panose="02020603050405020304" pitchFamily="18" charset="0"/>
                </a:rPr>
                <a:t> 0,2 мл/с</a:t>
              </a:r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5385" y="1912695"/>
              <a:ext cx="796552" cy="1133962"/>
            </a:xfrm>
            <a:prstGeom prst="rect">
              <a:avLst/>
            </a:prstGeom>
          </p:spPr>
        </p:pic>
        <p:cxnSp>
          <p:nvCxnSpPr>
            <p:cNvPr id="60" name="Прямая со стрелкой 59"/>
            <p:cNvCxnSpPr/>
            <p:nvPr/>
          </p:nvCxnSpPr>
          <p:spPr>
            <a:xfrm flipV="1">
              <a:off x="8993802" y="2631275"/>
              <a:ext cx="1616362" cy="2107773"/>
            </a:xfrm>
            <a:prstGeom prst="straightConnector1">
              <a:avLst/>
            </a:prstGeom>
            <a:ln w="38100">
              <a:solidFill>
                <a:srgbClr val="1F215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18491113">
              <a:off x="8350371" y="2925561"/>
              <a:ext cx="3320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Fira Sans" panose="020B0503050000020004" pitchFamily="34" charset="0"/>
                  <a:cs typeface="Times New Roman" panose="02020603050405020304" pitchFamily="18" charset="0"/>
                </a:rPr>
                <a:t>Термостат 7 суток при 310 К</a:t>
              </a:r>
            </a:p>
          </p:txBody>
        </p:sp>
        <p:cxnSp>
          <p:nvCxnSpPr>
            <p:cNvPr id="62" name="Прямая со стрелкой 61"/>
            <p:cNvCxnSpPr>
              <a:stCxn id="59" idx="2"/>
              <a:endCxn id="47" idx="0"/>
            </p:cNvCxnSpPr>
            <p:nvPr/>
          </p:nvCxnSpPr>
          <p:spPr>
            <a:xfrm flipH="1">
              <a:off x="10340784" y="3046657"/>
              <a:ext cx="672877" cy="1048556"/>
            </a:xfrm>
            <a:prstGeom prst="straightConnector1">
              <a:avLst/>
            </a:prstGeom>
            <a:ln w="38100">
              <a:solidFill>
                <a:srgbClr val="1F215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9578176" y="5447013"/>
              <a:ext cx="14850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Fira Sans" panose="020B0503050000020004" pitchFamily="34" charset="0"/>
                  <a:cs typeface="Times New Roman" panose="02020603050405020304" pitchFamily="18" charset="0"/>
                </a:rPr>
                <a:t>Вакуумное фильтрование</a:t>
              </a:r>
              <a:endParaRPr lang="en-US" baseline="-25000" dirty="0">
                <a:latin typeface="Fira Sans" panose="020B05030500000200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Овал 2"/>
          <p:cNvSpPr/>
          <p:nvPr/>
        </p:nvSpPr>
        <p:spPr>
          <a:xfrm>
            <a:off x="3107868" y="3384643"/>
            <a:ext cx="1684920" cy="109842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107869" y="5126574"/>
            <a:ext cx="1686931" cy="956592"/>
          </a:xfrm>
          <a:prstGeom prst="ellipse">
            <a:avLst/>
          </a:prstGeom>
          <a:noFill/>
          <a:ln w="38100">
            <a:solidFill>
              <a:srgbClr val="F09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09B4B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3121517" y="2055279"/>
            <a:ext cx="1671271" cy="749659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69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570155"/>
          </a:xfrm>
          <a:prstGeom prst="rect">
            <a:avLst/>
          </a:prstGeom>
          <a:solidFill>
            <a:srgbClr val="1B1D4E"/>
          </a:solidFill>
          <a:ln>
            <a:solidFill>
              <a:srgbClr val="1B1D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Fira Sans" panose="020B0503050000020004" pitchFamily="34" charset="0"/>
                <a:cs typeface="Arial" panose="020B0604020202020204" pitchFamily="34" charset="0"/>
              </a:rPr>
              <a:t>РФА и ИК-Фурье-спектроскопия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1601" y="4048179"/>
            <a:ext cx="50914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Fira Sans" panose="020B0503050000020004" pitchFamily="34" charset="0"/>
              </a:rPr>
              <a:t>Рентгенограммы и ИК-спектры некоторых образцов. На рисунке:</a:t>
            </a:r>
          </a:p>
          <a:p>
            <a:pPr algn="ctr"/>
            <a:r>
              <a:rPr lang="ru-RU" sz="2400" b="1" dirty="0">
                <a:latin typeface="Fira Sans" panose="020B0503050000020004" pitchFamily="34" charset="0"/>
              </a:rPr>
              <a:t>К</a:t>
            </a:r>
            <a:r>
              <a:rPr lang="ru-RU" sz="2400" dirty="0">
                <a:latin typeface="Fira Sans" panose="020B0503050000020004" pitchFamily="34" charset="0"/>
              </a:rPr>
              <a:t> – кальцит,</a:t>
            </a:r>
          </a:p>
          <a:p>
            <a:pPr algn="ctr"/>
            <a:r>
              <a:rPr lang="ru-RU" sz="2400" b="1" dirty="0">
                <a:latin typeface="Fira Sans" panose="020B0503050000020004" pitchFamily="34" charset="0"/>
              </a:rPr>
              <a:t>М</a:t>
            </a:r>
            <a:r>
              <a:rPr lang="ru-RU" sz="2400" dirty="0">
                <a:latin typeface="Fira Sans" panose="020B0503050000020004" pitchFamily="34" charset="0"/>
              </a:rPr>
              <a:t> – </a:t>
            </a:r>
            <a:r>
              <a:rPr lang="ru-RU" sz="2400" dirty="0" err="1">
                <a:latin typeface="Fira Sans" panose="020B0503050000020004" pitchFamily="34" charset="0"/>
              </a:rPr>
              <a:t>моногидрокальцит</a:t>
            </a:r>
            <a:r>
              <a:rPr lang="ru-RU" sz="2400" dirty="0">
                <a:latin typeface="Fira Sans" panose="020B0503050000020004" pitchFamily="34" charset="0"/>
              </a:rPr>
              <a:t>,</a:t>
            </a:r>
          </a:p>
          <a:p>
            <a:pPr algn="ctr"/>
            <a:r>
              <a:rPr lang="ru-RU" sz="2400" b="1" dirty="0">
                <a:latin typeface="Fira Sans" panose="020B0503050000020004" pitchFamily="34" charset="0"/>
              </a:rPr>
              <a:t>А</a:t>
            </a:r>
            <a:r>
              <a:rPr lang="ru-RU" sz="2400" dirty="0">
                <a:latin typeface="Fira Sans" panose="020B0503050000020004" pitchFamily="34" charset="0"/>
              </a:rPr>
              <a:t> – арагонит,</a:t>
            </a:r>
          </a:p>
          <a:p>
            <a:pPr algn="ctr"/>
            <a:r>
              <a:rPr lang="ru-RU" sz="2400" b="1" dirty="0">
                <a:latin typeface="Fira Sans" panose="020B0503050000020004" pitchFamily="34" charset="0"/>
              </a:rPr>
              <a:t>В</a:t>
            </a:r>
            <a:r>
              <a:rPr lang="ru-RU" sz="2400" dirty="0">
                <a:latin typeface="Fira Sans" panose="020B0503050000020004" pitchFamily="34" charset="0"/>
              </a:rPr>
              <a:t> – </a:t>
            </a:r>
            <a:r>
              <a:rPr lang="ru-RU" sz="2400" dirty="0" err="1">
                <a:latin typeface="Fira Sans" panose="020B0503050000020004" pitchFamily="34" charset="0"/>
              </a:rPr>
              <a:t>ватерит</a:t>
            </a:r>
            <a:r>
              <a:rPr lang="ru-RU" sz="2400" dirty="0">
                <a:latin typeface="Fira Sans" panose="020B0503050000020004" pitchFamily="34" charset="0"/>
              </a:rPr>
              <a:t>,</a:t>
            </a:r>
          </a:p>
          <a:p>
            <a:pPr algn="ctr"/>
            <a:r>
              <a:rPr lang="ru-RU" sz="2400" b="1" dirty="0">
                <a:latin typeface="Fira Sans" panose="020B0503050000020004" pitchFamily="34" charset="0"/>
              </a:rPr>
              <a:t>И</a:t>
            </a:r>
            <a:r>
              <a:rPr lang="ru-RU" sz="2400" dirty="0">
                <a:latin typeface="Fira Sans" panose="020B0503050000020004" pitchFamily="34" charset="0"/>
              </a:rPr>
              <a:t> – </a:t>
            </a:r>
            <a:r>
              <a:rPr lang="ru-RU" sz="2400" dirty="0" err="1">
                <a:latin typeface="Fira Sans" panose="020B0503050000020004" pitchFamily="34" charset="0"/>
              </a:rPr>
              <a:t>икаит</a:t>
            </a:r>
            <a:r>
              <a:rPr lang="ru-RU" sz="2400" dirty="0">
                <a:latin typeface="Fira Sans" panose="020B0503050000020004" pitchFamily="34" charset="0"/>
              </a:rPr>
              <a:t>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" y="6230296"/>
            <a:ext cx="612997" cy="62576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504177" y="894520"/>
            <a:ext cx="5370840" cy="3141681"/>
            <a:chOff x="491319" y="911703"/>
            <a:chExt cx="5370840" cy="3141681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319" y="911703"/>
              <a:ext cx="5370840" cy="3141681"/>
            </a:xfrm>
            <a:prstGeom prst="rect">
              <a:avLst/>
            </a:prstGeom>
          </p:spPr>
        </p:pic>
        <p:sp>
          <p:nvSpPr>
            <p:cNvPr id="14" name="Овал 13"/>
            <p:cNvSpPr/>
            <p:nvPr/>
          </p:nvSpPr>
          <p:spPr>
            <a:xfrm>
              <a:off x="914550" y="2400655"/>
              <a:ext cx="352567" cy="491169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899764" y="2954352"/>
              <a:ext cx="352568" cy="478296"/>
            </a:xfrm>
            <a:prstGeom prst="ellipse">
              <a:avLst/>
            </a:prstGeom>
            <a:noFill/>
            <a:ln w="38100">
              <a:solidFill>
                <a:srgbClr val="F09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09B4B"/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900902" y="1834512"/>
              <a:ext cx="351578" cy="491169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759357" y="3616662"/>
            <a:ext cx="5997400" cy="3179928"/>
            <a:chOff x="5636525" y="3370998"/>
            <a:chExt cx="5997400" cy="317992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6525" y="3370998"/>
              <a:ext cx="5997400" cy="3179928"/>
            </a:xfrm>
            <a:prstGeom prst="rect">
              <a:avLst/>
            </a:prstGeom>
          </p:spPr>
        </p:pic>
        <p:sp>
          <p:nvSpPr>
            <p:cNvPr id="17" name="Овал 16"/>
            <p:cNvSpPr/>
            <p:nvPr/>
          </p:nvSpPr>
          <p:spPr>
            <a:xfrm>
              <a:off x="6050111" y="4313553"/>
              <a:ext cx="352567" cy="718596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6050111" y="5220878"/>
              <a:ext cx="352568" cy="753700"/>
            </a:xfrm>
            <a:prstGeom prst="ellipse">
              <a:avLst/>
            </a:prstGeom>
            <a:noFill/>
            <a:ln w="38100">
              <a:solidFill>
                <a:srgbClr val="F09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09B4B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6051101" y="3643952"/>
              <a:ext cx="351578" cy="648019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Picture 4" descr="Тверской государственный университет сменил логотип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7" r="30577" b="3514"/>
          <a:stretch/>
        </p:blipFill>
        <p:spPr bwMode="auto">
          <a:xfrm>
            <a:off x="81886" y="664000"/>
            <a:ext cx="465801" cy="59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11622463" y="6316977"/>
            <a:ext cx="511791" cy="511791"/>
          </a:xfrm>
          <a:prstGeom prst="ellipse">
            <a:avLst/>
          </a:prstGeom>
          <a:solidFill>
            <a:srgbClr val="91D5EE"/>
          </a:solidFill>
          <a:ln>
            <a:solidFill>
              <a:srgbClr val="91D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B1D4E"/>
                </a:solidFill>
                <a:latin typeface="Fira Sans" panose="020B0503050000020004" pitchFamily="34" charset="0"/>
              </a:rPr>
              <a:t>4</a:t>
            </a:r>
            <a:endParaRPr lang="ru-RU" sz="2800" b="1" dirty="0">
              <a:solidFill>
                <a:srgbClr val="1B1D4E"/>
              </a:solidFill>
              <a:latin typeface="Fira Sans" panose="020B05030500000200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70023" y="905628"/>
            <a:ext cx="60368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B0F0"/>
                </a:solidFill>
                <a:latin typeface="Fira Sans" panose="020B0503050000020004" pitchFamily="34" charset="0"/>
              </a:rPr>
              <a:t>1 и 3 </a:t>
            </a:r>
            <a:r>
              <a:rPr lang="ru-RU" sz="2400" dirty="0">
                <a:latin typeface="Fira Sans" panose="020B0503050000020004" pitchFamily="34" charset="0"/>
              </a:rPr>
              <a:t>– образцы </a:t>
            </a:r>
            <a:r>
              <a:rPr lang="en-US" sz="2400" dirty="0">
                <a:latin typeface="Fira Sans" panose="020B0503050000020004" pitchFamily="34" charset="0"/>
              </a:rPr>
              <a:t>CaCO</a:t>
            </a:r>
            <a:r>
              <a:rPr lang="en-US" sz="2400" baseline="-25000" dirty="0">
                <a:latin typeface="Fira Sans" panose="020B0503050000020004" pitchFamily="34" charset="0"/>
              </a:rPr>
              <a:t>3</a:t>
            </a:r>
            <a:r>
              <a:rPr lang="en-US" sz="2400" dirty="0">
                <a:latin typeface="Fira Sans" panose="020B0503050000020004" pitchFamily="34" charset="0"/>
              </a:rPr>
              <a:t> </a:t>
            </a:r>
            <a:r>
              <a:rPr lang="ru-RU" sz="2400" dirty="0">
                <a:latin typeface="Fira Sans" panose="020B0503050000020004" pitchFamily="34" charset="0"/>
              </a:rPr>
              <a:t>из раствора </a:t>
            </a:r>
            <a:r>
              <a:rPr lang="en-US" sz="2400" dirty="0" err="1">
                <a:latin typeface="Fira Sans" panose="020B0503050000020004" pitchFamily="34" charset="0"/>
              </a:rPr>
              <a:t>NaCl</a:t>
            </a:r>
            <a:r>
              <a:rPr lang="ru-RU" sz="2400" dirty="0">
                <a:latin typeface="Fira Sans" panose="020B0503050000020004" pitchFamily="34" charset="0"/>
              </a:rPr>
              <a:t>;</a:t>
            </a:r>
          </a:p>
          <a:p>
            <a:r>
              <a:rPr lang="ru-RU" sz="2400" b="1" dirty="0">
                <a:solidFill>
                  <a:srgbClr val="00B050"/>
                </a:solidFill>
                <a:latin typeface="Fira Sans" panose="020B0503050000020004" pitchFamily="34" charset="0"/>
              </a:rPr>
              <a:t>5 и 7 </a:t>
            </a:r>
            <a:r>
              <a:rPr lang="ru-RU" sz="2400" dirty="0">
                <a:latin typeface="Fira Sans" panose="020B0503050000020004" pitchFamily="34" charset="0"/>
              </a:rPr>
              <a:t>– образцы </a:t>
            </a:r>
            <a:r>
              <a:rPr lang="en-US" sz="2400" dirty="0">
                <a:latin typeface="Fira Sans" panose="020B0503050000020004" pitchFamily="34" charset="0"/>
              </a:rPr>
              <a:t>CaCO</a:t>
            </a:r>
            <a:r>
              <a:rPr lang="en-US" sz="2400" baseline="-25000" dirty="0">
                <a:latin typeface="Fira Sans" panose="020B0503050000020004" pitchFamily="34" charset="0"/>
              </a:rPr>
              <a:t>3</a:t>
            </a:r>
            <a:r>
              <a:rPr lang="ru-RU" sz="2400" dirty="0">
                <a:latin typeface="Fira Sans" panose="020B0503050000020004" pitchFamily="34" charset="0"/>
              </a:rPr>
              <a:t> из раствора сухой желчи;</a:t>
            </a:r>
          </a:p>
          <a:p>
            <a:r>
              <a:rPr lang="ru-RU" sz="2400" b="1" dirty="0">
                <a:solidFill>
                  <a:srgbClr val="F09B4B"/>
                </a:solidFill>
                <a:latin typeface="Fira Sans" panose="020B0503050000020004" pitchFamily="34" charset="0"/>
              </a:rPr>
              <a:t>9 и 11 </a:t>
            </a:r>
            <a:r>
              <a:rPr lang="ru-RU" sz="2400" dirty="0">
                <a:latin typeface="Fira Sans" panose="020B0503050000020004" pitchFamily="34" charset="0"/>
              </a:rPr>
              <a:t>– образцы </a:t>
            </a:r>
            <a:r>
              <a:rPr lang="en-US" sz="2400" dirty="0">
                <a:latin typeface="Fira Sans" panose="020B0503050000020004" pitchFamily="34" charset="0"/>
              </a:rPr>
              <a:t>CaCO</a:t>
            </a:r>
            <a:r>
              <a:rPr lang="en-US" sz="2400" baseline="-25000" dirty="0">
                <a:latin typeface="Fira Sans" panose="020B0503050000020004" pitchFamily="34" charset="0"/>
              </a:rPr>
              <a:t>3</a:t>
            </a:r>
            <a:r>
              <a:rPr lang="ru-RU" sz="2400" dirty="0">
                <a:latin typeface="Fira Sans" panose="020B0503050000020004" pitchFamily="34" charset="0"/>
              </a:rPr>
              <a:t> из консервированной желчи.</a:t>
            </a:r>
          </a:p>
          <a:p>
            <a:r>
              <a:rPr lang="ru-RU" sz="2400" dirty="0">
                <a:solidFill>
                  <a:srgbClr val="002060"/>
                </a:solidFill>
                <a:latin typeface="Fira Sans" panose="020B0503050000020004" pitchFamily="34" charset="0"/>
              </a:rPr>
              <a:t>Концентрации лецитина </a:t>
            </a:r>
            <a:r>
              <a:rPr lang="ru-RU" sz="2400" b="1" dirty="0">
                <a:solidFill>
                  <a:srgbClr val="002060"/>
                </a:solidFill>
                <a:latin typeface="Fira Sans" panose="020B0503050000020004" pitchFamily="34" charset="0"/>
              </a:rPr>
              <a:t>0 и 1С в каждой паре</a:t>
            </a:r>
            <a:r>
              <a:rPr lang="ru-RU" sz="2400" dirty="0">
                <a:solidFill>
                  <a:srgbClr val="002060"/>
                </a:solidFill>
                <a:latin typeface="Fira Sans" panose="020B0503050000020004" pitchFamily="34" charset="0"/>
              </a:rPr>
              <a:t> соответственно.</a:t>
            </a:r>
          </a:p>
        </p:txBody>
      </p:sp>
    </p:spTree>
    <p:extLst>
      <p:ext uri="{BB962C8B-B14F-4D97-AF65-F5344CB8AC3E}">
        <p14:creationId xmlns:p14="http://schemas.microsoft.com/office/powerpoint/2010/main" val="269999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316355" y="786223"/>
            <a:ext cx="8620008" cy="5786649"/>
            <a:chOff x="3002455" y="786223"/>
            <a:chExt cx="8620008" cy="578664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455" y="786223"/>
              <a:ext cx="8620008" cy="5786649"/>
            </a:xfrm>
            <a:prstGeom prst="rect">
              <a:avLst/>
            </a:prstGeom>
          </p:spPr>
        </p:pic>
        <p:sp>
          <p:nvSpPr>
            <p:cNvPr id="3" name="Овал 2"/>
            <p:cNvSpPr/>
            <p:nvPr/>
          </p:nvSpPr>
          <p:spPr>
            <a:xfrm>
              <a:off x="8693622" y="3724869"/>
              <a:ext cx="641445" cy="641445"/>
            </a:xfrm>
            <a:prstGeom prst="ellipse">
              <a:avLst/>
            </a:prstGeom>
            <a:noFill/>
            <a:ln w="57150">
              <a:solidFill>
                <a:srgbClr val="F09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09B4B"/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5311254" y="973445"/>
              <a:ext cx="641445" cy="641445"/>
            </a:xfrm>
            <a:prstGeom prst="ellipse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086602" y="3738517"/>
              <a:ext cx="641445" cy="641445"/>
            </a:xfrm>
            <a:prstGeom prst="ellipse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8073096" y="959796"/>
              <a:ext cx="641445" cy="641445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5849168" y="3758541"/>
              <a:ext cx="641445" cy="641445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0877729" y="959795"/>
              <a:ext cx="641445" cy="641445"/>
            </a:xfrm>
            <a:prstGeom prst="ellipse">
              <a:avLst/>
            </a:prstGeom>
            <a:noFill/>
            <a:ln w="57150">
              <a:solidFill>
                <a:srgbClr val="F09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09B4B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0" y="0"/>
            <a:ext cx="12192000" cy="570155"/>
          </a:xfrm>
          <a:prstGeom prst="rect">
            <a:avLst/>
          </a:prstGeom>
          <a:solidFill>
            <a:srgbClr val="1B1D4E"/>
          </a:solidFill>
          <a:ln>
            <a:solidFill>
              <a:srgbClr val="1B1D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Fira Sans" panose="020B0503050000020004" pitchFamily="34" charset="0"/>
                <a:cs typeface="Arial" panose="020B0604020202020204" pitchFamily="34" charset="0"/>
              </a:rPr>
              <a:t>Оптическая микроскопия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716" y="1485559"/>
            <a:ext cx="3093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Fira Sans" panose="020B0503050000020004" pitchFamily="34" charset="0"/>
              </a:rPr>
              <a:t>Микрофотографии некоторых образцов (увеличение х640):</a:t>
            </a:r>
          </a:p>
        </p:txBody>
      </p:sp>
      <p:sp>
        <p:nvSpPr>
          <p:cNvPr id="8" name="Овал 7"/>
          <p:cNvSpPr/>
          <p:nvPr/>
        </p:nvSpPr>
        <p:spPr>
          <a:xfrm>
            <a:off x="11622463" y="6316977"/>
            <a:ext cx="511791" cy="511791"/>
          </a:xfrm>
          <a:prstGeom prst="ellipse">
            <a:avLst/>
          </a:prstGeom>
          <a:solidFill>
            <a:srgbClr val="91D5EE"/>
          </a:solidFill>
          <a:ln>
            <a:solidFill>
              <a:srgbClr val="91D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B1D4E"/>
                </a:solidFill>
                <a:latin typeface="Fira Sans" panose="020B0503050000020004" pitchFamily="34" charset="0"/>
              </a:rPr>
              <a:t>5</a:t>
            </a:r>
            <a:endParaRPr lang="ru-RU" sz="2800" b="1" dirty="0">
              <a:solidFill>
                <a:srgbClr val="1B1D4E"/>
              </a:solidFill>
              <a:latin typeface="Fira Sans" panose="020B0503050000020004" pitchFamily="34" charset="0"/>
            </a:endParaRPr>
          </a:p>
        </p:txBody>
      </p:sp>
      <p:pic>
        <p:nvPicPr>
          <p:cNvPr id="10" name="Picture 4" descr="Тверской государственный университет сменил логотип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7" r="30577" b="3514"/>
          <a:stretch/>
        </p:blipFill>
        <p:spPr bwMode="auto">
          <a:xfrm>
            <a:off x="81886" y="664000"/>
            <a:ext cx="465801" cy="59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" y="6230296"/>
            <a:ext cx="612997" cy="625768"/>
          </a:xfrm>
          <a:prstGeom prst="rect">
            <a:avLst/>
          </a:prstGeom>
        </p:spPr>
      </p:pic>
      <p:pic>
        <p:nvPicPr>
          <p:cNvPr id="1026" name="Picture 2" descr="Иконка «Микроскоп» — скачай бесплатно PNG и вектор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77" y="3285184"/>
            <a:ext cx="2864999" cy="311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94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570155"/>
          </a:xfrm>
          <a:prstGeom prst="rect">
            <a:avLst/>
          </a:prstGeom>
          <a:solidFill>
            <a:srgbClr val="1B1D4E"/>
          </a:solidFill>
          <a:ln>
            <a:solidFill>
              <a:srgbClr val="1B1D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Fira Sans" panose="020B0503050000020004" pitchFamily="34" charset="0"/>
                <a:cs typeface="Arial" panose="020B0604020202020204" pitchFamily="34" charset="0"/>
              </a:rPr>
              <a:t>Заключение</a:t>
            </a:r>
          </a:p>
        </p:txBody>
      </p:sp>
      <p:sp>
        <p:nvSpPr>
          <p:cNvPr id="4" name="Овал 3"/>
          <p:cNvSpPr/>
          <p:nvPr/>
        </p:nvSpPr>
        <p:spPr>
          <a:xfrm>
            <a:off x="11622463" y="6316977"/>
            <a:ext cx="511791" cy="511791"/>
          </a:xfrm>
          <a:prstGeom prst="ellipse">
            <a:avLst/>
          </a:prstGeom>
          <a:solidFill>
            <a:srgbClr val="91D5EE"/>
          </a:solidFill>
          <a:ln>
            <a:solidFill>
              <a:srgbClr val="91D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B1D4E"/>
                </a:solidFill>
                <a:latin typeface="Fira Sans" panose="020B0503050000020004" pitchFamily="34" charset="0"/>
              </a:rPr>
              <a:t>6</a:t>
            </a:r>
            <a:endParaRPr lang="ru-RU" sz="2800" b="1" dirty="0">
              <a:solidFill>
                <a:srgbClr val="1B1D4E"/>
              </a:solidFill>
              <a:latin typeface="Fira Sans" panose="020B05030500000200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5218" y="985757"/>
            <a:ext cx="108308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Fira Sans" panose="020B0503050000020004" pitchFamily="34" charset="0"/>
              </a:rPr>
              <a:t>1. </a:t>
            </a:r>
            <a:r>
              <a:rPr lang="ru-RU" sz="2400" dirty="0">
                <a:latin typeface="Fira Sans" panose="020B0503050000020004" pitchFamily="34" charset="0"/>
              </a:rPr>
              <a:t>С помощью методов рентгенофазового анализа (РФА), ИК-Фурье-спектроскопии (ИКС) и оптической микроскопии (ОМ) было установлено, что </a:t>
            </a:r>
            <a:r>
              <a:rPr lang="ru-RU" sz="2400" b="1" dirty="0">
                <a:solidFill>
                  <a:srgbClr val="C00000"/>
                </a:solidFill>
                <a:latin typeface="Fira Sans" panose="020B0503050000020004" pitchFamily="34" charset="0"/>
              </a:rPr>
              <a:t>лецитин</a:t>
            </a:r>
            <a:r>
              <a:rPr lang="ru-RU" sz="2400" dirty="0">
                <a:latin typeface="Fira Sans" panose="020B0503050000020004" pitchFamily="34" charset="0"/>
              </a:rPr>
              <a:t> в малых концентрациях в водных растворах и в желчи </a:t>
            </a:r>
            <a:r>
              <a:rPr lang="ru-RU" sz="2400" b="1" dirty="0">
                <a:solidFill>
                  <a:srgbClr val="00B050"/>
                </a:solidFill>
                <a:latin typeface="Fira Sans" panose="020B0503050000020004" pitchFamily="34" charset="0"/>
              </a:rPr>
              <a:t>стабилизирует образование метастабильных кристаллических модификаций карбоната кальция</a:t>
            </a:r>
            <a:r>
              <a:rPr lang="ru-RU" sz="2400" dirty="0">
                <a:solidFill>
                  <a:srgbClr val="00B050"/>
                </a:solidFill>
                <a:latin typeface="Fira Sans" panose="020B0503050000020004" pitchFamily="34" charset="0"/>
              </a:rPr>
              <a:t> </a:t>
            </a:r>
            <a:r>
              <a:rPr lang="ru-RU" sz="2400" dirty="0">
                <a:latin typeface="Fira Sans" panose="020B0503050000020004" pitchFamily="34" charset="0"/>
              </a:rPr>
              <a:t>(</a:t>
            </a:r>
            <a:r>
              <a:rPr lang="ru-RU" sz="2400" dirty="0" err="1">
                <a:latin typeface="Fira Sans" panose="020B0503050000020004" pitchFamily="34" charset="0"/>
              </a:rPr>
              <a:t>ватерита</a:t>
            </a:r>
            <a:r>
              <a:rPr lang="ru-RU" sz="2400" dirty="0">
                <a:latin typeface="Fira Sans" panose="020B0503050000020004" pitchFamily="34" charset="0"/>
              </a:rPr>
              <a:t> и арагонита); при этом увеличение концентрации лецитина приводит к </a:t>
            </a:r>
            <a:r>
              <a:rPr lang="ru-RU" sz="2400" b="1" dirty="0">
                <a:solidFill>
                  <a:srgbClr val="00B050"/>
                </a:solidFill>
                <a:latin typeface="Fira Sans" panose="020B0503050000020004" pitchFamily="34" charset="0"/>
              </a:rPr>
              <a:t>ингибированию процесса кристаллизации </a:t>
            </a:r>
            <a:r>
              <a:rPr lang="en-US" sz="2400" b="1" dirty="0" err="1">
                <a:solidFill>
                  <a:srgbClr val="00B050"/>
                </a:solidFill>
                <a:latin typeface="Fira Sans" panose="020B0503050000020004" pitchFamily="34" charset="0"/>
              </a:rPr>
              <a:t>CaCO</a:t>
            </a:r>
            <a:r>
              <a:rPr lang="ru-RU" sz="2400" b="1" baseline="-25000" dirty="0">
                <a:solidFill>
                  <a:srgbClr val="00B050"/>
                </a:solidFill>
                <a:latin typeface="Fira Sans" panose="020B0503050000020004" pitchFamily="34" charset="0"/>
              </a:rPr>
              <a:t>3</a:t>
            </a:r>
            <a:r>
              <a:rPr lang="ru-RU" sz="2400" dirty="0">
                <a:latin typeface="Fira Sans" panose="020B0503050000020004" pitchFamily="34" charset="0"/>
              </a:rPr>
              <a:t>.</a:t>
            </a:r>
          </a:p>
          <a:p>
            <a:pPr algn="just"/>
            <a:endParaRPr lang="ru-RU" sz="2400" dirty="0">
              <a:latin typeface="Fira Sans" panose="020B0503050000020004" pitchFamily="34" charset="0"/>
            </a:endParaRPr>
          </a:p>
          <a:p>
            <a:pPr algn="just"/>
            <a:r>
              <a:rPr lang="ru-RU" sz="2400" b="1" dirty="0">
                <a:latin typeface="Fira Sans" panose="020B0503050000020004" pitchFamily="34" charset="0"/>
              </a:rPr>
              <a:t>2. </a:t>
            </a:r>
            <a:r>
              <a:rPr lang="ru-RU" sz="2400" dirty="0">
                <a:latin typeface="Fira Sans" panose="020B0503050000020004" pitchFamily="34" charset="0"/>
              </a:rPr>
              <a:t>Это подтверждает </a:t>
            </a:r>
            <a:r>
              <a:rPr lang="ru-RU" sz="2400" b="1" dirty="0">
                <a:solidFill>
                  <a:srgbClr val="00B0F0"/>
                </a:solidFill>
                <a:latin typeface="Fira Sans" panose="020B0503050000020004" pitchFamily="34" charset="0"/>
              </a:rPr>
              <a:t>важность лецитина как стабилизирующего и </a:t>
            </a:r>
            <a:r>
              <a:rPr lang="ru-RU" sz="2400" b="1" dirty="0" err="1">
                <a:solidFill>
                  <a:srgbClr val="00B0F0"/>
                </a:solidFill>
                <a:latin typeface="Fira Sans" panose="020B0503050000020004" pitchFamily="34" charset="0"/>
              </a:rPr>
              <a:t>солюбилизирующего</a:t>
            </a:r>
            <a:r>
              <a:rPr lang="ru-RU" sz="2400" b="1" dirty="0">
                <a:solidFill>
                  <a:srgbClr val="00B0F0"/>
                </a:solidFill>
                <a:latin typeface="Fira Sans" panose="020B0503050000020004" pitchFamily="34" charset="0"/>
              </a:rPr>
              <a:t> компонента </a:t>
            </a:r>
            <a:r>
              <a:rPr lang="ru-RU" sz="2400" dirty="0">
                <a:latin typeface="Fira Sans" panose="020B0503050000020004" pitchFamily="34" charset="0"/>
              </a:rPr>
              <a:t>желчи, являющейся коллоидной системой.</a:t>
            </a:r>
          </a:p>
          <a:p>
            <a:pPr algn="just"/>
            <a:endParaRPr lang="ru-RU" sz="2400" dirty="0">
              <a:latin typeface="Fira Sans" panose="020B0503050000020004" pitchFamily="34" charset="0"/>
            </a:endParaRPr>
          </a:p>
          <a:p>
            <a:pPr algn="just"/>
            <a:r>
              <a:rPr lang="ru-RU" sz="2400" b="1" dirty="0">
                <a:latin typeface="Fira Sans" panose="020B0503050000020004" pitchFamily="34" charset="0"/>
              </a:rPr>
              <a:t>3. </a:t>
            </a:r>
            <a:r>
              <a:rPr lang="ru-RU" sz="2400" dirty="0">
                <a:latin typeface="Fira Sans" panose="020B0503050000020004" pitchFamily="34" charset="0"/>
              </a:rPr>
              <a:t>Результаты данной работы могут найти применение в </a:t>
            </a:r>
            <a:r>
              <a:rPr lang="ru-RU" sz="2400" b="1" dirty="0">
                <a:solidFill>
                  <a:srgbClr val="F09B4B"/>
                </a:solidFill>
                <a:latin typeface="Fira Sans" panose="020B0503050000020004" pitchFamily="34" charset="0"/>
              </a:rPr>
              <a:t>доработке </a:t>
            </a:r>
            <a:r>
              <a:rPr lang="ru-RU" sz="2400" b="1" dirty="0" err="1">
                <a:solidFill>
                  <a:srgbClr val="F09B4B"/>
                </a:solidFill>
                <a:latin typeface="Fira Sans" panose="020B0503050000020004" pitchFamily="34" charset="0"/>
              </a:rPr>
              <a:t>сущетсвующей</a:t>
            </a:r>
            <a:r>
              <a:rPr lang="ru-RU" sz="2400" b="1" dirty="0">
                <a:solidFill>
                  <a:srgbClr val="F09B4B"/>
                </a:solidFill>
                <a:latin typeface="Fira Sans" panose="020B0503050000020004" pitchFamily="34" charset="0"/>
              </a:rPr>
              <a:t> теории формирования литогенной желчи </a:t>
            </a:r>
            <a:r>
              <a:rPr lang="ru-RU" sz="2400" dirty="0">
                <a:latin typeface="Fira Sans" panose="020B0503050000020004" pitchFamily="34" charset="0"/>
              </a:rPr>
              <a:t>и образования </a:t>
            </a:r>
            <a:r>
              <a:rPr lang="ru-RU" sz="2400" dirty="0" err="1">
                <a:latin typeface="Fira Sans" panose="020B0503050000020004" pitchFamily="34" charset="0"/>
              </a:rPr>
              <a:t>холелитов</a:t>
            </a:r>
            <a:r>
              <a:rPr lang="ru-RU" sz="2400" dirty="0">
                <a:latin typeface="Fira Sans" panose="020B0503050000020004" pitchFamily="34" charset="0"/>
              </a:rPr>
              <a:t>.</a:t>
            </a:r>
          </a:p>
        </p:txBody>
      </p:sp>
      <p:pic>
        <p:nvPicPr>
          <p:cNvPr id="8" name="Picture 4" descr="Тверской государственный университет сменил логотип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7" r="30577" b="3514"/>
          <a:stretch/>
        </p:blipFill>
        <p:spPr bwMode="auto">
          <a:xfrm>
            <a:off x="81886" y="664000"/>
            <a:ext cx="465801" cy="59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" y="6230296"/>
            <a:ext cx="612997" cy="62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1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09;p15"/>
          <p:cNvSpPr/>
          <p:nvPr/>
        </p:nvSpPr>
        <p:spPr>
          <a:xfrm>
            <a:off x="1695522" y="2019428"/>
            <a:ext cx="8800955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800" b="1" dirty="0">
                <a:solidFill>
                  <a:srgbClr val="1B1D4E"/>
                </a:solidFill>
                <a:latin typeface="Fira Sans" panose="020B0503050000020004" pitchFamily="34" charset="0"/>
                <a:ea typeface="Fira Sans Medium"/>
                <a:cs typeface="Fira Sans Medium"/>
                <a:sym typeface="Fira Sans Medium"/>
              </a:rPr>
              <a:t>Спасибо за внимание!</a:t>
            </a:r>
            <a:endParaRPr sz="3200" b="1" dirty="0">
              <a:solidFill>
                <a:srgbClr val="1B1D4E"/>
              </a:solidFill>
              <a:latin typeface="Fira Sans" panose="020B05030500000200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263" y="2449116"/>
            <a:ext cx="1901729" cy="1941347"/>
          </a:xfrm>
          <a:prstGeom prst="rect">
            <a:avLst/>
          </a:prstGeom>
        </p:spPr>
      </p:pic>
      <p:pic>
        <p:nvPicPr>
          <p:cNvPr id="35" name="Picture 4" descr="Тверской государственный университет сменил логотип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7" r="30577" b="3514"/>
          <a:stretch/>
        </p:blipFill>
        <p:spPr bwMode="auto">
          <a:xfrm>
            <a:off x="351951" y="2380880"/>
            <a:ext cx="1790748" cy="227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570155"/>
          </a:xfrm>
          <a:prstGeom prst="rect">
            <a:avLst/>
          </a:prstGeom>
          <a:solidFill>
            <a:srgbClr val="1B1D4E"/>
          </a:solidFill>
          <a:ln>
            <a:solidFill>
              <a:srgbClr val="1B1D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latin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6287845"/>
            <a:ext cx="12192000" cy="570155"/>
          </a:xfrm>
          <a:prstGeom prst="rect">
            <a:avLst/>
          </a:prstGeom>
          <a:solidFill>
            <a:srgbClr val="1B1D4E"/>
          </a:solidFill>
          <a:ln>
            <a:solidFill>
              <a:srgbClr val="1B1D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latin typeface="Fira Sans" panose="020B05030500000200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урнир Трёх Наук">
      <a:dk1>
        <a:srgbClr val="000000"/>
      </a:dk1>
      <a:lt1>
        <a:srgbClr val="FFFFFF"/>
      </a:lt1>
      <a:dk2>
        <a:srgbClr val="585858"/>
      </a:dk2>
      <a:lt2>
        <a:srgbClr val="E6E6E6"/>
      </a:lt2>
      <a:accent1>
        <a:srgbClr val="043844"/>
      </a:accent1>
      <a:accent2>
        <a:srgbClr val="20BFDB"/>
      </a:accent2>
      <a:accent3>
        <a:srgbClr val="BAEBFF"/>
      </a:accent3>
      <a:accent4>
        <a:srgbClr val="FFC046"/>
      </a:accent4>
      <a:accent5>
        <a:srgbClr val="FFE6B5"/>
      </a:accent5>
      <a:accent6>
        <a:srgbClr val="B3C8CC"/>
      </a:accent6>
      <a:hlink>
        <a:srgbClr val="20BFDB"/>
      </a:hlink>
      <a:folHlink>
        <a:srgbClr val="0F5E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Турнир Трёх Наук">
      <a:dk1>
        <a:srgbClr val="000000"/>
      </a:dk1>
      <a:lt1>
        <a:srgbClr val="FFFFFF"/>
      </a:lt1>
      <a:dk2>
        <a:srgbClr val="585858"/>
      </a:dk2>
      <a:lt2>
        <a:srgbClr val="E6E6E6"/>
      </a:lt2>
      <a:accent1>
        <a:srgbClr val="043844"/>
      </a:accent1>
      <a:accent2>
        <a:srgbClr val="20BFDB"/>
      </a:accent2>
      <a:accent3>
        <a:srgbClr val="BAEBFF"/>
      </a:accent3>
      <a:accent4>
        <a:srgbClr val="FFC046"/>
      </a:accent4>
      <a:accent5>
        <a:srgbClr val="FFE6B5"/>
      </a:accent5>
      <a:accent6>
        <a:srgbClr val="B3C8CC"/>
      </a:accent6>
      <a:hlink>
        <a:srgbClr val="20BFDB"/>
      </a:hlink>
      <a:folHlink>
        <a:srgbClr val="0F5E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462</Words>
  <Application>Microsoft Office PowerPoint</Application>
  <PresentationFormat>Широкоэкранный</PresentationFormat>
  <Paragraphs>106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Calibri</vt:lpstr>
      <vt:lpstr>Fira Sans</vt:lpstr>
      <vt:lpstr>Fira Sans Light</vt:lpstr>
      <vt:lpstr>Fira Sans Medium</vt:lpstr>
      <vt:lpstr>Symbol</vt:lpstr>
      <vt:lpstr>Times New Roman</vt:lpstr>
      <vt:lpstr>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Русакова Наталья Петровна</cp:lastModifiedBy>
  <cp:revision>201</cp:revision>
  <dcterms:modified xsi:type="dcterms:W3CDTF">2021-03-30T07:22:29Z</dcterms:modified>
</cp:coreProperties>
</file>