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лерия Волкова" initials="ВВ" lastIdx="1" clrIdx="0">
    <p:extLst>
      <p:ext uri="{19B8F6BF-5375-455C-9EA6-DF929625EA0E}">
        <p15:presenceInfo xmlns:p15="http://schemas.microsoft.com/office/powerpoint/2012/main" userId="48bf6eba338cf1f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D9BF"/>
    <a:srgbClr val="F9D8BD"/>
    <a:srgbClr val="F9D8BE"/>
    <a:srgbClr val="FAEAD6"/>
    <a:srgbClr val="F9F6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7A2DAF-9755-4003-BA95-107EE5AE6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BD50A52-4BCB-406B-82F3-8A121338EC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C09BBD-4BAF-4C92-9048-6EDEB616B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EBE761-D6C9-4877-80AF-8561ECFB4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C3D1657-D703-4C31-A2F1-EC53205EF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04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E61F21-20FF-4AD9-93DE-4DCA7C032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6072529-8D69-4744-B6F9-D86BC2E01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A56CBB-32E6-44C0-90CB-F17A642A1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022B52-BD08-419E-B190-963378999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CD987B-3070-4429-AFEE-E7C2C07EA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233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37E5594-5335-4442-BDC9-D9C26A575F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F19D782-A958-4741-B38A-30A40E5F8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7A1292-AE06-4081-9C37-016BD56C3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0A9AEC-D2CA-41F7-8124-69052E26F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6B1BA6-68EA-4F88-987C-9AF708CDA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21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A41890-6D7C-4F88-ACD7-E214A268E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C9EC52-79BE-4687-ACA0-98BD1AF5D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8F9116-642E-41EA-B3D5-7DE680493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F7FD73-E0A1-452E-A2AC-97BD4A69D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B53B20-5E29-4E8E-ADCF-0756C62E1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003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7823D0-8C41-4F53-9D9B-EE8387BE3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5D53A2F-8E90-496E-A5A9-DEB7C6089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F0761B-F03F-4D80-8F68-FDC823A7C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52549A-6D54-4469-A9FB-68CDF978C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512E74-80D5-447A-AEC3-40DC77088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02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C2A949-C246-4A35-A7CD-CAAABC55A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676F34-01BB-4D2E-9616-4C040FBF4C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16CBBD-FA3F-4AAA-BDC5-1F2DC9B28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F1DBBA3-EC80-4604-AE90-2F70F18A1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487B012-4CEE-4748-9BF7-56E494A81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95C563-1DAC-4AA4-834F-923BD2181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40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902DCE-DD25-4FDF-8DE5-97988730B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7980E8-88EF-4C7B-817C-C513298392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59F44B-03EE-4C71-BE46-EDA0F62C99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33A225A-5EB0-4037-883B-F1468B4128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D64886F-31D4-4EAF-934C-2909480F91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73F9061-A8D2-4CEF-8472-CFD7064EF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3E4D167-DCED-4D82-B167-6BABEA015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8B4A124-F1E1-447D-9C7E-63B38249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46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214C20-2A38-4BEC-9440-5AAB6A771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A283B48-5E1C-485A-BA2E-0C1877640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02A7269-79E6-4DE3-9A76-AB0E91E1E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71CB196-B177-4177-8D2D-79CBD0A7C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919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57C6D69-2A40-4A7A-B851-E71D2EE60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F19C904-F746-4FA1-8AAC-5D689ED04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15861C3-E88A-4B6D-B250-977A16AFB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365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57D41A-D448-40B5-84DC-A08999AD6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CB2063-791D-42A3-B38E-B63C2CAA9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5C4E68E-8D95-4315-B0B4-032229A1E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E1CB4F3-BC6E-42EE-836E-5442E9514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E8A6375-1697-4375-BC31-3A40D8B4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B6A61AC-CC0E-4BD4-99F7-3FF188A4F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47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2741D9-486C-445C-A14B-145D758B2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1399E5C-4A19-44B8-9325-0C1CBA6C6F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6BA98D-8559-4145-9BBB-F852334223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FE5701-BA26-4610-94BB-C3375CC3C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4C44024-0560-4E7F-957C-09B56B8F5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EB8291-106D-4897-A82A-E17B0B743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13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635731-3503-4915-8348-9A1439C30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4F3BEA6-7EE8-4C8A-9EDE-6BDB1DBA92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B12EA70-3651-4FBE-A1C4-7EFD2C0B1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EE3B4-EAF9-4F1F-BEA4-3F7FAD0E71DB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0E9B39-62F8-44C4-A094-6F09A1C86D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2718A0-9A3B-4E02-AFA1-9B2AEFB66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357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image" Target="../media/image2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7.jpeg"/><Relationship Id="rId4" Type="http://schemas.openxmlformats.org/officeDocument/2006/relationships/image" Target="../media/image3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B1897D9-05DA-492B-896F-1735EB13D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4804" y="309603"/>
            <a:ext cx="10919111" cy="697914"/>
          </a:xfrm>
        </p:spPr>
        <p:txBody>
          <a:bodyPr>
            <a:normAutofit/>
          </a:bodyPr>
          <a:lstStyle/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эффекта антропогенных факторов на химический состав листьев клёна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университет, кафедра физической химии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3624C3F5-0CF2-4369-BAE0-26D37E40D1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282" y="-16296"/>
            <a:ext cx="1064804" cy="1136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3D53FE85-CD08-4022-9FD6-CEBB91003AD3}"/>
              </a:ext>
            </a:extLst>
          </p:cNvPr>
          <p:cNvSpPr/>
          <p:nvPr/>
        </p:nvSpPr>
        <p:spPr>
          <a:xfrm>
            <a:off x="1925515" y="1020949"/>
            <a:ext cx="10058399" cy="37346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sz="1400" b="1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Цель работы: </a:t>
            </a:r>
            <a:r>
              <a:rPr lang="ru-RU" sz="1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изучение эффекта антропогенных факторов на синтез наночастиц серебра (НЧС) в водных экстрактах клена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C6929358-3461-49A3-8BD9-3299EF87A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1777" y="2304691"/>
            <a:ext cx="1105520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CD8D3D43-23A3-48AD-B8D1-AAD04DE38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7409" y="4307840"/>
            <a:ext cx="1282982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5C475B2D-69DE-4E28-96F7-74A1405B9D33}"/>
              </a:ext>
            </a:extLst>
          </p:cNvPr>
          <p:cNvSpPr/>
          <p:nvPr/>
        </p:nvSpPr>
        <p:spPr>
          <a:xfrm>
            <a:off x="272390" y="6044513"/>
            <a:ext cx="11602310" cy="62444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УФ-спектроскопии можно судить о композиционных и количественных изменениях состава в образцах исследованных      образцов; экстракты листьев клёна оказались хорошей средой для получения наночастиц серебра с помощью </a:t>
            </a:r>
            <a:r>
              <a:rPr lang="en-GB" sz="1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AgNO</a:t>
            </a:r>
            <a:r>
              <a:rPr lang="ru-RU" sz="1400" baseline="-25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ru-RU" sz="1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FD76E3A9-01A3-429A-8546-2B2DE946660F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8489"/>
            <a:ext cx="3208607" cy="227838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27CE5485-D644-49B9-AD4A-513D64B02C5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563" y="1537953"/>
            <a:ext cx="3446919" cy="230124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E7AD379E-316F-4ECA-9D97-930F4CF2DEA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2909"/>
            <a:ext cx="3358662" cy="2325870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60D6EE0-1575-4FB9-A89C-2868B76B16ED}"/>
              </a:ext>
            </a:extLst>
          </p:cNvPr>
          <p:cNvSpPr/>
          <p:nvPr/>
        </p:nvSpPr>
        <p:spPr>
          <a:xfrm>
            <a:off x="208085" y="4876868"/>
            <a:ext cx="2866464" cy="101397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3A2580-3654-4A72-8AA1-61083AC3BD30}"/>
              </a:ext>
            </a:extLst>
          </p:cNvPr>
          <p:cNvSpPr txBox="1"/>
          <p:nvPr/>
        </p:nvSpPr>
        <p:spPr>
          <a:xfrm>
            <a:off x="2822331" y="0"/>
            <a:ext cx="7482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Волкова В.М.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49DB13-2595-4ABD-A944-EED754F62E4E}"/>
              </a:ext>
            </a:extLst>
          </p:cNvPr>
          <p:cNvSpPr txBox="1"/>
          <p:nvPr/>
        </p:nvSpPr>
        <p:spPr>
          <a:xfrm>
            <a:off x="8192724" y="-16296"/>
            <a:ext cx="39992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 Хижняк С.Д.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1F8B5E6-7E39-4701-BACE-DEE7865BF04C}"/>
              </a:ext>
            </a:extLst>
          </p:cNvPr>
          <p:cNvSpPr txBox="1"/>
          <p:nvPr/>
        </p:nvSpPr>
        <p:spPr>
          <a:xfrm>
            <a:off x="983534" y="1906622"/>
            <a:ext cx="6254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210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D22144C-5E4B-4DA8-BD73-112175ECCB90}"/>
              </a:ext>
            </a:extLst>
          </p:cNvPr>
          <p:cNvSpPr txBox="1"/>
          <p:nvPr/>
        </p:nvSpPr>
        <p:spPr>
          <a:xfrm>
            <a:off x="4932484" y="2115902"/>
            <a:ext cx="8176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420</a:t>
            </a:r>
            <a:r>
              <a:rPr lang="ru-RU" sz="10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639C2D9-1C81-421F-A3F7-945C7E5EFFBC}"/>
              </a:ext>
            </a:extLst>
          </p:cNvPr>
          <p:cNvSpPr txBox="1"/>
          <p:nvPr/>
        </p:nvSpPr>
        <p:spPr>
          <a:xfrm>
            <a:off x="952675" y="3862973"/>
            <a:ext cx="8024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425 </a:t>
            </a:r>
            <a:r>
              <a:rPr lang="ru-RU" sz="11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">
            <a:extLst>
              <a:ext uri="{FF2B5EF4-FFF2-40B4-BE49-F238E27FC236}">
                <a16:creationId xmlns:a16="http://schemas.microsoft.com/office/drawing/2014/main" id="{597217E7-11B7-4A2C-9549-40535E9F5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92475" y="3996195"/>
            <a:ext cx="1045582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5" name="Объект 24">
            <a:extLst>
              <a:ext uri="{FF2B5EF4-FFF2-40B4-BE49-F238E27FC236}">
                <a16:creationId xmlns:a16="http://schemas.microsoft.com/office/drawing/2014/main" id="{571BDC7A-5740-4D14-ABB6-7F02F1271C9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702087"/>
              </p:ext>
            </p:extLst>
          </p:nvPr>
        </p:nvGraphicFramePr>
        <p:xfrm>
          <a:off x="3416691" y="3485592"/>
          <a:ext cx="3358662" cy="2574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7" imgW="3913057" imgH="2998337" progId="Origin50.Graph">
                  <p:embed/>
                </p:oleObj>
              </mc:Choice>
              <mc:Fallback>
                <p:oleObj r:id="rId7" imgW="3913057" imgH="2998337" progId="Origin50.Graph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6691" y="3485592"/>
                        <a:ext cx="3358662" cy="2574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8CC846D2-C839-4FEA-844E-B2FE5FA1DB5C}"/>
              </a:ext>
            </a:extLst>
          </p:cNvPr>
          <p:cNvSpPr txBox="1"/>
          <p:nvPr/>
        </p:nvSpPr>
        <p:spPr>
          <a:xfrm>
            <a:off x="386690" y="1503245"/>
            <a:ext cx="381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11D262C-60A6-4B21-8E38-D2FDBDE0FB39}"/>
              </a:ext>
            </a:extLst>
          </p:cNvPr>
          <p:cNvSpPr txBox="1"/>
          <p:nvPr/>
        </p:nvSpPr>
        <p:spPr>
          <a:xfrm>
            <a:off x="3787227" y="1547353"/>
            <a:ext cx="6418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F2ECF3D-4A39-474A-88AE-F8280FD79C29}"/>
              </a:ext>
            </a:extLst>
          </p:cNvPr>
          <p:cNvSpPr txBox="1"/>
          <p:nvPr/>
        </p:nvSpPr>
        <p:spPr>
          <a:xfrm>
            <a:off x="210844" y="3535259"/>
            <a:ext cx="6802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86EBFE1-4444-4BA5-990A-A85156E5137D}"/>
              </a:ext>
            </a:extLst>
          </p:cNvPr>
          <p:cNvSpPr txBox="1"/>
          <p:nvPr/>
        </p:nvSpPr>
        <p:spPr>
          <a:xfrm>
            <a:off x="3832946" y="3477203"/>
            <a:ext cx="7649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</p:txBody>
      </p:sp>
      <p:graphicFrame>
        <p:nvGraphicFramePr>
          <p:cNvPr id="34" name="Таблица 34">
            <a:extLst>
              <a:ext uri="{FF2B5EF4-FFF2-40B4-BE49-F238E27FC236}">
                <a16:creationId xmlns:a16="http://schemas.microsoft.com/office/drawing/2014/main" id="{5F82A532-2820-4397-BA33-D45145C99A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784135"/>
              </p:ext>
            </p:extLst>
          </p:nvPr>
        </p:nvGraphicFramePr>
        <p:xfrm>
          <a:off x="7361561" y="1450323"/>
          <a:ext cx="4056530" cy="1676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28265">
                  <a:extLst>
                    <a:ext uri="{9D8B030D-6E8A-4147-A177-3AD203B41FA5}">
                      <a16:colId xmlns:a16="http://schemas.microsoft.com/office/drawing/2014/main" val="4201314404"/>
                    </a:ext>
                  </a:extLst>
                </a:gridCol>
                <a:gridCol w="2028265">
                  <a:extLst>
                    <a:ext uri="{9D8B030D-6E8A-4147-A177-3AD203B41FA5}">
                      <a16:colId xmlns:a16="http://schemas.microsoft.com/office/drawing/2014/main" val="598926924"/>
                    </a:ext>
                  </a:extLst>
                </a:gridCol>
              </a:tblGrid>
              <a:tr h="27437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образца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сбора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1610991"/>
                  </a:ext>
                </a:extLst>
              </a:tr>
              <a:tr h="27437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 А. Попова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8597324"/>
                  </a:ext>
                </a:extLst>
              </a:tr>
              <a:tr h="27437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Городской сад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309478"/>
                  </a:ext>
                </a:extLst>
              </a:tr>
              <a:tr h="27437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Парк Победы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857643"/>
                  </a:ext>
                </a:extLst>
              </a:tr>
              <a:tr h="27437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 Завидова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391249"/>
                  </a:ext>
                </a:extLst>
              </a:tr>
            </a:tbl>
          </a:graphicData>
        </a:graphic>
      </p:graphicFrame>
      <p:pic>
        <p:nvPicPr>
          <p:cNvPr id="41" name="Рисунок 40">
            <a:extLst>
              <a:ext uri="{FF2B5EF4-FFF2-40B4-BE49-F238E27FC236}">
                <a16:creationId xmlns:a16="http://schemas.microsoft.com/office/drawing/2014/main" id="{B719DDB1-0B37-46C8-8451-F2D118B6005A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1561" y="3260688"/>
            <a:ext cx="2265659" cy="1299449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C742E85D-610E-4BC9-9CCD-8749D30FADBF}"/>
              </a:ext>
            </a:extLst>
          </p:cNvPr>
          <p:cNvSpPr txBox="1"/>
          <p:nvPr/>
        </p:nvSpPr>
        <p:spPr>
          <a:xfrm>
            <a:off x="9851923" y="3467140"/>
            <a:ext cx="1955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Образцы в первые сутки после добавления </a:t>
            </a:r>
            <a:r>
              <a:rPr lang="en-GB" sz="1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AgNO</a:t>
            </a:r>
            <a:r>
              <a:rPr lang="ru-RU" sz="1600" baseline="-25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10F2BBCD-DCE3-4F6C-9FC2-AC5014DB7B61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220" y="4618533"/>
            <a:ext cx="2265659" cy="1302596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D9DC4BE0-0918-4436-84B6-63B19AF21E07}"/>
              </a:ext>
            </a:extLst>
          </p:cNvPr>
          <p:cNvSpPr txBox="1"/>
          <p:nvPr/>
        </p:nvSpPr>
        <p:spPr>
          <a:xfrm>
            <a:off x="7493000" y="4776488"/>
            <a:ext cx="193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Образцы на пятнадцатые сутки после добавления </a:t>
            </a:r>
            <a:r>
              <a:rPr lang="en-GB" sz="1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AgNO</a:t>
            </a:r>
            <a:r>
              <a:rPr lang="ru-RU" sz="1600" baseline="-25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</a:t>
            </a:r>
            <a:r>
              <a:rPr lang="ru-RU" sz="1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461C0E4-DC1C-4C70-AE00-D08AF66AF599}"/>
              </a:ext>
            </a:extLst>
          </p:cNvPr>
          <p:cNvSpPr/>
          <p:nvPr/>
        </p:nvSpPr>
        <p:spPr>
          <a:xfrm>
            <a:off x="3594847" y="4491098"/>
            <a:ext cx="238099" cy="2853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4D2828F-E3D5-4C5A-A8F1-7D68ECACB041}"/>
              </a:ext>
            </a:extLst>
          </p:cNvPr>
          <p:cNvSpPr/>
          <p:nvPr/>
        </p:nvSpPr>
        <p:spPr>
          <a:xfrm>
            <a:off x="4830440" y="5784313"/>
            <a:ext cx="611136" cy="2144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770083-EAD4-4BAC-827D-5CB1A6771BDA}"/>
              </a:ext>
            </a:extLst>
          </p:cNvPr>
          <p:cNvSpPr txBox="1"/>
          <p:nvPr/>
        </p:nvSpPr>
        <p:spPr>
          <a:xfrm rot="16200000">
            <a:off x="3434526" y="4578144"/>
            <a:ext cx="5950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/>
              <a:t>Intensity</a:t>
            </a:r>
            <a:endParaRPr lang="ru-RU" sz="9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A4B275C-8DE0-47CC-AFBC-EF3DA0DF283F}"/>
              </a:ext>
            </a:extLst>
          </p:cNvPr>
          <p:cNvSpPr txBox="1"/>
          <p:nvPr/>
        </p:nvSpPr>
        <p:spPr>
          <a:xfrm>
            <a:off x="4932484" y="5738575"/>
            <a:ext cx="6596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/>
              <a:t>Time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23782369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130</Words>
  <Application>Microsoft Office PowerPoint</Application>
  <PresentationFormat>Широкоэкранный</PresentationFormat>
  <Paragraphs>28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Origin50.Graph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Бакалавр Ⅲ курса Волкова В.М., Хижняк С.Д.</dc:title>
  <dc:creator>Валерия Волкова</dc:creator>
  <cp:lastModifiedBy>Русакова Наталья Петровна</cp:lastModifiedBy>
  <cp:revision>21</cp:revision>
  <dcterms:created xsi:type="dcterms:W3CDTF">2021-03-23T18:26:56Z</dcterms:created>
  <dcterms:modified xsi:type="dcterms:W3CDTF">2021-03-30T06:49:13Z</dcterms:modified>
</cp:coreProperties>
</file>