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7" r:id="rId2"/>
  </p:sldIdLst>
  <p:sldSz cx="38015863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5" d="100"/>
          <a:sy n="25" d="100"/>
        </p:scale>
        <p:origin x="83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0E14C-93F2-43DB-BF74-D90A84BDF539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D1CA3-EB5C-41D6-A61E-B7FE3E0D1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78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1pPr>
    <a:lvl2pPr marL="1239789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2pPr>
    <a:lvl3pPr marL="2479578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3pPr>
    <a:lvl4pPr marL="3719368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4pPr>
    <a:lvl5pPr marL="4959157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5pPr>
    <a:lvl6pPr marL="6198946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6pPr>
    <a:lvl7pPr marL="7438735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7pPr>
    <a:lvl8pPr marL="8678525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8pPr>
    <a:lvl9pPr marL="9918314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D1CA3-EB5C-41D6-A61E-B7FE3E0D187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05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1983" y="3499590"/>
            <a:ext cx="28511897" cy="7444669"/>
          </a:xfrm>
        </p:spPr>
        <p:txBody>
          <a:bodyPr anchor="b"/>
          <a:lstStyle>
            <a:lvl1pPr algn="ctr">
              <a:defRPr sz="1870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1983" y="11231355"/>
            <a:ext cx="28511897" cy="5162758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FD27-6931-4FAE-A962-DDBD03FBE638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FDD7-B691-40B9-954D-55A953562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74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FD27-6931-4FAE-A962-DDBD03FBE638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FDD7-B691-40B9-954D-55A953562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57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205102" y="1138480"/>
            <a:ext cx="8197170" cy="1812163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13591" y="1138480"/>
            <a:ext cx="24116313" cy="181216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FD27-6931-4FAE-A962-DDBD03FBE638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FDD7-B691-40B9-954D-55A953562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43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FD27-6931-4FAE-A962-DDBD03FBE638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FDD7-B691-40B9-954D-55A953562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93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791" y="5331060"/>
            <a:ext cx="32788682" cy="8894992"/>
          </a:xfrm>
        </p:spPr>
        <p:txBody>
          <a:bodyPr anchor="b"/>
          <a:lstStyle>
            <a:lvl1pPr>
              <a:defRPr sz="1870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3791" y="14310202"/>
            <a:ext cx="32788682" cy="4677666"/>
          </a:xfrm>
        </p:spPr>
        <p:txBody>
          <a:bodyPr/>
          <a:lstStyle>
            <a:lvl1pPr marL="0" indent="0">
              <a:buNone/>
              <a:defRPr sz="7483">
                <a:solidFill>
                  <a:schemeClr val="tx1">
                    <a:tint val="75000"/>
                  </a:schemeClr>
                </a:solidFill>
              </a:defRPr>
            </a:lvl1pPr>
            <a:lvl2pPr marL="1425595" indent="0">
              <a:buNone/>
              <a:defRPr sz="6236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FD27-6931-4FAE-A962-DDBD03FBE638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FDD7-B691-40B9-954D-55A953562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97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13590" y="5692400"/>
            <a:ext cx="16156742" cy="13567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45531" y="5692400"/>
            <a:ext cx="16156742" cy="13567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FD27-6931-4FAE-A962-DDBD03FBE638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FDD7-B691-40B9-954D-55A953562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16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542" y="1138482"/>
            <a:ext cx="32788682" cy="413317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8544" y="5241960"/>
            <a:ext cx="16082490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18544" y="7810963"/>
            <a:ext cx="16082490" cy="11488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245531" y="5241960"/>
            <a:ext cx="16161693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245531" y="7810963"/>
            <a:ext cx="16161693" cy="11488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FD27-6931-4FAE-A962-DDBD03FBE638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FDD7-B691-40B9-954D-55A953562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01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FD27-6931-4FAE-A962-DDBD03FBE638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FDD7-B691-40B9-954D-55A953562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32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FD27-6931-4FAE-A962-DDBD03FBE638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FDD7-B691-40B9-954D-55A953562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91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544" y="1425575"/>
            <a:ext cx="1226110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61693" y="3078847"/>
            <a:ext cx="19245531" cy="15196234"/>
          </a:xfrm>
        </p:spPr>
        <p:txBody>
          <a:bodyPr/>
          <a:lstStyle>
            <a:lvl1pPr>
              <a:defRPr sz="9978"/>
            </a:lvl1pPr>
            <a:lvl2pPr>
              <a:defRPr sz="8731"/>
            </a:lvl2pPr>
            <a:lvl3pPr>
              <a:defRPr sz="7483"/>
            </a:lvl3pPr>
            <a:lvl4pPr>
              <a:defRPr sz="6236"/>
            </a:lvl4pPr>
            <a:lvl5pPr>
              <a:defRPr sz="6236"/>
            </a:lvl5pPr>
            <a:lvl6pPr>
              <a:defRPr sz="6236"/>
            </a:lvl6pPr>
            <a:lvl7pPr>
              <a:defRPr sz="6236"/>
            </a:lvl7pPr>
            <a:lvl8pPr>
              <a:defRPr sz="6236"/>
            </a:lvl8pPr>
            <a:lvl9pPr>
              <a:defRPr sz="623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8544" y="6415088"/>
            <a:ext cx="1226110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FD27-6931-4FAE-A962-DDBD03FBE638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FDD7-B691-40B9-954D-55A953562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0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544" y="1425575"/>
            <a:ext cx="1226110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161693" y="3078847"/>
            <a:ext cx="19245531" cy="15196234"/>
          </a:xfrm>
        </p:spPr>
        <p:txBody>
          <a:bodyPr anchor="t"/>
          <a:lstStyle>
            <a:lvl1pPr marL="0" indent="0">
              <a:buNone/>
              <a:defRPr sz="9978"/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8544" y="6415088"/>
            <a:ext cx="1226110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FD27-6931-4FAE-A962-DDBD03FBE638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FDD7-B691-40B9-954D-55A953562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43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3591" y="1138482"/>
            <a:ext cx="32788682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3591" y="5692400"/>
            <a:ext cx="32788682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3591" y="19819454"/>
            <a:ext cx="8553569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7FD27-6931-4FAE-A962-DDBD03FBE638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2755" y="19819454"/>
            <a:ext cx="128303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848703" y="19819454"/>
            <a:ext cx="8553569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4FDD7-B691-40B9-954D-55A953562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17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5.emf"/><Relationship Id="rId5" Type="http://schemas.microsoft.com/office/2007/relationships/hdphoto" Target="../media/hdphoto1.wdp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.png"/><Relationship Id="rId9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" name="Picture 37" descr="лист рябины, рябина, зеленый лист - cкачать бесплатно рендер Листья на  Artage.io">
            <a:extLst>
              <a:ext uri="{FF2B5EF4-FFF2-40B4-BE49-F238E27FC236}">
                <a16:creationId xmlns:a16="http://schemas.microsoft.com/office/drawing/2014/main" id="{3D328E56-88F1-4E63-B09B-E5D0A3797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57963">
            <a:off x="19762715" y="1876293"/>
            <a:ext cx="2958119" cy="210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лист рябины, рябина, зеленый лист - cкачать бесплатно рендер Листья на  Artage.io">
            <a:extLst>
              <a:ext uri="{FF2B5EF4-FFF2-40B4-BE49-F238E27FC236}">
                <a16:creationId xmlns:a16="http://schemas.microsoft.com/office/drawing/2014/main" id="{12D8DDFC-8AC6-4DCD-82F1-CA87C3D84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8338">
            <a:off x="-291475" y="1964652"/>
            <a:ext cx="4052820" cy="28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9B08EA-8045-40D0-B99D-76652710C5FB}"/>
              </a:ext>
            </a:extLst>
          </p:cNvPr>
          <p:cNvSpPr/>
          <p:nvPr/>
        </p:nvSpPr>
        <p:spPr>
          <a:xfrm>
            <a:off x="382608" y="344668"/>
            <a:ext cx="21959162" cy="4622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005"/>
              </a:spcAft>
            </a:pPr>
            <a:r>
              <a:rPr lang="ru-RU" sz="66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ВЛИЯНИЕ ПРОМЫШЛЕНЫХ ЗАГРЯЗНЕНИЙ </a:t>
            </a:r>
          </a:p>
          <a:p>
            <a:pPr algn="ctr">
              <a:lnSpc>
                <a:spcPct val="107000"/>
              </a:lnSpc>
              <a:spcAft>
                <a:spcPts val="1005"/>
              </a:spcAft>
            </a:pPr>
            <a:r>
              <a:rPr lang="ru-RU" sz="66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СИНТЕЗ НАНОЧАСТИЦ СЕРЕБРА </a:t>
            </a:r>
          </a:p>
          <a:p>
            <a:pPr algn="ctr">
              <a:lnSpc>
                <a:spcPct val="107000"/>
              </a:lnSpc>
              <a:spcAft>
                <a:spcPts val="1005"/>
              </a:spcAft>
            </a:pPr>
            <a:r>
              <a:rPr lang="ru-RU" sz="66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ВОДНЫХ ЭКСТРАКТАХ РЯБИНЫ ОБЫКНОВЕННОЙ</a:t>
            </a:r>
            <a:endParaRPr lang="ru-RU" sz="5400" b="1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139BEC-A87D-40B4-BEAE-1E8E40426F7C}"/>
              </a:ext>
            </a:extLst>
          </p:cNvPr>
          <p:cNvSpPr txBox="1"/>
          <p:nvPr/>
        </p:nvSpPr>
        <p:spPr>
          <a:xfrm>
            <a:off x="22236129" y="2263622"/>
            <a:ext cx="14780393" cy="2179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678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</a:t>
            </a:r>
            <a:r>
              <a:rPr lang="ru-RU" sz="67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Демченко С.Д.</a:t>
            </a:r>
            <a:br>
              <a:rPr lang="ru-RU" sz="678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8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  <a:r>
              <a:rPr lang="ru-RU" sz="67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Хижняк С.Д.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72D0C0-5186-420E-9238-04DCB8A3DF37}"/>
              </a:ext>
            </a:extLst>
          </p:cNvPr>
          <p:cNvSpPr txBox="1"/>
          <p:nvPr/>
        </p:nvSpPr>
        <p:spPr>
          <a:xfrm>
            <a:off x="21241775" y="83205"/>
            <a:ext cx="15988672" cy="2179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78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Тверской государственный университет</a:t>
            </a:r>
            <a:br>
              <a:rPr lang="ru-RU" sz="6781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8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физической химии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394DB7-2E18-407F-A905-563D2381103B}"/>
              </a:ext>
            </a:extLst>
          </p:cNvPr>
          <p:cNvSpPr/>
          <p:nvPr/>
        </p:nvSpPr>
        <p:spPr>
          <a:xfrm>
            <a:off x="382608" y="4665317"/>
            <a:ext cx="37250645" cy="2179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678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67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влияния различных </a:t>
            </a:r>
            <a:r>
              <a:rPr lang="ru-RU" sz="678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поллютантов</a:t>
            </a:r>
            <a:r>
              <a:rPr lang="ru-RU" sz="67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химический состав листьев рябины обыкновенной (</a:t>
            </a:r>
            <a:r>
              <a:rPr lang="en-US" sz="67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678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órbus</a:t>
            </a:r>
            <a:r>
              <a:rPr lang="ru-RU" sz="67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78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aucupária</a:t>
            </a:r>
            <a:r>
              <a:rPr lang="ru-RU" sz="67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67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и на скорость образования наночастиц серебра (НЧС)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7EA738-FBEE-4C15-8935-04110C766174}"/>
              </a:ext>
            </a:extLst>
          </p:cNvPr>
          <p:cNvSpPr/>
          <p:nvPr/>
        </p:nvSpPr>
        <p:spPr>
          <a:xfrm>
            <a:off x="382608" y="18725576"/>
            <a:ext cx="36817114" cy="2411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75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75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антропогенных факторов на состояние окружающей среды</a:t>
            </a:r>
            <a:r>
              <a:rPr lang="en-US" sz="75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5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напрямую связано с образованием НЧС в лиственных образцах рябины обыкновенной.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FD9571A-C812-4EB4-A3D0-EC24993F8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215286"/>
            <a:ext cx="231945" cy="46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4819" tIns="57410" rIns="114819" bIns="5741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26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0B2DC3D-636F-41AB-8EAF-C2E75EFF5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1444" y="7529487"/>
            <a:ext cx="78398100" cy="4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0A9EE186-48D7-45AB-B03C-97B0C351B5A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1397637" y="10690305"/>
            <a:ext cx="76134137" cy="5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A9B07A-E759-47B7-8EDE-6700E2B83664}"/>
              </a:ext>
            </a:extLst>
          </p:cNvPr>
          <p:cNvSpPr txBox="1"/>
          <p:nvPr/>
        </p:nvSpPr>
        <p:spPr>
          <a:xfrm>
            <a:off x="9222241" y="9324564"/>
            <a:ext cx="16882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час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A548C8-1B82-4DD4-9544-3EFDC7D1CFD4}"/>
              </a:ext>
            </a:extLst>
          </p:cNvPr>
          <p:cNvSpPr txBox="1"/>
          <p:nvPr/>
        </p:nvSpPr>
        <p:spPr>
          <a:xfrm>
            <a:off x="21492410" y="9385068"/>
            <a:ext cx="17459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дня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FC5435-DF06-4269-9491-10A1F302198B}"/>
              </a:ext>
            </a:extLst>
          </p:cNvPr>
          <p:cNvSpPr txBox="1"/>
          <p:nvPr/>
        </p:nvSpPr>
        <p:spPr>
          <a:xfrm>
            <a:off x="33060332" y="8301921"/>
            <a:ext cx="27715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месяца</a:t>
            </a:r>
          </a:p>
        </p:txBody>
      </p:sp>
      <p:pic>
        <p:nvPicPr>
          <p:cNvPr id="17" name="Рисунок 16" descr="https://sun9-27.userapi.com/impg/q8mEzsWRjtBIDLTy37LgR8lsNIPPZ_wbFjEgRQ/MM3VvU9T3U0.jpg?size=1280x960&amp;quality=96&amp;sign=12901ba43c0c93437bf33d764c29a422&amp;type=album">
            <a:extLst>
              <a:ext uri="{FF2B5EF4-FFF2-40B4-BE49-F238E27FC236}">
                <a16:creationId xmlns:a16="http://schemas.microsoft.com/office/drawing/2014/main" id="{6FE92074-7FB3-4CB4-B698-26A2978E4670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76" t="39980" r="13255" b="11060"/>
          <a:stretch/>
        </p:blipFill>
        <p:spPr bwMode="auto">
          <a:xfrm>
            <a:off x="30312007" y="9388677"/>
            <a:ext cx="7534375" cy="43953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45B013F9-6375-4ED5-9446-1EC1D59D8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573855" y="7873745"/>
            <a:ext cx="85423982" cy="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920D324C-1518-472A-A616-B8B778A94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220018" y="8028786"/>
            <a:ext cx="90160688" cy="4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C738FF2A-BD42-4943-B4C0-40B9AE409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41" y="7116872"/>
            <a:ext cx="784330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6405E301-B5AE-4022-B8C6-7C61826B5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5008" y="8557379"/>
            <a:ext cx="98698506" cy="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77482216-6A59-46C2-A85E-FDFD485D33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891214"/>
              </p:ext>
            </p:extLst>
          </p:nvPr>
        </p:nvGraphicFramePr>
        <p:xfrm>
          <a:off x="11711689" y="5594663"/>
          <a:ext cx="14301857" cy="14031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3824397" imgH="3027981" progId="Origin95.Graph">
                  <p:embed/>
                </p:oleObj>
              </mc:Choice>
              <mc:Fallback>
                <p:oleObj name="Graph" r:id="rId6" imgW="3824397" imgH="3027981" progId="Origin95.Graph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582"/>
                      <a:stretch>
                        <a:fillRect/>
                      </a:stretch>
                    </p:blipFill>
                    <p:spPr bwMode="auto">
                      <a:xfrm>
                        <a:off x="11711689" y="5594663"/>
                        <a:ext cx="14301857" cy="140318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4">
            <a:extLst>
              <a:ext uri="{FF2B5EF4-FFF2-40B4-BE49-F238E27FC236}">
                <a16:creationId xmlns:a16="http://schemas.microsoft.com/office/drawing/2014/main" id="{216E7C51-47C6-46CB-999D-A342DF41811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24329260" y="12826839"/>
            <a:ext cx="6903484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ED5E73A0-6935-4B6B-A721-480B8C3AFD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108238"/>
              </p:ext>
            </p:extLst>
          </p:nvPr>
        </p:nvGraphicFramePr>
        <p:xfrm>
          <a:off x="115973" y="5652971"/>
          <a:ext cx="13996987" cy="13772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8" imgW="3920760" imgH="3000960" progId="Origin95.Graph">
                  <p:embed/>
                </p:oleObj>
              </mc:Choice>
              <mc:Fallback>
                <p:oleObj name="Graph" r:id="rId8" imgW="3920760" imgH="3000960" progId="Origin95.Graph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 l="14638"/>
                      <a:stretch>
                        <a:fillRect/>
                      </a:stretch>
                    </p:blipFill>
                    <p:spPr bwMode="auto">
                      <a:xfrm>
                        <a:off x="115973" y="5652971"/>
                        <a:ext cx="13996987" cy="137724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9">
            <a:extLst>
              <a:ext uri="{FF2B5EF4-FFF2-40B4-BE49-F238E27FC236}">
                <a16:creationId xmlns:a16="http://schemas.microsoft.com/office/drawing/2014/main" id="{D2E9F144-6051-4F21-96BE-9756C7DDEE8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135640" y="10004299"/>
            <a:ext cx="83785472" cy="7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" name="Объект 24">
            <a:extLst>
              <a:ext uri="{FF2B5EF4-FFF2-40B4-BE49-F238E27FC236}">
                <a16:creationId xmlns:a16="http://schemas.microsoft.com/office/drawing/2014/main" id="{B613F823-2983-48F2-A797-719460EDFB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279563"/>
              </p:ext>
            </p:extLst>
          </p:nvPr>
        </p:nvGraphicFramePr>
        <p:xfrm>
          <a:off x="23727811" y="5594663"/>
          <a:ext cx="14108677" cy="14046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0" imgW="3824397" imgH="3027981" progId="Origin95.Graph">
                  <p:embed/>
                </p:oleObj>
              </mc:Choice>
              <mc:Fallback>
                <p:oleObj name="Graph" r:id="rId10" imgW="3824397" imgH="3027981" progId="Origin95.Graph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596"/>
                      <a:stretch>
                        <a:fillRect/>
                      </a:stretch>
                    </p:blipFill>
                    <p:spPr bwMode="auto">
                      <a:xfrm>
                        <a:off x="23727811" y="5594663"/>
                        <a:ext cx="14108677" cy="140467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13652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89</Words>
  <Application>Microsoft Office PowerPoint</Application>
  <PresentationFormat>Произвольный</PresentationFormat>
  <Paragraphs>11</Paragraphs>
  <Slides>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Graph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 Демченко</dc:creator>
  <cp:lastModifiedBy>Русакова Наталья Петровна</cp:lastModifiedBy>
  <cp:revision>8</cp:revision>
  <dcterms:created xsi:type="dcterms:W3CDTF">2021-03-29T18:22:19Z</dcterms:created>
  <dcterms:modified xsi:type="dcterms:W3CDTF">2021-03-30T20:23:55Z</dcterms:modified>
</cp:coreProperties>
</file>