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7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6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78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5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7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2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50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8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D5EBB-943E-4800-B400-162FA1930962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65D3-A80F-45F3-9A22-DA37CDD162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46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2">
                <a:lumMod val="60000"/>
                <a:lumOff val="40000"/>
              </a:schemeClr>
            </a:gs>
            <a:gs pos="76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15268"/>
            <a:ext cx="12192000" cy="66415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НАНОЧАСТИЦ СЕРЕБРА С ПОМОЩЬЮ ЭКСТРАКТОВ ЛИСТЬЕВ МАТЬ-И-МАЧЕХИ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55371" y="397810"/>
            <a:ext cx="86812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«Тверской государственный университет» Кафедра физической химии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64990" y="495113"/>
            <a:ext cx="323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Подготовил: Дорошенко И.Д. Руководитель: Хижняк С.Д.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8420" y="711391"/>
            <a:ext cx="82822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наночастиц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серебра при помощи экстрактов листьев мать-и-мачехи, собранных в 6 районах г. Твери с различной степенью антропогенной нагрузки.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5817" y="745441"/>
            <a:ext cx="8347451" cy="4596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3216" y="1323341"/>
            <a:ext cx="705875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140692"/>
              </p:ext>
            </p:extLst>
          </p:nvPr>
        </p:nvGraphicFramePr>
        <p:xfrm>
          <a:off x="-3797" y="1192786"/>
          <a:ext cx="3096234" cy="241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Graph" r:id="rId3" imgW="3848405" imgH="2996794" progId="Origin50.Graph">
                  <p:embed/>
                </p:oleObj>
              </mc:Choice>
              <mc:Fallback>
                <p:oleObj name="Graph" r:id="rId3" imgW="3848405" imgH="2996794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797" y="1192786"/>
                        <a:ext cx="3096234" cy="2410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409950" y="1243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596634"/>
              </p:ext>
            </p:extLst>
          </p:nvPr>
        </p:nvGraphicFramePr>
        <p:xfrm>
          <a:off x="2913229" y="1192785"/>
          <a:ext cx="3055758" cy="241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Graph" r:id="rId5" imgW="3667354" imgH="3072384" progId="Origin50.Graph">
                  <p:embed/>
                </p:oleObj>
              </mc:Choice>
              <mc:Fallback>
                <p:oleObj name="Graph" r:id="rId5" imgW="3667354" imgH="3072384" progId="Origin50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229" y="1192785"/>
                        <a:ext cx="3055758" cy="2410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409950" y="3765323"/>
            <a:ext cx="83882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603465"/>
              </p:ext>
            </p:extLst>
          </p:nvPr>
        </p:nvGraphicFramePr>
        <p:xfrm>
          <a:off x="6094194" y="1192785"/>
          <a:ext cx="3055435" cy="2406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Graph" r:id="rId7" imgW="3692347" imgH="2907792" progId="Origin50.Graph">
                  <p:embed/>
                </p:oleObj>
              </mc:Choice>
              <mc:Fallback>
                <p:oleObj name="Graph" r:id="rId7" imgW="3692347" imgH="2907792" progId="Origin50.Grap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4194" y="1192785"/>
                        <a:ext cx="3055435" cy="24068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23216" y="3267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009652"/>
              </p:ext>
            </p:extLst>
          </p:nvPr>
        </p:nvGraphicFramePr>
        <p:xfrm>
          <a:off x="9192003" y="1147624"/>
          <a:ext cx="3103867" cy="2430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Graph" r:id="rId9" imgW="4131720" imgH="2901600" progId="Origin50.Graph">
                  <p:embed/>
                </p:oleObj>
              </mc:Choice>
              <mc:Fallback>
                <p:oleObj name="Graph" r:id="rId9" imgW="4131720" imgH="2901600" progId="Origin50.Grap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2003" y="1147624"/>
                        <a:ext cx="3103867" cy="24304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61208"/>
              </p:ext>
            </p:extLst>
          </p:nvPr>
        </p:nvGraphicFramePr>
        <p:xfrm>
          <a:off x="3028156" y="3805217"/>
          <a:ext cx="3056865" cy="120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734">
                  <a:extLst>
                    <a:ext uri="{9D8B030D-6E8A-4147-A177-3AD203B41FA5}">
                      <a16:colId xmlns:a16="http://schemas.microsoft.com/office/drawing/2014/main" val="2468516196"/>
                    </a:ext>
                  </a:extLst>
                </a:gridCol>
                <a:gridCol w="1177536">
                  <a:extLst>
                    <a:ext uri="{9D8B030D-6E8A-4147-A177-3AD203B41FA5}">
                      <a16:colId xmlns:a16="http://schemas.microsoft.com/office/drawing/2014/main" val="777091917"/>
                    </a:ext>
                  </a:extLst>
                </a:gridCol>
                <a:gridCol w="922595">
                  <a:extLst>
                    <a:ext uri="{9D8B030D-6E8A-4147-A177-3AD203B41FA5}">
                      <a16:colId xmlns:a16="http://schemas.microsoft.com/office/drawing/2014/main" val="3564668264"/>
                    </a:ext>
                  </a:extLst>
                </a:gridCol>
              </a:tblGrid>
              <a:tr h="160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сбора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ПП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НЧС, мм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поглощение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563058"/>
                  </a:ext>
                </a:extLst>
              </a:tr>
              <a:tr h="14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«Светлый»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0.698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228341"/>
                  </a:ext>
                </a:extLst>
              </a:tr>
              <a:tr h="14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0.886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6745"/>
                  </a:ext>
                </a:extLst>
              </a:tr>
              <a:tr h="14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Пл. Гагарина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05424"/>
                  </a:ext>
                </a:extLst>
              </a:tr>
              <a:tr h="14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Volga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Life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53919"/>
                  </a:ext>
                </a:extLst>
              </a:tr>
              <a:tr h="14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Мигалово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0.742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25980"/>
                  </a:ext>
                </a:extLst>
              </a:tr>
              <a:tr h="144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«Рябинки»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0.756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16490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61407" y="3428770"/>
            <a:ext cx="3073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УФ-спектры образцов экстрактов после добавления в них раствора нитрата серебра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012209" y="3409699"/>
            <a:ext cx="3267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УФ-спектры образцов экстрактов через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добавления в них раствора нитрата серебра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11278" y="3434361"/>
            <a:ext cx="28807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УФ-спектры образцов экстрактов через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день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добавления в них раствора нитрата серебра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186198"/>
              </p:ext>
            </p:extLst>
          </p:nvPr>
        </p:nvGraphicFramePr>
        <p:xfrm>
          <a:off x="6094193" y="3805387"/>
          <a:ext cx="3086529" cy="120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018">
                  <a:extLst>
                    <a:ext uri="{9D8B030D-6E8A-4147-A177-3AD203B41FA5}">
                      <a16:colId xmlns:a16="http://schemas.microsoft.com/office/drawing/2014/main" val="47884555"/>
                    </a:ext>
                  </a:extLst>
                </a:gridCol>
                <a:gridCol w="1188963">
                  <a:extLst>
                    <a:ext uri="{9D8B030D-6E8A-4147-A177-3AD203B41FA5}">
                      <a16:colId xmlns:a16="http://schemas.microsoft.com/office/drawing/2014/main" val="4043021451"/>
                    </a:ext>
                  </a:extLst>
                </a:gridCol>
                <a:gridCol w="931548">
                  <a:extLst>
                    <a:ext uri="{9D8B030D-6E8A-4147-A177-3AD203B41FA5}">
                      <a16:colId xmlns:a16="http://schemas.microsoft.com/office/drawing/2014/main" val="1406907318"/>
                    </a:ext>
                  </a:extLst>
                </a:gridCol>
              </a:tblGrid>
              <a:tr h="160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сбора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ПП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НЧС, мм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поглощение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96382"/>
                  </a:ext>
                </a:extLst>
              </a:tr>
              <a:tr h="14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«Светлый»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942"/>
                  </a:ext>
                </a:extLst>
              </a:tr>
              <a:tr h="14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26973"/>
                  </a:ext>
                </a:extLst>
              </a:tr>
              <a:tr h="14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Пл. Гагарина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81869"/>
                  </a:ext>
                </a:extLst>
              </a:tr>
              <a:tr h="14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Volga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Life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198856"/>
                  </a:ext>
                </a:extLst>
              </a:tr>
              <a:tr h="14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Мигалово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61416"/>
                  </a:ext>
                </a:extLst>
              </a:tr>
              <a:tr h="144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«Рябинки»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607999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9196037" y="3454185"/>
            <a:ext cx="30689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УФ-спектры образцов экстрактов через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дня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добавления в них раствора нитрата серебра</a:t>
            </a: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72167"/>
              </p:ext>
            </p:extLst>
          </p:nvPr>
        </p:nvGraphicFramePr>
        <p:xfrm>
          <a:off x="9149629" y="3805387"/>
          <a:ext cx="3030321" cy="1209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426">
                  <a:extLst>
                    <a:ext uri="{9D8B030D-6E8A-4147-A177-3AD203B41FA5}">
                      <a16:colId xmlns:a16="http://schemas.microsoft.com/office/drawing/2014/main" val="47884555"/>
                    </a:ext>
                  </a:extLst>
                </a:gridCol>
                <a:gridCol w="1167311">
                  <a:extLst>
                    <a:ext uri="{9D8B030D-6E8A-4147-A177-3AD203B41FA5}">
                      <a16:colId xmlns:a16="http://schemas.microsoft.com/office/drawing/2014/main" val="4043021451"/>
                    </a:ext>
                  </a:extLst>
                </a:gridCol>
                <a:gridCol w="914584">
                  <a:extLst>
                    <a:ext uri="{9D8B030D-6E8A-4147-A177-3AD203B41FA5}">
                      <a16:colId xmlns:a16="http://schemas.microsoft.com/office/drawing/2014/main" val="1406907318"/>
                    </a:ext>
                  </a:extLst>
                </a:gridCol>
              </a:tblGrid>
              <a:tr h="333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сбора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ПП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НЧС, мм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поглощение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96382"/>
                  </a:ext>
                </a:extLst>
              </a:tr>
              <a:tr h="145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«Светлый»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942"/>
                  </a:ext>
                </a:extLst>
              </a:tr>
              <a:tr h="145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26973"/>
                  </a:ext>
                </a:extLst>
              </a:tr>
              <a:tr h="145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Пл. Гагарина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81869"/>
                  </a:ext>
                </a:extLst>
              </a:tr>
              <a:tr h="145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Volga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Life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198856"/>
                  </a:ext>
                </a:extLst>
              </a:tr>
              <a:tr h="145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Мигалово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61416"/>
                  </a:ext>
                </a:extLst>
              </a:tr>
              <a:tr h="145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«Рябинки»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607999"/>
                  </a:ext>
                </a:extLst>
              </a:tr>
            </a:tbl>
          </a:graphicData>
        </a:graphic>
      </p:graphicFrame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34710" y="3591344"/>
            <a:ext cx="55366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30725"/>
              </p:ext>
            </p:extLst>
          </p:nvPr>
        </p:nvGraphicFramePr>
        <p:xfrm>
          <a:off x="-3797" y="4010525"/>
          <a:ext cx="3085153" cy="2406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Graph" r:id="rId11" imgW="4131720" imgH="2901600" progId="Origin50.Graph">
                  <p:embed/>
                </p:oleObj>
              </mc:Choice>
              <mc:Fallback>
                <p:oleObj name="Graph" r:id="rId11" imgW="4131720" imgH="2901600" progId="Origin50.Graph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797" y="4010525"/>
                        <a:ext cx="3085153" cy="24068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-67074" y="6273800"/>
            <a:ext cx="32117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УФ-спектры образцов экстрактов через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 дней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добавления в них раствора нитрата серебра</a:t>
            </a: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01414"/>
              </p:ext>
            </p:extLst>
          </p:nvPr>
        </p:nvGraphicFramePr>
        <p:xfrm>
          <a:off x="3012209" y="5090388"/>
          <a:ext cx="3056865" cy="120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734">
                  <a:extLst>
                    <a:ext uri="{9D8B030D-6E8A-4147-A177-3AD203B41FA5}">
                      <a16:colId xmlns:a16="http://schemas.microsoft.com/office/drawing/2014/main" val="1090642655"/>
                    </a:ext>
                  </a:extLst>
                </a:gridCol>
                <a:gridCol w="1177536">
                  <a:extLst>
                    <a:ext uri="{9D8B030D-6E8A-4147-A177-3AD203B41FA5}">
                      <a16:colId xmlns:a16="http://schemas.microsoft.com/office/drawing/2014/main" val="2329886458"/>
                    </a:ext>
                  </a:extLst>
                </a:gridCol>
                <a:gridCol w="922595">
                  <a:extLst>
                    <a:ext uri="{9D8B030D-6E8A-4147-A177-3AD203B41FA5}">
                      <a16:colId xmlns:a16="http://schemas.microsoft.com/office/drawing/2014/main" val="2099858507"/>
                    </a:ext>
                  </a:extLst>
                </a:gridCol>
              </a:tblGrid>
              <a:tr h="319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сбора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 ПП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НЧС, мм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поглощение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18447"/>
                  </a:ext>
                </a:extLst>
              </a:tr>
              <a:tr h="14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«Светлый»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53717"/>
                  </a:ext>
                </a:extLst>
              </a:tr>
              <a:tr h="14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75582"/>
                  </a:ext>
                </a:extLst>
              </a:tr>
              <a:tr h="14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Пл. Гагарина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286821"/>
                  </a:ext>
                </a:extLst>
              </a:tr>
              <a:tr h="14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Volga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Life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63881"/>
                  </a:ext>
                </a:extLst>
              </a:tr>
              <a:tr h="14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Мигалово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315686"/>
                  </a:ext>
                </a:extLst>
              </a:tr>
              <a:tr h="143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СНТ «Рябинки»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04942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081124" y="5090388"/>
                <a:ext cx="6110876" cy="1862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3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Для проведения спектрального анализа были приготовлены водные экстракты листьев мать-и-мачехи с добавлением раствора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𝐴𝑔𝑁𝑂</m:t>
                        </m:r>
                      </m:e>
                      <m:sub>
                        <m:r>
                          <a:rPr lang="en-US" sz="13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13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Спектры регистрировали на спектрометре «</a:t>
                </a:r>
                <a:r>
                  <a:rPr lang="en-US" sz="13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Evolution Array</a:t>
                </a:r>
                <a:r>
                  <a:rPr lang="ru-RU" sz="13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» фирмы «</a:t>
                </a:r>
                <a:r>
                  <a:rPr lang="en-US" sz="13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Thermo</a:t>
                </a:r>
                <a:r>
                  <a:rPr lang="en-US" sz="13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Scientific</a:t>
                </a:r>
                <a:r>
                  <a:rPr lang="ru-RU" sz="13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» в кварцевой кювете с толщиной слоя 5 мм. </a:t>
                </a:r>
                <a:endParaRPr lang="en-US" sz="13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/>
                <a:r>
                  <a:rPr lang="ru-RU" sz="1300" b="1" dirty="0">
                    <a:latin typeface="Times New Roman" panose="02020603050405020304" pitchFamily="18" charset="0"/>
                  </a:rPr>
                  <a:t>Вывод: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течением времени в водных экстрактах мать-и-мачехи под влиянием биоактивных веществ происходит восстановление ионов серебра. Анализируя полученные данные, можно обнаружить корреляцию между антропогенной нагрузкой и способностью исследуемых образцов восстанавливать ионы серебра.</a:t>
                </a:r>
              </a:p>
              <a:p>
                <a:pPr algn="just"/>
                <a:endParaRPr lang="ru-RU" sz="1100" b="1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124" y="5090388"/>
                <a:ext cx="6110876" cy="1862048"/>
              </a:xfrm>
              <a:prstGeom prst="rect">
                <a:avLst/>
              </a:prstGeom>
              <a:blipFill>
                <a:blip r:embed="rId13"/>
                <a:stretch>
                  <a:fillRect l="-200" t="-328" r="-1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Скругленный прямоугольник 34"/>
          <p:cNvSpPr/>
          <p:nvPr/>
        </p:nvSpPr>
        <p:spPr>
          <a:xfrm>
            <a:off x="6094193" y="5052526"/>
            <a:ext cx="6052025" cy="1737283"/>
          </a:xfrm>
          <a:prstGeom prst="round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38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356</Words>
  <Application>Microsoft Office PowerPoint</Application>
  <PresentationFormat>Широкоэкранный</PresentationFormat>
  <Paragraphs>95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Тема Office</vt:lpstr>
      <vt:lpstr>Graph</vt:lpstr>
      <vt:lpstr>СИНТЕЗ НАНОЧАСТИЦ СЕРЕБРА С ПОМОЩЬЮ ЭКСТРАКТОВ ЛИСТЬЕВ МАТЬ-И-МАЧЕХИ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СИНТЕЗ НАНОЧАСТИЦ СЕРЕБРА С ПОМОЩЬЮ ЭКСТРАКТОВ ЛИСТЬЕВ МАТЬ-И-МАЧЕХИ</dc:title>
  <dc:creator>Иван</dc:creator>
  <cp:lastModifiedBy>Русакова Наталья Петровна</cp:lastModifiedBy>
  <cp:revision>10</cp:revision>
  <dcterms:created xsi:type="dcterms:W3CDTF">2021-03-28T12:01:52Z</dcterms:created>
  <dcterms:modified xsi:type="dcterms:W3CDTF">2021-03-30T05:38:24Z</dcterms:modified>
</cp:coreProperties>
</file>