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7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1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9631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7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645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1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05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8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9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3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93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4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3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3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0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7ACB6-3BE7-4224-BA72-5BF958B5708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9CCFB2-A74D-44E5-9BA7-289EF9C50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C4898C-CDCF-4C0C-A5FC-5D94D42AC7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5132" y="2086024"/>
            <a:ext cx="2735230" cy="188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1C0475-76A1-4DE3-AEA7-610477B387B7}"/>
              </a:ext>
            </a:extLst>
          </p:cNvPr>
          <p:cNvSpPr txBox="1"/>
          <p:nvPr/>
        </p:nvSpPr>
        <p:spPr>
          <a:xfrm>
            <a:off x="2238363" y="151226"/>
            <a:ext cx="873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Получение меланина из продуктов жизнедеятельности насекомых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E5242-206F-410A-87EC-795E56FEFE3F}"/>
              </a:ext>
            </a:extLst>
          </p:cNvPr>
          <p:cNvSpPr txBox="1"/>
          <p:nvPr/>
        </p:nvSpPr>
        <p:spPr>
          <a:xfrm>
            <a:off x="561905" y="505766"/>
            <a:ext cx="1118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Тверской государственный технический университет</a:t>
            </a:r>
          </a:p>
          <a:p>
            <a:pPr algn="ctr"/>
            <a:r>
              <a:rPr lang="ru-RU" sz="1000" dirty="0"/>
              <a:t>Кафедра биотехнологии, химии и стандартизации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EC81F8-94AC-40F2-8145-1DEFBE6EF118}"/>
              </a:ext>
            </a:extLst>
          </p:cNvPr>
          <p:cNvSpPr txBox="1"/>
          <p:nvPr/>
        </p:nvSpPr>
        <p:spPr>
          <a:xfrm>
            <a:off x="8915401" y="568407"/>
            <a:ext cx="3115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Зайцева Л.А.</a:t>
            </a:r>
          </a:p>
          <a:p>
            <a:r>
              <a:rPr lang="ru-RU" sz="1100" dirty="0"/>
              <a:t>Научный руководитель: </a:t>
            </a:r>
            <a:r>
              <a:rPr lang="ru-RU" sz="1100" dirty="0" err="1"/>
              <a:t>Прутенская</a:t>
            </a:r>
            <a:r>
              <a:rPr lang="ru-RU" sz="1100" dirty="0"/>
              <a:t> Е.А.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8ED42-A707-4354-BA01-751DE3F9A5AB}"/>
              </a:ext>
            </a:extLst>
          </p:cNvPr>
          <p:cNvSpPr txBox="1"/>
          <p:nvPr/>
        </p:nvSpPr>
        <p:spPr>
          <a:xfrm>
            <a:off x="485300" y="1062935"/>
            <a:ext cx="11409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Цель:</a:t>
            </a:r>
            <a:r>
              <a:rPr lang="ru-RU" sz="1200" dirty="0"/>
              <a:t> охарактеризовать пчелиную моль </a:t>
            </a:r>
            <a:r>
              <a:rPr lang="en-US" sz="1200" i="1" dirty="0"/>
              <a:t>Galleria </a:t>
            </a:r>
            <a:r>
              <a:rPr lang="en-US" sz="1200" i="1" dirty="0" err="1"/>
              <a:t>mellonella</a:t>
            </a:r>
            <a:r>
              <a:rPr lang="ru-RU" sz="1200" i="1" dirty="0"/>
              <a:t> </a:t>
            </a:r>
            <a:r>
              <a:rPr lang="ru-RU" sz="1200" dirty="0"/>
              <a:t>и рассмотреть способ получения меланина из продуктов её жизнедеятельности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BA0F0-C4F3-4D8D-A837-9DD613504B57}"/>
              </a:ext>
            </a:extLst>
          </p:cNvPr>
          <p:cNvSpPr txBox="1"/>
          <p:nvPr/>
        </p:nvSpPr>
        <p:spPr>
          <a:xfrm>
            <a:off x="999022" y="1541963"/>
            <a:ext cx="318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Моль </a:t>
            </a:r>
            <a:r>
              <a:rPr lang="en-US" b="1" i="1" dirty="0"/>
              <a:t>Galleria </a:t>
            </a:r>
            <a:r>
              <a:rPr lang="en-US" b="1" i="1" dirty="0" err="1"/>
              <a:t>mellonella</a:t>
            </a:r>
            <a:endParaRPr lang="ru-RU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14A6DB-521D-43B6-9CEC-3E73F813F208}"/>
              </a:ext>
            </a:extLst>
          </p:cNvPr>
          <p:cNvSpPr txBox="1"/>
          <p:nvPr/>
        </p:nvSpPr>
        <p:spPr>
          <a:xfrm>
            <a:off x="8691779" y="1541963"/>
            <a:ext cx="132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Меланин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E3CBB-864D-43CA-A767-774ACC894A37}"/>
              </a:ext>
            </a:extLst>
          </p:cNvPr>
          <p:cNvSpPr txBox="1"/>
          <p:nvPr/>
        </p:nvSpPr>
        <p:spPr>
          <a:xfrm>
            <a:off x="420896" y="1917342"/>
            <a:ext cx="419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Цикл развития </a:t>
            </a:r>
            <a:r>
              <a:rPr lang="ru-RU" sz="1200" i="1" dirty="0"/>
              <a:t>G. </a:t>
            </a:r>
            <a:r>
              <a:rPr lang="ru-RU" sz="1200" i="1" dirty="0" err="1"/>
              <a:t>mellonella</a:t>
            </a:r>
            <a:r>
              <a:rPr lang="ru-RU" sz="1200" i="1" dirty="0"/>
              <a:t> </a:t>
            </a:r>
            <a:r>
              <a:rPr lang="ru-RU" sz="1200" dirty="0"/>
              <a:t>включает следующие стадии: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Яйцо,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Личинка (гусеница),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 err="1"/>
              <a:t>Предкуколка</a:t>
            </a:r>
            <a:r>
              <a:rPr lang="ru-RU" sz="1200" dirty="0"/>
              <a:t>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Куколка (хризалида),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Взрослая особь (имаго).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AC9653-E2CC-460D-90A5-3E4AE0958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3139" t="20354" r="14546" b="9893"/>
          <a:stretch/>
        </p:blipFill>
        <p:spPr>
          <a:xfrm>
            <a:off x="410207" y="3865277"/>
            <a:ext cx="1935060" cy="1935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516463" y="4371738"/>
            <a:ext cx="3822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Практическое применение:</a:t>
            </a:r>
          </a:p>
          <a:p>
            <a:pPr marL="342900" indent="-342900">
              <a:buAutoNum type="arabicPeriod"/>
            </a:pPr>
            <a:r>
              <a:rPr lang="ru-RU" sz="1200" dirty="0"/>
              <a:t>Выделение экстракта, применяемого во многих областях медицины, в том числе для лечения туберкулеза</a:t>
            </a:r>
          </a:p>
          <a:p>
            <a:pPr marL="342900" indent="-342900">
              <a:buAutoNum type="arabicPeriod"/>
            </a:pPr>
            <a:r>
              <a:rPr lang="ru-RU" sz="1200" dirty="0"/>
              <a:t>Получение продукта жизнедеятельности личинок (ПМЖ), богатого полезными веществами, в том числе меланином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94176" y="1992968"/>
            <a:ext cx="5142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200" dirty="0"/>
              <a:t>Продукт жизнедеятельности моли, являющийся исследуемым материалом, получен благодаря </a:t>
            </a:r>
            <a:r>
              <a:rPr lang="ru-RU" sz="1200" b="1" dirty="0"/>
              <a:t>ООО «Жива»</a:t>
            </a:r>
          </a:p>
          <a:p>
            <a:pPr fontAlgn="t"/>
            <a:endParaRPr lang="ru-RU" sz="1200" dirty="0"/>
          </a:p>
          <a:p>
            <a:pPr fontAlgn="t"/>
            <a:r>
              <a:rPr lang="ru-RU" sz="1200" dirty="0"/>
              <a:t>Из продукта жизнедеятельности </a:t>
            </a:r>
            <a:r>
              <a:rPr lang="en-US" sz="1200" i="1" dirty="0"/>
              <a:t>Galleria </a:t>
            </a:r>
            <a:r>
              <a:rPr lang="en-US" sz="1200" i="1" dirty="0" err="1"/>
              <a:t>mellonella</a:t>
            </a:r>
            <a:r>
              <a:rPr lang="ru-RU" sz="1200" i="1" dirty="0"/>
              <a:t> </a:t>
            </a:r>
            <a:r>
              <a:rPr lang="ru-RU" sz="1200" dirty="0"/>
              <a:t>можно получать меланин в соответствии с патентом </a:t>
            </a:r>
            <a:r>
              <a:rPr lang="de-DE" sz="1200" b="1" dirty="0"/>
              <a:t>RU</a:t>
            </a:r>
            <a:r>
              <a:rPr lang="ru-RU" sz="1200" b="1" dirty="0"/>
              <a:t> </a:t>
            </a:r>
            <a:r>
              <a:rPr lang="de-DE" sz="1200" b="1" dirty="0"/>
              <a:t>2 708 232</a:t>
            </a:r>
            <a:r>
              <a:rPr lang="de-DE" sz="1200" dirty="0"/>
              <a:t> </a:t>
            </a:r>
            <a:r>
              <a:rPr lang="de-DE" sz="1200" b="1" dirty="0"/>
              <a:t>C1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882" y="3035910"/>
            <a:ext cx="3792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Основные этапы переработки ПМЖ моли:</a:t>
            </a:r>
          </a:p>
          <a:p>
            <a:pPr marL="342900" indent="-342900">
              <a:buAutoNum type="arabicPeriod"/>
            </a:pPr>
            <a:r>
              <a:rPr lang="ru-RU" sz="1200" dirty="0"/>
              <a:t>Экстракция воска органическим растворителем (гексаном)</a:t>
            </a:r>
          </a:p>
          <a:p>
            <a:pPr marL="342900" indent="-342900">
              <a:buAutoNum type="arabicPeriod"/>
            </a:pPr>
            <a:r>
              <a:rPr lang="ru-RU" sz="1200" dirty="0"/>
              <a:t>Сушка шрота</a:t>
            </a:r>
          </a:p>
          <a:p>
            <a:pPr marL="342900" indent="-342900">
              <a:buAutoNum type="arabicPeriod"/>
            </a:pPr>
            <a:r>
              <a:rPr lang="ru-RU" sz="1200" dirty="0"/>
              <a:t>Экстракция с использованием </a:t>
            </a:r>
            <a:r>
              <a:rPr lang="en-US" sz="1200" dirty="0" err="1"/>
              <a:t>NaOH</a:t>
            </a:r>
            <a:r>
              <a:rPr lang="ru-RU" sz="1200" dirty="0"/>
              <a:t> при 60°С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ru-RU" sz="1200" dirty="0"/>
              <a:t>Фильтрование</a:t>
            </a:r>
          </a:p>
          <a:p>
            <a:pPr marL="342900" indent="-342900">
              <a:buAutoNum type="arabicPeriod"/>
            </a:pPr>
            <a:r>
              <a:rPr lang="ru-RU" sz="1200" dirty="0"/>
              <a:t>Осаждение </a:t>
            </a:r>
            <a:r>
              <a:rPr lang="ru-RU" sz="1200" dirty="0" err="1"/>
              <a:t>меланиновых</a:t>
            </a:r>
            <a:r>
              <a:rPr lang="ru-RU" sz="1200" dirty="0"/>
              <a:t> веществ раствором </a:t>
            </a:r>
            <a:r>
              <a:rPr lang="en-US" sz="1200" dirty="0"/>
              <a:t>HCl</a:t>
            </a:r>
            <a:endParaRPr lang="ru-RU" sz="1200" dirty="0"/>
          </a:p>
          <a:p>
            <a:pPr marL="342900" indent="-342900">
              <a:buAutoNum type="arabicPeriod"/>
            </a:pPr>
            <a:r>
              <a:rPr lang="ru-RU" sz="1200" dirty="0"/>
              <a:t>Отделение осадка центрифугированием</a:t>
            </a:r>
          </a:p>
          <a:p>
            <a:pPr marL="342900" indent="-342900">
              <a:buAutoNum type="arabicPeriod"/>
            </a:pPr>
            <a:r>
              <a:rPr lang="ru-RU" sz="1200" dirty="0"/>
              <a:t>Сушка осадка</a:t>
            </a:r>
          </a:p>
          <a:p>
            <a:pPr marL="342900" indent="-342900">
              <a:buAutoNum type="arabicPeriod"/>
            </a:pPr>
            <a:endParaRPr lang="ru-RU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1591B4-C98E-4C33-B517-0BDB62426625}"/>
              </a:ext>
            </a:extLst>
          </p:cNvPr>
          <p:cNvSpPr txBox="1"/>
          <p:nvPr/>
        </p:nvSpPr>
        <p:spPr>
          <a:xfrm>
            <a:off x="2591883" y="5771588"/>
            <a:ext cx="907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Вывод:</a:t>
            </a:r>
            <a:r>
              <a:rPr lang="ru-RU" sz="1200" dirty="0"/>
              <a:t> пчелиная моль Огневка является перспективным объектом для использования в промышленности, а из продуктов её жизнедеятельности можно получать полезные вещества, такие как меланин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1014F-0D3E-48D6-B91A-B8B16EBF1AB7}"/>
              </a:ext>
            </a:extLst>
          </p:cNvPr>
          <p:cNvSpPr txBox="1"/>
          <p:nvPr/>
        </p:nvSpPr>
        <p:spPr>
          <a:xfrm>
            <a:off x="6516027" y="5176743"/>
            <a:ext cx="414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Отходы производства используются в качестве удобрений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22A59-2089-4CD9-B280-65BDCCF47C08}"/>
              </a:ext>
            </a:extLst>
          </p:cNvPr>
          <p:cNvSpPr txBox="1"/>
          <p:nvPr/>
        </p:nvSpPr>
        <p:spPr>
          <a:xfrm>
            <a:off x="2516463" y="3863261"/>
            <a:ext cx="32189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Рисунок 1 - Цикл развития </a:t>
            </a:r>
            <a:r>
              <a:rPr lang="en-US" sz="900" i="1" dirty="0"/>
              <a:t>G. </a:t>
            </a:r>
            <a:r>
              <a:rPr lang="en-US" sz="900" i="1" dirty="0" err="1"/>
              <a:t>Mellonella</a:t>
            </a:r>
            <a:endParaRPr lang="ru-RU" sz="900" i="1" dirty="0"/>
          </a:p>
          <a:p>
            <a:pPr algn="ctr"/>
            <a:r>
              <a:rPr lang="ru-RU" sz="900" dirty="0"/>
              <a:t>1 – личинка, 2 – куколка, 3 – кокон, 4 – имаго, самка, 5 – имаго, самец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D3FC1E-AC79-4818-AE0D-A507C875F5DD}"/>
              </a:ext>
            </a:extLst>
          </p:cNvPr>
          <p:cNvSpPr txBox="1"/>
          <p:nvPr/>
        </p:nvSpPr>
        <p:spPr>
          <a:xfrm>
            <a:off x="1386363" y="6414764"/>
            <a:ext cx="68863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/>
              <a:t>Рисунок 1 - Коновалова Т. В., Лабораторное содержание и разведение большой восковой огневки </a:t>
            </a:r>
            <a:r>
              <a:rPr lang="ru-RU" sz="800" i="1" dirty="0" err="1"/>
              <a:t>Galleria</a:t>
            </a:r>
            <a:r>
              <a:rPr lang="ru-RU" sz="700" i="1" dirty="0"/>
              <a:t> </a:t>
            </a:r>
            <a:r>
              <a:rPr lang="ru-RU" sz="700" i="1" dirty="0" err="1"/>
              <a:t>mellonella</a:t>
            </a:r>
            <a:r>
              <a:rPr lang="ru-RU" sz="700" i="1" dirty="0"/>
              <a:t> L.</a:t>
            </a:r>
            <a:r>
              <a:rPr lang="ru-RU" sz="700" dirty="0"/>
              <a:t> – Москва – 2015. -  46 - 48 с.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236AC6-FF7A-40D9-A4C8-9B734E32EE99}"/>
              </a:ext>
            </a:extLst>
          </p:cNvPr>
          <p:cNvSpPr txBox="1"/>
          <p:nvPr/>
        </p:nvSpPr>
        <p:spPr>
          <a:xfrm>
            <a:off x="578839" y="5983805"/>
            <a:ext cx="18085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Рисунок 2 – Взрослая особь</a:t>
            </a:r>
          </a:p>
        </p:txBody>
      </p:sp>
      <p:grpSp>
        <p:nvGrpSpPr>
          <p:cNvPr id="21" name="Группа 7"/>
          <p:cNvGrpSpPr>
            <a:grpSpLocks/>
          </p:cNvGrpSpPr>
          <p:nvPr/>
        </p:nvGrpSpPr>
        <p:grpSpPr bwMode="auto">
          <a:xfrm>
            <a:off x="197909" y="0"/>
            <a:ext cx="1224491" cy="951969"/>
            <a:chOff x="0" y="0"/>
            <a:chExt cx="4320705" cy="3024637"/>
          </a:xfrm>
        </p:grpSpPr>
        <p:pic>
          <p:nvPicPr>
            <p:cNvPr id="22" name="Picture 7" descr="Рисунок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"/>
              <a:ext cx="4320705" cy="302463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pic>
          <p:nvPicPr>
            <p:cNvPr id="23" name="Picture 0" descr="LOGO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989363" cy="123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pic>
        <p:nvPicPr>
          <p:cNvPr id="1026" name="Picture 2" descr="https://sun9-56.userapi.com/impg/CJQMQ6dUh0RMFfY4G1SubpX9nLI6kgwFoSvdLg/w9aCXoQRGqA.jpg?size=492x1040&amp;quality=96&amp;sign=e72254b5acd029c4e48332e6a31c22cc&amp;type=album"/>
          <p:cNvPicPr>
            <a:picLocks noChangeAspect="1" noChangeArrowheads="1"/>
          </p:cNvPicPr>
          <p:nvPr/>
        </p:nvPicPr>
        <p:blipFill>
          <a:blip r:embed="rId6" cstate="print"/>
          <a:srcRect t="9655" r="334" b="29465"/>
          <a:stretch>
            <a:fillRect/>
          </a:stretch>
        </p:blipFill>
        <p:spPr bwMode="auto">
          <a:xfrm>
            <a:off x="10245924" y="2971960"/>
            <a:ext cx="1842559" cy="237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10464321" y="5291666"/>
            <a:ext cx="13949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Рисунок 3 - Меланин</a:t>
            </a:r>
          </a:p>
        </p:txBody>
      </p:sp>
    </p:spTree>
    <p:extLst>
      <p:ext uri="{BB962C8B-B14F-4D97-AF65-F5344CB8AC3E}">
        <p14:creationId xmlns:p14="http://schemas.microsoft.com/office/powerpoint/2010/main" val="251643403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589</TotalTime>
  <Words>277</Words>
  <Application>Microsoft Office PowerPoint</Application>
  <PresentationFormat>Широкоэкранный</PresentationFormat>
  <Paragraphs>35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Легкий дым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l.zaitzeva</dc:creator>
  <cp:lastModifiedBy>Русакова Наталья Петровна</cp:lastModifiedBy>
  <cp:revision>44</cp:revision>
  <dcterms:created xsi:type="dcterms:W3CDTF">2021-03-25T11:38:36Z</dcterms:created>
  <dcterms:modified xsi:type="dcterms:W3CDTF">2021-03-30T15:17:44Z</dcterms:modified>
</cp:coreProperties>
</file>