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79356" autoAdjust="0"/>
  </p:normalViewPr>
  <p:slideViewPr>
    <p:cSldViewPr snapToGrid="0">
      <p:cViewPr varScale="1">
        <p:scale>
          <a:sx n="61" d="100"/>
          <a:sy n="61" d="100"/>
        </p:scale>
        <p:origin x="12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28184-0299-4156-B227-F31AE1F00000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60FD2-6FDD-479A-B16A-8767977744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559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Реакция получения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N-</a:t>
            </a:r>
            <a:r>
              <a:rPr lang="ru-R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метилглюкамина методом восстановительного аминирования протекает в один или два этапа.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60FD2-6FDD-479A-B16A-87679777445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10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Схема реактора высокого давления для каталитического превращения D-глюкозы в N-метил-D-глюкозамин. В реактор помещают 30 г D-глюкозы, 150 мл метанола и 13 мл 40% метиламина и 10 г катализатора. Затем реактор нагревают до 120 градусов </a:t>
            </a:r>
            <a:r>
              <a:rPr lang="ru-RU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цельсия</a:t>
            </a:r>
            <a:r>
              <a:rPr lang="ru-R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 последующей продувкой реактора водородом. Давление водорода – 8.0 МПа.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60FD2-6FDD-479A-B16A-87679777445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176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Исследование активности синтезированных катализаторов Ni-10 мас. % – СПС, Ni-15 мас. % – СПС и Ni-25 мас. % – СПС представлено на графиках. Увеличение содержания никеля приводит к соответствующему увеличению скорости образования </a:t>
            </a:r>
            <a:r>
              <a:rPr lang="ru-RU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метилглутимина</a:t>
            </a:r>
            <a:r>
              <a:rPr lang="ru-R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ru-RU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метилглутамина</a:t>
            </a:r>
            <a:r>
              <a:rPr lang="ru-R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Образец Ni-25 мас. % – HPS показал самую высокую активность, поэтому все дальнейшие эксперименты проводились с использованием этого образца. В ходе экспериментов N-метил-D-глюкозимин, N-метил-D-глюкозамин были обнаружены в реакционной среде и могут рассматриваться как основные продукты. Исследование влияния температуры на выход N-метил-D-глюкозамина и N-метил-D-глюкозимина представлено на следующем </a:t>
            </a:r>
            <a:r>
              <a:rPr lang="ru-RU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слайте</a:t>
            </a:r>
            <a:r>
              <a:rPr lang="ru-R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60FD2-6FDD-479A-B16A-87679777445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266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ru-R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 температуры реакции ведет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 соответствующему увеличению выходов N-метил-D-глюкозамина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N-</a:t>
            </a:r>
            <a:r>
              <a:rPr lang="ru-R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метил-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D-</a:t>
            </a:r>
            <a:r>
              <a:rPr lang="ru-R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глюкозимина.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Установлено, что начальная активность катализатора составляет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1.3 кг (</a:t>
            </a:r>
            <a:r>
              <a:rPr lang="ru-RU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глю</a:t>
            </a:r>
            <a:r>
              <a:rPr lang="ru-R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)/(кг(кат)*ч) при 99.3–99.6% конверсии D-глюкозы. Селективность процесса к N-метил-D-глюкозамину составила 97.6–97.8%.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60FD2-6FDD-479A-B16A-87679777445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543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790B-F3D7-4153-93A1-001486DFD168}" type="datetime1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9424-4556-4045-9FDC-087F00EB0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39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A7886-33DE-4D9E-8AAE-A88517E710C9}" type="datetime1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9424-4556-4045-9FDC-087F00EB0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92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3336-12B8-475E-A83B-9BC133D25A7F}" type="datetime1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9424-4556-4045-9FDC-087F00EB0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147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A88B-E9D4-4D84-9622-0A945113B7B4}" type="datetime1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9424-4556-4045-9FDC-087F00EB0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217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CD10-3DD8-4217-A084-0815620B5038}" type="datetime1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9424-4556-4045-9FDC-087F00EB0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988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81F91-7411-4F67-9686-B7D795A78256}" type="datetime1">
              <a:rPr lang="ru-RU" smtClean="0"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9424-4556-4045-9FDC-087F00EB0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29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56F9-CB8C-44C6-90CA-E38CAD137AB6}" type="datetime1">
              <a:rPr lang="ru-RU" smtClean="0"/>
              <a:t>09.03.2021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9424-4556-4045-9FDC-087F00EB0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752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BC0D-A6C9-4787-B890-BD87F09E216C}" type="datetime1">
              <a:rPr lang="ru-RU" smtClean="0"/>
              <a:t>09.03.2021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9424-4556-4045-9FDC-087F00EB0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12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029B-8400-4E59-8EE7-5904A12A2B41}" type="datetime1">
              <a:rPr lang="ru-RU" smtClean="0"/>
              <a:t>09.03.2021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9424-4556-4045-9FDC-087F00EB0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183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8D816-1C7F-4E83-9B2B-1391E57AC793}" type="datetime1">
              <a:rPr lang="ru-RU" smtClean="0"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9424-4556-4045-9FDC-087F00EB0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79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76C9-410D-472B-8A8A-9308427D3AE5}" type="datetime1">
              <a:rPr lang="ru-RU" smtClean="0"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9424-4556-4045-9FDC-087F00EB0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471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FE63F-7519-4D24-9AC2-EF918EFE68FB}" type="datetime1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69424-4556-4045-9FDC-087F00EB0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71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3172078"/>
            <a:ext cx="12192000" cy="901231"/>
          </a:xfrm>
        </p:spPr>
        <p:txBody>
          <a:bodyPr>
            <a:normAutofit/>
          </a:bodyPr>
          <a:lstStyle/>
          <a:p>
            <a:r>
              <a:rPr lang="ru-RU" sz="2400" b="1" dirty="0"/>
              <a:t>ТЕРМОДИНАМИЧЕСКИЕ ХАРАКТЕРИСТИКИ РЕАКЦИИ</a:t>
            </a:r>
            <a:br>
              <a:rPr lang="en-US" sz="2400" b="1" dirty="0"/>
            </a:br>
            <a:r>
              <a:rPr lang="ru-RU" sz="2400" b="1" dirty="0"/>
              <a:t>ВОССТАНОВИТЕЛЬНОГО АМИНИРОВАНИЯ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4709" y="5202238"/>
            <a:ext cx="9144000" cy="810144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Михайлов Степан Петрович</a:t>
            </a:r>
          </a:p>
          <a:p>
            <a:pPr algn="l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аспирант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ТвГУ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Химико-технологический факульте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312" y="1530840"/>
            <a:ext cx="1729371" cy="175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На Каргинских чтениях в Твери выступят ученые РА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45509"/>
            <a:ext cx="3653055" cy="2071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1" y="6441260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Тверь 2021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" y="1096170"/>
            <a:ext cx="12192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XXVII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Каргинские чтения</a:t>
            </a:r>
          </a:p>
        </p:txBody>
      </p:sp>
      <p:pic>
        <p:nvPicPr>
          <p:cNvPr id="10" name="Picture 2" descr="\\192.168.0.142\Server-file\DOCUMENTS\Отдел инноваций\Гранты и премии\УМНИК\ФИНАЛ УМНИК 2016\Презентации на Финал\Круги фасие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636264" y="-221987"/>
            <a:ext cx="3333749" cy="377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Golyshev.CLEVER\Desktop\fasie_ru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0284" y="4997710"/>
            <a:ext cx="2172602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899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/>
              <a:t>РЕАКЦИЯ ВОССТАНОВИТЕЛЬНОГО АМИНИРОВАНИЯ</a:t>
            </a:r>
          </a:p>
        </p:txBody>
      </p:sp>
      <p:pic>
        <p:nvPicPr>
          <p:cNvPr id="4" name="Рисунок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522" y="1988776"/>
            <a:ext cx="6786956" cy="24874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" y="4774301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/>
              <a:t>Схема получения </a:t>
            </a:r>
            <a:r>
              <a:rPr lang="en-US" i="1" dirty="0"/>
              <a:t>N</a:t>
            </a:r>
            <a:r>
              <a:rPr lang="ru-RU" i="1" dirty="0"/>
              <a:t>-метил-</a:t>
            </a:r>
            <a:r>
              <a:rPr lang="en-US" i="1" dirty="0"/>
              <a:t>D</a:t>
            </a:r>
            <a:r>
              <a:rPr lang="ru-RU" i="1" dirty="0"/>
              <a:t>-глюкозамина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9424-4556-4045-9FDC-087F00EB0CEF}" type="slidenum">
              <a:rPr lang="ru-RU" smtClean="0"/>
              <a:t>2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45667"/>
            <a:ext cx="12192000" cy="131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05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64982" y="4135457"/>
            <a:ext cx="68270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для проведения процесса синтеза N-метил-D-глюкозамина (1 – реактор, 2 – мешалка, 3 – нагреватель, 4 – баллон с азотом, 5 – баллон с водородом, 6 – вакуумный насос)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40157" y="271307"/>
            <a:ext cx="3424825" cy="6240026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9424-4556-4045-9FDC-087F00EB0CEF}" type="slidenum">
              <a:rPr lang="ru-RU" smtClean="0"/>
              <a:t>3</a:t>
            </a:fld>
            <a:endParaRPr lang="ru-RU"/>
          </a:p>
        </p:txBody>
      </p:sp>
      <p:pic>
        <p:nvPicPr>
          <p:cNvPr id="6" name="Picture 2" descr="\\192.168.0.142\Server-file\DOCUMENTS\Отдел инноваций\Гранты и премии\УМНИК\ФИНАЛ УМНИК 2016\Презентации на Финал\Круги фасие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636264" y="-221987"/>
            <a:ext cx="3333749" cy="377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848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4388" y="4171801"/>
            <a:ext cx="6643220" cy="390150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содержания никеля на синтез N-метил-D-глюкозамина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9424-4556-4045-9FDC-087F00EB0CEF}" type="slidenum">
              <a:rPr lang="ru-RU" smtClean="0"/>
              <a:t>4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0232" y="305069"/>
            <a:ext cx="9751533" cy="386673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5545668"/>
            <a:ext cx="12192000" cy="131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761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7135" y="4606500"/>
            <a:ext cx="6357730" cy="479701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температуры на синтез N-метил-D-глюкозамина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501824"/>
            <a:ext cx="10515600" cy="4104676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9424-4556-4045-9FDC-087F00EB0CEF}" type="slidenum">
              <a:rPr lang="ru-RU" smtClean="0"/>
              <a:t>5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700183"/>
            <a:ext cx="12192001" cy="131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279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422525"/>
            <a:ext cx="12192000" cy="1095927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ТЕРМОДИНАМИЧЕСКИЕ ХАРАКТЕРИСТИКИ РЕАКЦИИ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ВОССТАНОВИТЕЛЬНОГО АМИНИРОВАНИЯ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849454"/>
            <a:ext cx="12192000" cy="101379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Михайлов Степан Петрович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аспирант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ТвГУ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9424-4556-4045-9FDC-087F00EB0CEF}" type="slidenum">
              <a:rPr lang="ru-RU" smtClean="0"/>
              <a:t>6</a:t>
            </a:fld>
            <a:endParaRPr lang="ru-RU"/>
          </a:p>
        </p:txBody>
      </p:sp>
      <p:pic>
        <p:nvPicPr>
          <p:cNvPr id="5" name="Picture 2" descr="\\192.168.0.142\Server-file\DOCUMENTS\Отдел инноваций\Гранты и премии\УМНИК\ФИНАЛ УМНИК 2016\Презентации на Финал\Круги фасие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636264" y="-221987"/>
            <a:ext cx="3333749" cy="377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50002" y="4099140"/>
            <a:ext cx="8691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Проведенное исследование выполнено в рамках проектов РФФИ 19-38-90050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" y="1212573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2892758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315</Words>
  <Application>Microsoft Office PowerPoint</Application>
  <PresentationFormat>Широкоэкранный</PresentationFormat>
  <Paragraphs>28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ТЕРМОДИНАМИЧЕСКИЕ ХАРАКТЕРИСТИКИ РЕАКЦИИ ВОССТАНОВИТЕЛЬНОГО АМИНИРОВАНИЯ</vt:lpstr>
      <vt:lpstr>РЕАКЦИЯ ВОССТАНОВИТЕЛЬНОГО АМИНИРОВАНИЯ</vt:lpstr>
      <vt:lpstr>Презентация PowerPoint</vt:lpstr>
      <vt:lpstr>Влияние содержания никеля на синтез N-метил-D-глюкозамина</vt:lpstr>
      <vt:lpstr>Влияние температуры на синтез N-метил-D-глюкозамина</vt:lpstr>
      <vt:lpstr>ТЕРМОДИНАМИЧЕСКИЕ ХАРАКТЕРИСТИКИ РЕАКЦИИ ВОССТАНОВИТЕЛЬНОГО АМИНИРОВАНИЯ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ТЕРМОДИНАМИЧЕСКИЕ ХАРАКТЕРИСТИКИ РЕАКЦИИ ВОССТАНОВИТЕЛЬНОГО АМИНИРОВАНИЯ</dc:title>
  <dc:creator>Степан Михайлов</dc:creator>
  <cp:lastModifiedBy>Русакова Наталья Петровна</cp:lastModifiedBy>
  <cp:revision>12</cp:revision>
  <dcterms:created xsi:type="dcterms:W3CDTF">2021-03-06T21:29:50Z</dcterms:created>
  <dcterms:modified xsi:type="dcterms:W3CDTF">2021-03-09T10:05:41Z</dcterms:modified>
</cp:coreProperties>
</file>