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90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A1F27-C046-43AA-B586-AEB90CC46CA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138DF-53AC-4BE2-81E0-098A9E0A7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07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138DF-53AC-4BE2-81E0-098A9E0A7AF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111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138DF-53AC-4BE2-81E0-098A9E0A7AF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40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56BC-A8EE-4745-8315-62D4E4BCA82D}" type="datetime1">
              <a:rPr lang="ru-RU" smtClean="0"/>
              <a:t>30.03.2021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DB83AC-D4DE-445C-86B6-B5BA5CF7ED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0CB0-4031-45A4-9304-0C091D6F04B9}" type="datetime1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83AC-D4DE-445C-86B6-B5BA5CF7E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5CDF-6F8E-42E8-BEF8-78F603792AC3}" type="datetime1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83AC-D4DE-445C-86B6-B5BA5CF7E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42E69-6C73-4403-AA5E-C819FBE0600D}" type="datetime1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83AC-D4DE-445C-86B6-B5BA5CF7E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2BEA-C203-482B-9A43-E0359F08C8B0}" type="datetime1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83AC-D4DE-445C-86B6-B5BA5CF7ED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522C-1996-43AE-8E79-8B84769728CD}" type="datetime1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83AC-D4DE-445C-86B6-B5BA5CF7ED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4105-ADAC-406F-915A-D7BD6F8DB989}" type="datetime1">
              <a:rPr lang="ru-RU" smtClean="0"/>
              <a:t>30.03.2021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83AC-D4DE-445C-86B6-B5BA5CF7ED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522D-7790-4518-810D-B34DFBCF097C}" type="datetime1">
              <a:rPr lang="ru-RU" smtClean="0"/>
              <a:t>30.03.2021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83AC-D4DE-445C-86B6-B5BA5CF7E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B4653-B8E3-4EF3-9769-2E64F851EBD8}" type="datetime1">
              <a:rPr lang="ru-RU" smtClean="0"/>
              <a:t>30.03.2021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83AC-D4DE-445C-86B6-B5BA5CF7E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F2F6-8F72-4B20-BEB6-5B242F37A5D1}" type="datetime1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83AC-D4DE-445C-86B6-B5BA5CF7E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AEC9-C70A-4F9B-A28A-099A5BADF4F8}" type="datetime1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83AC-D4DE-445C-86B6-B5BA5CF7E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2BC7B4D-407A-48F3-A9A1-84E597DC7185}" type="datetime1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5DB83AC-D4DE-445C-86B6-B5BA5CF7ED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41008"/>
            <a:ext cx="12192000" cy="2509213"/>
          </a:xfrm>
        </p:spPr>
        <p:txBody>
          <a:bodyPr>
            <a:noAutofit/>
          </a:bodyPr>
          <a:lstStyle/>
          <a:p>
            <a:r>
              <a:rPr lang="ru-RU" sz="3200" dirty="0"/>
              <a:t>Применение планарных потенциометрических сенсоров для определения цефуроксима в лекарственных препаратах различных производителей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496123"/>
            <a:ext cx="12192000" cy="1371599"/>
          </a:xfrm>
        </p:spPr>
        <p:txBody>
          <a:bodyPr>
            <a:normAutofit/>
          </a:bodyPr>
          <a:lstStyle/>
          <a:p>
            <a:r>
              <a:rPr lang="ru-RU" sz="36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Чердакова</a:t>
            </a:r>
            <a:r>
              <a:rPr lang="ru-RU" sz="36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Е.Н.</a:t>
            </a:r>
            <a:endParaRPr lang="ru-RU" sz="2800" dirty="0"/>
          </a:p>
        </p:txBody>
      </p:sp>
      <p:pic>
        <p:nvPicPr>
          <p:cNvPr id="4" name="Picture 2" descr="http://urf.podelise.ru/tw_files2/urls_19/2/d-1489/1489_html_4e03a1e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3" y="267286"/>
            <a:ext cx="2320252" cy="2287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3798277" y="250069"/>
            <a:ext cx="74558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XXVII </a:t>
            </a:r>
            <a:r>
              <a:rPr lang="ru-RU" sz="2400" dirty="0"/>
              <a:t>Каргинские чтения 2021</a:t>
            </a:r>
          </a:p>
          <a:p>
            <a:r>
              <a:rPr lang="ru-RU" sz="2400" dirty="0"/>
              <a:t>Всероссийская научно-техническая конференция молодых ученых «Физика, химия и новые технологии»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41811" y="5772668"/>
            <a:ext cx="61975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д.х.н. профессор Кулапина Е.Г.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9396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885" y="-798089"/>
            <a:ext cx="10364451" cy="1596177"/>
          </a:xfrm>
        </p:spPr>
        <p:txBody>
          <a:bodyPr>
            <a:normAutofit/>
          </a:bodyPr>
          <a:lstStyle/>
          <a:p>
            <a:r>
              <a:rPr lang="ru-RU" sz="4400" dirty="0"/>
              <a:t>Методология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312" y="694737"/>
            <a:ext cx="11824570" cy="60031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u="sng" dirty="0">
                <a:solidFill>
                  <a:schemeClr val="tx1"/>
                </a:solidFill>
                <a:latin typeface="+mn-lt"/>
              </a:rPr>
              <a:t>Цель: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Применение планарных потенциометрических сенсоров для определения цефуроксима в лекарственных препаратах различных производителей.</a:t>
            </a:r>
          </a:p>
          <a:p>
            <a:pPr marL="0" indent="0" algn="just">
              <a:buNone/>
            </a:pPr>
            <a:r>
              <a:rPr lang="ru-RU" u="sng" dirty="0">
                <a:solidFill>
                  <a:schemeClr val="tx1"/>
                </a:solidFill>
                <a:latin typeface="+mn-lt"/>
              </a:rPr>
              <a:t>Методы определения:</a:t>
            </a:r>
          </a:p>
          <a:p>
            <a:pPr marL="0" indent="0" algn="just">
              <a:buNone/>
            </a:pPr>
            <a:endParaRPr lang="en-US" u="sng" dirty="0">
              <a:solidFill>
                <a:schemeClr val="tx1"/>
              </a:solidFill>
              <a:latin typeface="+mn-lt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+mn-lt"/>
              </a:rPr>
              <a:t>Измерения ЭДС проводили с использованием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 элементов с переносом типа: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chemeClr val="tx1"/>
                </a:solidFill>
                <a:latin typeface="+mn-lt"/>
              </a:rPr>
              <a:t>Ag,AgCl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/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KCl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нас//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исслед.раствор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/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углеродсодер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-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err="1">
                <a:solidFill>
                  <a:schemeClr val="tx1"/>
                </a:solidFill>
                <a:latin typeface="+mn-lt"/>
              </a:rPr>
              <a:t>жащие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чернила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+mn-lt"/>
              </a:rPr>
              <a:t>Синтез электродноактивных соединений 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осуществляли по реакции,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представленной на следующей схеме: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       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Ag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Cefur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)</a:t>
            </a:r>
            <a:r>
              <a:rPr lang="ru-RU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ru-RU" baseline="30000" dirty="0">
                <a:solidFill>
                  <a:schemeClr val="tx1"/>
                </a:solidFill>
                <a:latin typeface="+mn-lt"/>
              </a:rPr>
              <a:t>-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+ ТДА</a:t>
            </a:r>
            <a:r>
              <a:rPr lang="ru-RU" baseline="30000" dirty="0">
                <a:solidFill>
                  <a:schemeClr val="tx1"/>
                </a:solidFill>
                <a:latin typeface="+mn-lt"/>
              </a:rPr>
              <a:t>+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↔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Ag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Cefur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)</a:t>
            </a:r>
            <a:r>
              <a:rPr lang="ru-RU" baseline="-25000" dirty="0">
                <a:solidFill>
                  <a:schemeClr val="tx1"/>
                </a:solidFill>
                <a:latin typeface="+mn-lt"/>
              </a:rPr>
              <a:t> 2</a:t>
            </a:r>
            <a:r>
              <a:rPr lang="ru-RU" baseline="30000" dirty="0">
                <a:solidFill>
                  <a:schemeClr val="tx1"/>
                </a:solidFill>
                <a:latin typeface="+mn-lt"/>
              </a:rPr>
              <a:t>-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· ТДА</a:t>
            </a:r>
            <a:r>
              <a:rPr lang="ru-RU" baseline="30000" dirty="0">
                <a:solidFill>
                  <a:schemeClr val="tx1"/>
                </a:solidFill>
                <a:latin typeface="+mn-lt"/>
              </a:rPr>
              <a:t>+</a:t>
            </a:r>
            <a:endParaRPr lang="ru-RU" dirty="0">
              <a:solidFill>
                <a:schemeClr val="tx1"/>
              </a:solidFill>
              <a:latin typeface="+mn-lt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2000" dirty="0">
              <a:solidFill>
                <a:prstClr val="black"/>
              </a:solidFill>
              <a:latin typeface="Palatino Linotype"/>
            </a:endParaRPr>
          </a:p>
          <a:p>
            <a:pPr marL="0" indent="0">
              <a:buNone/>
            </a:pPr>
            <a:endParaRPr lang="en-US" sz="3000" u="sng" dirty="0">
              <a:solidFill>
                <a:schemeClr val="tx1"/>
              </a:solidFill>
              <a:latin typeface="Palatino Linotype" pitchFamily="18" charset="0"/>
            </a:endParaRPr>
          </a:p>
          <a:p>
            <a:pPr marL="0" indent="0">
              <a:buNone/>
            </a:pPr>
            <a:endParaRPr lang="ru-RU" sz="3000" u="sng" dirty="0">
              <a:solidFill>
                <a:schemeClr val="tx1"/>
              </a:solidFill>
              <a:latin typeface="Palatino Linotype" pitchFamily="18" charset="0"/>
            </a:endParaRPr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771" y="2718148"/>
            <a:ext cx="4405174" cy="220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65095" y="5007651"/>
            <a:ext cx="47097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 1. Конструкция планарного сенсора:</a:t>
            </a:r>
          </a:p>
          <a:p>
            <a:r>
              <a:rPr lang="ru-RU" dirty="0"/>
              <a:t>1 – подложка на основе акрилового пластика; 2 - рабочая область; </a:t>
            </a:r>
          </a:p>
          <a:p>
            <a:r>
              <a:rPr lang="ru-RU" dirty="0"/>
              <a:t>3 - изоляционный слой; 4 -  графитовые чернила; 5 -  токоотвод.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BF9834-81CB-4CEE-8505-5810990E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83AC-D4DE-445C-86B6-B5BA5CF7EDE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214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87682" y="-9114"/>
            <a:ext cx="6358667" cy="159617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400" dirty="0"/>
              <a:t>Объекты исследования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75" y="-259634"/>
            <a:ext cx="6874652" cy="40299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045" y="2103177"/>
            <a:ext cx="2744096" cy="36340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14" y="1755348"/>
            <a:ext cx="3682651" cy="38349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27" y="1100197"/>
            <a:ext cx="2488188" cy="32602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4410" y="4483916"/>
            <a:ext cx="3168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Цефуроксим </a:t>
            </a:r>
          </a:p>
          <a:p>
            <a:pPr algn="ctr"/>
            <a:r>
              <a:rPr lang="ru-RU" dirty="0"/>
              <a:t>ОАО «Красфарма»,</a:t>
            </a:r>
          </a:p>
          <a:p>
            <a:pPr algn="ctr"/>
            <a:r>
              <a:rPr lang="ru-RU" dirty="0"/>
              <a:t>г. Красноярск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78984" y="5590346"/>
            <a:ext cx="340821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ctr">
              <a:lnSpc>
                <a:spcPct val="115000"/>
              </a:lnSpc>
              <a:spcAft>
                <a:spcPts val="0"/>
              </a:spcAft>
            </a:pPr>
            <a:r>
              <a:rPr lang="ru-RU" dirty="0" err="1"/>
              <a:t>Цефурус</a:t>
            </a:r>
            <a:r>
              <a:rPr lang="ru-RU" dirty="0"/>
              <a:t> </a:t>
            </a:r>
          </a:p>
          <a:p>
            <a:pPr indent="252095" algn="ctr"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ОАО «Синтез»,</a:t>
            </a:r>
          </a:p>
          <a:p>
            <a:pPr indent="252095" algn="ctr"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г. Курган</a:t>
            </a:r>
            <a:endParaRPr lang="ru-RU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10645" y="5399662"/>
            <a:ext cx="32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Цефурозин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«</a:t>
            </a:r>
            <a:r>
              <a:rPr lang="ru-RU" dirty="0" err="1"/>
              <a:t>Протекх</a:t>
            </a:r>
            <a:r>
              <a:rPr lang="ru-RU" dirty="0"/>
              <a:t> </a:t>
            </a:r>
            <a:r>
              <a:rPr lang="ru-RU" dirty="0" err="1"/>
              <a:t>Биосистемс</a:t>
            </a:r>
            <a:r>
              <a:rPr lang="ru-RU" dirty="0"/>
              <a:t>»,</a:t>
            </a:r>
          </a:p>
          <a:p>
            <a:pPr algn="ctr"/>
            <a:r>
              <a:rPr lang="ru-RU" dirty="0"/>
              <a:t>Индия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B9E050-55AF-454E-9C50-EBFD8A7D7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83AC-D4DE-445C-86B6-B5BA5CF7EDE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1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791226"/>
              </p:ext>
            </p:extLst>
          </p:nvPr>
        </p:nvGraphicFramePr>
        <p:xfrm>
          <a:off x="180109" y="1482436"/>
          <a:ext cx="11693236" cy="3768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9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2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6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46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38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55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58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Антибиотик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en-US" sz="2400" baseline="-25000" dirty="0">
                          <a:latin typeface="Times New Roman"/>
                          <a:ea typeface="Calibri"/>
                          <a:cs typeface="Times New Roman"/>
                        </a:rPr>
                        <a:t>min</a:t>
                      </a:r>
                      <a:r>
                        <a:rPr lang="ru-RU" sz="2400" baseline="-250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τ, с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α±∆α, </a:t>
                      </a:r>
                      <a:r>
                        <a:rPr lang="ru-RU" sz="2400" i="0" dirty="0">
                          <a:latin typeface="Times New Roman"/>
                          <a:ea typeface="Calibri"/>
                          <a:cs typeface="Times New Roman"/>
                        </a:rPr>
                        <a:t>мВ/</a:t>
                      </a:r>
                      <a:r>
                        <a:rPr lang="ru-RU" sz="2400" i="0" dirty="0" err="1">
                          <a:latin typeface="Times New Roman"/>
                          <a:ea typeface="Calibri"/>
                          <a:cs typeface="Times New Roman"/>
                        </a:rPr>
                        <a:t>pC</a:t>
                      </a:r>
                      <a:endParaRPr lang="ru-RU" sz="24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Введено, мг/10 мл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Найдено, мг/10 мл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Sr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D, %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641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Цефуроксим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5*10</a:t>
                      </a:r>
                      <a:r>
                        <a:rPr lang="ru-RU" sz="2400" baseline="30000" dirty="0">
                          <a:latin typeface="Times New Roman"/>
                          <a:ea typeface="Calibri"/>
                          <a:cs typeface="Times New Roman"/>
                        </a:rPr>
                        <a:t>-5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20-30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50±1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0,85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0,74±0,02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0,01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12,9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641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+mn-lt"/>
                        </a:rPr>
                        <a:t>Цефурус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6,3*10</a:t>
                      </a:r>
                      <a:r>
                        <a:rPr lang="ru-RU" sz="2400" baseline="30000" dirty="0">
                          <a:latin typeface="Times New Roman"/>
                          <a:ea typeface="Calibri"/>
                          <a:cs typeface="Times New Roman"/>
                        </a:rPr>
                        <a:t>-5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20-25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52±1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0,85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0,81±0,03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0,01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4,7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641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+mn-lt"/>
                        </a:rPr>
                        <a:t>Цефурозин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6,8*10</a:t>
                      </a:r>
                      <a:r>
                        <a:rPr lang="ru-RU" sz="2400" baseline="30000" dirty="0">
                          <a:latin typeface="Times New Roman"/>
                          <a:ea typeface="Calibri"/>
                          <a:cs typeface="Times New Roman"/>
                        </a:rPr>
                        <a:t>-5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20-30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48±1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0,85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0,78±0,03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0,02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8,2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5315345"/>
            <a:ext cx="12192000" cy="90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300" dirty="0">
                <a:latin typeface="Times New Roman"/>
                <a:ea typeface="Calibri"/>
                <a:cs typeface="Times New Roman"/>
              </a:rPr>
              <a:t>Интервал линейности электродных функций для всех препаратов одинаков (1</a:t>
            </a:r>
            <a:r>
              <a:rPr lang="ru-RU" sz="2300" baseline="30000" dirty="0">
                <a:latin typeface="Times New Roman"/>
                <a:ea typeface="Calibri"/>
                <a:cs typeface="Times New Roman"/>
              </a:rPr>
              <a:t>х</a:t>
            </a:r>
            <a:r>
              <a:rPr lang="ru-RU" sz="2300" dirty="0">
                <a:latin typeface="Times New Roman"/>
                <a:ea typeface="Calibri"/>
                <a:cs typeface="Times New Roman"/>
              </a:rPr>
              <a:t>10</a:t>
            </a:r>
            <a:r>
              <a:rPr lang="ru-RU" sz="2300" baseline="30000" dirty="0">
                <a:latin typeface="Times New Roman"/>
                <a:ea typeface="Calibri"/>
                <a:cs typeface="Times New Roman"/>
              </a:rPr>
              <a:t>-2</a:t>
            </a:r>
            <a:r>
              <a:rPr lang="ru-RU" sz="2300" dirty="0">
                <a:latin typeface="Times New Roman"/>
                <a:ea typeface="Calibri"/>
                <a:cs typeface="Times New Roman"/>
              </a:rPr>
              <a:t>-1</a:t>
            </a:r>
            <a:r>
              <a:rPr lang="ru-RU" sz="2300" baseline="30000" dirty="0">
                <a:latin typeface="Times New Roman"/>
                <a:ea typeface="Calibri"/>
                <a:cs typeface="Times New Roman"/>
              </a:rPr>
              <a:t>х</a:t>
            </a:r>
            <a:r>
              <a:rPr lang="ru-RU" sz="2300" dirty="0">
                <a:latin typeface="Times New Roman"/>
                <a:ea typeface="Calibri"/>
                <a:cs typeface="Times New Roman"/>
              </a:rPr>
              <a:t>10</a:t>
            </a:r>
            <a:r>
              <a:rPr lang="ru-RU" sz="2300" baseline="30000" dirty="0">
                <a:latin typeface="Times New Roman"/>
                <a:ea typeface="Calibri"/>
                <a:cs typeface="Times New Roman"/>
              </a:rPr>
              <a:t>-4</a:t>
            </a:r>
            <a:r>
              <a:rPr lang="ru-RU" sz="2300" dirty="0">
                <a:latin typeface="Times New Roman"/>
                <a:ea typeface="Calibri"/>
                <a:cs typeface="Times New Roman"/>
              </a:rPr>
              <a:t>М), срок службы 1 мес.</a:t>
            </a:r>
            <a:endParaRPr lang="ru-RU" sz="23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39538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Электроаналитические характеристики сенсоров в растворах антибиотиков. Результаты определение цефуроксима в препаратах различных производителей (n=3, p=0,95)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643CD2E-F3BA-42E3-BC41-4E82DE537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83AC-D4DE-445C-86B6-B5BA5CF7EDE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056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-323183"/>
            <a:ext cx="10364451" cy="1596177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398730"/>
            <a:ext cx="119289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/>
              <a:t>Проведена оценка </a:t>
            </a:r>
            <a:r>
              <a:rPr lang="ru-RU" sz="2800" dirty="0" err="1"/>
              <a:t>электроаналитических</a:t>
            </a:r>
            <a:r>
              <a:rPr lang="ru-RU" sz="2800" dirty="0"/>
              <a:t> свойств планарных сенсоров и показана возможность их применения для определения цефуроксима в водных средах в микрообъемах проб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/>
              <a:t>В растворе цефуруса (производитель: Синтез ОАО г. Курган) сенсоры генерируют аналитический сигнал  лучше, чем в растворах  препаратов других производителей. Наблюдается уменьшение времени отклика,  угол наклона электродных функций приближается к теоретическому  в соответствии с уравнением Нернста для однозарядных ионов.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AE3D64-4F57-47F2-9FCE-A98279950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83AC-D4DE-445C-86B6-B5BA5CF7EDE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862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707" y="2419182"/>
            <a:ext cx="10364451" cy="1596177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2F6FBE2-F31D-4686-A6ED-B86CD74F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83AC-D4DE-445C-86B6-B5BA5CF7EDE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1920</TotalTime>
  <Words>355</Words>
  <Application>Microsoft Office PowerPoint</Application>
  <PresentationFormat>Широкоэкранный</PresentationFormat>
  <Paragraphs>81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Century Gothic</vt:lpstr>
      <vt:lpstr>Courier New</vt:lpstr>
      <vt:lpstr>Palatino Linotype</vt:lpstr>
      <vt:lpstr>Times New Roman</vt:lpstr>
      <vt:lpstr>Wingdings</vt:lpstr>
      <vt:lpstr>Исполнительная</vt:lpstr>
      <vt:lpstr>Применение планарных потенциометрических сенсоров для определения цефуроксима в лекарственных препаратах различных производителей</vt:lpstr>
      <vt:lpstr>Методология</vt:lpstr>
      <vt:lpstr>Презентация PowerPoint</vt:lpstr>
      <vt:lpstr>Презентация PowerPoint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Сравнение групповых характеристик распределения электронной плотности 2,2-димнтилгептана и т</dc:title>
  <dc:creator>Агапова Дарья</dc:creator>
  <cp:lastModifiedBy>Русакова Наталья Петровна</cp:lastModifiedBy>
  <cp:revision>31</cp:revision>
  <dcterms:created xsi:type="dcterms:W3CDTF">2019-03-13T11:16:04Z</dcterms:created>
  <dcterms:modified xsi:type="dcterms:W3CDTF">2021-03-30T14:43:30Z</dcterms:modified>
</cp:coreProperties>
</file>