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16" autoAdjust="0"/>
    <p:restoredTop sz="94660"/>
  </p:normalViewPr>
  <p:slideViewPr>
    <p:cSldViewPr snapToGrid="0">
      <p:cViewPr varScale="1">
        <p:scale>
          <a:sx n="66" d="100"/>
          <a:sy n="66" d="100"/>
        </p:scale>
        <p:origin x="624" y="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BBAA4-9AD0-4509-A936-36D4967A615B}" type="datetimeFigureOut">
              <a:rPr lang="ru-RU" smtClean="0"/>
              <a:pPr/>
              <a:t>30.03.2021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5CF4F-E693-4F1B-977B-A1A28E4C8A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482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DB94D-8CB6-4937-B20C-26066DD17F56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38C6B-F37A-46A3-87C0-C9F92E4A9E5C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27AB-7F87-49AF-A9A8-F090800238A7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1E262-5314-40F2-B901-B18A99ECAC15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FE56F-EC0E-4A3D-8F67-56E86F4BECD5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5D25E-385C-4DDE-9275-E96DDC528722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BA94-C040-4F7B-9F55-21906232CCDD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943F1-103A-4F20-B8E6-B6FEAD7F70EC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E0B97-F78E-48AF-BC4C-48276F6A28D7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7256A-6BAD-410A-ACD3-028FD286CDD7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F5D-D5D7-4A2C-83E8-AAF34DFAE5D8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26665-3722-4046-A403-BA2ED57C25AA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4386A-2CD7-45DF-94C9-2272F7C7BC1F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EBE72-F615-4C78-B042-E185B914B724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D0021-CBB2-4ABF-B84D-B08CBC2BDD70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89939-2AC9-4585-AC35-4961E21D21C2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4D53D-8F4C-4E17-9BA8-A06658A82834}" type="datetime1">
              <a:rPr lang="en-US" smtClean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9527" y="2133600"/>
            <a:ext cx="11342255" cy="20148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Исследование влияния нитрата серебра на процессы самоорганизации </a:t>
            </a:r>
            <a:r>
              <a:rPr lang="ru-RU" sz="3200" b="1" dirty="0" err="1" smtClean="0"/>
              <a:t>низкоконцентрированных</a:t>
            </a:r>
            <a:r>
              <a:rPr lang="ru-RU" sz="3200" b="1" dirty="0" smtClean="0"/>
              <a:t> систем глицина и поливинилового спирта</a:t>
            </a: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18388" y="4130874"/>
            <a:ext cx="8880043" cy="2012025"/>
          </a:xfrm>
        </p:spPr>
        <p:txBody>
          <a:bodyPr>
            <a:normAutofit/>
          </a:bodyPr>
          <a:lstStyle/>
          <a:p>
            <a:endParaRPr lang="ru-RU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Руководители</a:t>
            </a:r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С.Д. Хижняк, П.М.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Пахомов</a:t>
            </a:r>
          </a:p>
          <a:p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Тверской государственный университет</a:t>
            </a:r>
          </a:p>
          <a:p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Кафедра физической химии</a:t>
            </a:r>
          </a:p>
          <a:p>
            <a:endParaRPr lang="ru-RU" dirty="0" smtClean="0"/>
          </a:p>
        </p:txBody>
      </p:sp>
      <p:pic>
        <p:nvPicPr>
          <p:cNvPr id="1026" name="Picture 2" descr="ÐÐ°ÑÑÐ¸Ð½ÐºÐ¸ Ð¿Ð¾ Ð·Ð°Ð¿ÑÐ¾ÑÑ ÑÐ²Ð³Ñ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193" y="139189"/>
            <a:ext cx="2541443" cy="2577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88186" y="2207631"/>
            <a:ext cx="51972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i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Шухина</a:t>
            </a:r>
            <a:r>
              <a:rPr lang="ru-RU" sz="2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Ксения Александровна</a:t>
            </a:r>
          </a:p>
        </p:txBody>
      </p:sp>
    </p:spTree>
    <p:extLst>
      <p:ext uri="{BB962C8B-B14F-4D97-AF65-F5344CB8AC3E}">
        <p14:creationId xmlns:p14="http://schemas.microsoft.com/office/powerpoint/2010/main" val="167842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6017" y="533460"/>
            <a:ext cx="11415562" cy="917711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9505" y="645222"/>
            <a:ext cx="21371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b="1" i="1" dirty="0" smtClean="0"/>
              <a:t>Цель работы:</a:t>
            </a:r>
            <a:endParaRPr lang="ru-RU" sz="2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770500" y="645222"/>
            <a:ext cx="89819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198438">
              <a:buFont typeface="Arial" panose="020B0604020202020204" pitchFamily="34" charset="0"/>
              <a:buChar char="•"/>
            </a:pPr>
            <a:r>
              <a:rPr lang="ru-RU" sz="2000" dirty="0"/>
              <a:t>Получение плёночных материалов на основе </a:t>
            </a:r>
            <a:r>
              <a:rPr lang="en-US" sz="2000" dirty="0" err="1"/>
              <a:t>Gly</a:t>
            </a:r>
            <a:r>
              <a:rPr lang="en-US" sz="2000" dirty="0"/>
              <a:t>-</a:t>
            </a:r>
            <a:r>
              <a:rPr lang="ru-RU" sz="2000" dirty="0"/>
              <a:t>AgNO</a:t>
            </a:r>
            <a:r>
              <a:rPr lang="ru-RU" sz="2000" baseline="-25000" dirty="0"/>
              <a:t>3 </a:t>
            </a:r>
            <a:r>
              <a:rPr lang="ru-RU" sz="2000" dirty="0" smtClean="0"/>
              <a:t>–ПВС;</a:t>
            </a:r>
            <a:endParaRPr lang="ru-RU" sz="2000" dirty="0"/>
          </a:p>
          <a:p>
            <a:pPr marL="285750" indent="-198438">
              <a:buFont typeface="Arial" panose="020B0604020202020204" pitchFamily="34" charset="0"/>
              <a:buChar char="•"/>
            </a:pPr>
            <a:r>
              <a:rPr lang="ru-RU" sz="2000" dirty="0"/>
              <a:t>изучение влияния ионов серебра на процесс </a:t>
            </a:r>
            <a:r>
              <a:rPr lang="ru-RU" sz="2000" dirty="0" smtClean="0"/>
              <a:t>самоорганизации.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6017" y="2623569"/>
            <a:ext cx="11136429" cy="1260910"/>
          </a:xfrm>
          <a:prstGeom prst="roundRect">
            <a:avLst/>
          </a:prstGeom>
          <a:solidFill>
            <a:schemeClr val="bg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>
                <a:solidFill>
                  <a:sysClr val="windowText" lastClr="000000"/>
                </a:solidFill>
              </a:rPr>
              <a:t>Объекты исследования, методы: </a:t>
            </a:r>
            <a:r>
              <a:rPr lang="ru-RU" sz="2000" dirty="0">
                <a:solidFill>
                  <a:sysClr val="windowText" lastClr="000000"/>
                </a:solidFill>
              </a:rPr>
              <a:t>Системы на основе водных растворов </a:t>
            </a:r>
            <a:r>
              <a:rPr lang="ru-RU" sz="2000" dirty="0" err="1">
                <a:solidFill>
                  <a:sysClr val="windowText" lastClr="000000"/>
                </a:solidFill>
              </a:rPr>
              <a:t>Gly</a:t>
            </a:r>
            <a:r>
              <a:rPr lang="ru-RU" sz="2000" dirty="0">
                <a:solidFill>
                  <a:sysClr val="windowText" lastClr="000000"/>
                </a:solidFill>
              </a:rPr>
              <a:t> и AgNO</a:t>
            </a:r>
            <a:r>
              <a:rPr lang="ru-RU" sz="2000" baseline="-25000" dirty="0">
                <a:solidFill>
                  <a:sysClr val="windowText" lastClr="000000"/>
                </a:solidFill>
              </a:rPr>
              <a:t>3</a:t>
            </a:r>
            <a:r>
              <a:rPr lang="ru-RU" sz="2000" dirty="0">
                <a:solidFill>
                  <a:sysClr val="windowText" lastClr="000000"/>
                </a:solidFill>
              </a:rPr>
              <a:t> </a:t>
            </a:r>
            <a:r>
              <a:rPr lang="ru-RU" sz="2000" dirty="0">
                <a:solidFill>
                  <a:sysClr val="windowText" lastClr="000000"/>
                </a:solidFill>
                <a:sym typeface="Symbol"/>
              </a:rPr>
              <a:t></a:t>
            </a:r>
            <a:r>
              <a:rPr lang="ru-RU" sz="2000" dirty="0">
                <a:solidFill>
                  <a:sysClr val="windowText" lastClr="000000"/>
                </a:solidFill>
              </a:rPr>
              <a:t> 0,01 </a:t>
            </a:r>
            <a:r>
              <a:rPr lang="en-US" sz="2000" dirty="0">
                <a:solidFill>
                  <a:sysClr val="windowText" lastClr="000000"/>
                </a:solidFill>
              </a:rPr>
              <a:t>M</a:t>
            </a:r>
            <a:r>
              <a:rPr lang="ru-RU" sz="2000" dirty="0">
                <a:solidFill>
                  <a:sysClr val="windowText" lastClr="000000"/>
                </a:solidFill>
              </a:rPr>
              <a:t>, ПВС (5 и 10%). Полученные образцы были изучены с помощью физико-химических методов: УФ, </a:t>
            </a:r>
            <a:r>
              <a:rPr lang="ru-RU" sz="2000" dirty="0" smtClean="0">
                <a:solidFill>
                  <a:sysClr val="windowText" lastClr="000000"/>
                </a:solidFill>
              </a:rPr>
              <a:t>ИК-спектроскопии, </a:t>
            </a:r>
            <a:r>
              <a:rPr lang="ru-RU" sz="2000" dirty="0">
                <a:solidFill>
                  <a:sysClr val="windowText" lastClr="000000"/>
                </a:solidFill>
              </a:rPr>
              <a:t>динамического </a:t>
            </a:r>
            <a:r>
              <a:rPr lang="ru-RU" sz="2000" dirty="0" smtClean="0">
                <a:solidFill>
                  <a:sysClr val="windowText" lastClr="000000"/>
                </a:solidFill>
              </a:rPr>
              <a:t>светорассеяния</a:t>
            </a:r>
            <a:r>
              <a:rPr lang="ru-RU" sz="2000" dirty="0">
                <a:solidFill>
                  <a:sysClr val="windowText" lastClr="000000"/>
                </a:solidFill>
              </a:rPr>
              <a:t> </a:t>
            </a:r>
            <a:r>
              <a:rPr lang="ru-RU" sz="2000" dirty="0" smtClean="0">
                <a:solidFill>
                  <a:sysClr val="windowText" lastClr="000000"/>
                </a:solidFill>
              </a:rPr>
              <a:t>и вискозиметрии.</a:t>
            </a:r>
            <a:endParaRPr lang="ru-RU" sz="2000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81645" y="4244741"/>
            <a:ext cx="2556024" cy="17574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3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773" y="4244741"/>
            <a:ext cx="3115543" cy="23764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088" y="4216233"/>
            <a:ext cx="1836550" cy="162075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874458" y="6173087"/>
            <a:ext cx="1022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глицин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661274" y="6038646"/>
            <a:ext cx="19967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поливиниловый спирт (</a:t>
            </a:r>
            <a:r>
              <a:rPr lang="ru-RU" dirty="0" smtClean="0"/>
              <a:t>ПВС)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31609" y="4244741"/>
            <a:ext cx="2861743" cy="16987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053352" y="5992480"/>
            <a:ext cx="21089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нитрат </a:t>
            </a:r>
            <a:r>
              <a:rPr lang="ru-RU" dirty="0" smtClean="0"/>
              <a:t>серебра</a:t>
            </a:r>
            <a:endParaRPr lang="ru-RU" b="1" dirty="0"/>
          </a:p>
        </p:txBody>
      </p:sp>
      <p:pic>
        <p:nvPicPr>
          <p:cNvPr id="16" name="Picture 2" descr="ÐÐ°ÑÑÐ¸Ð½ÐºÐ¸ Ð¿Ð¾ Ð·Ð°Ð¿ÑÐ¾ÑÑ ÐÐ¾Ð»ÐµÐºÑÐ»Ð° Ð½Ð¸ÑÑÐ°ÑÐ° ÑÐµÑÐµÐ±ÑÐ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536" y="4335941"/>
            <a:ext cx="2716626" cy="1496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>
          <a:xfrm>
            <a:off x="134754" y="783715"/>
            <a:ext cx="368303" cy="37687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94265" y="1568492"/>
            <a:ext cx="111364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ysClr val="windowText" lastClr="000000"/>
                </a:solidFill>
              </a:rPr>
              <a:t>Актуальность: </a:t>
            </a:r>
            <a:r>
              <a:rPr lang="ru-RU" dirty="0" err="1">
                <a:solidFill>
                  <a:sysClr val="windowText" lastClr="000000"/>
                </a:solidFill>
              </a:rPr>
              <a:t>Наноматериалы</a:t>
            </a:r>
            <a:r>
              <a:rPr lang="ru-RU" dirty="0">
                <a:solidFill>
                  <a:sysClr val="windowText" lastClr="000000"/>
                </a:solidFill>
              </a:rPr>
              <a:t> на основе системы Gly-AgNO3-ПВС</a:t>
            </a:r>
          </a:p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предназначены для применения в биомедицине, в частности, как плёночные</a:t>
            </a:r>
          </a:p>
          <a:p>
            <a:pPr algn="ctr"/>
            <a:r>
              <a:rPr lang="ru-RU" dirty="0">
                <a:solidFill>
                  <a:sysClr val="windowText" lastClr="000000"/>
                </a:solidFill>
              </a:rPr>
              <a:t>материалы для заживления ран.</a:t>
            </a:r>
            <a:endParaRPr lang="ru-RU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30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0085" y="46859"/>
            <a:ext cx="5556941" cy="54326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Процессы самоорганизации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7002" y="782439"/>
            <a:ext cx="435680" cy="372593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512683" y="597342"/>
            <a:ext cx="11461144" cy="1385462"/>
          </a:xfrm>
          <a:prstGeom prst="round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Процесс самоорганизации представляет собой явление спонтанной ассоциации как минимум двух или более компонентов, приводящее к образованию протяжённых полимолекулярных ансамблей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Cамоорганизация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– одна из стратегий создания ансамблей </a:t>
            </a:r>
            <a:r>
              <a:rPr lang="ru-RU" dirty="0" err="1">
                <a:solidFill>
                  <a:schemeClr val="tx1"/>
                </a:solidFill>
              </a:rPr>
              <a:t>наноструктур</a:t>
            </a:r>
            <a:r>
              <a:rPr lang="ru-RU" dirty="0">
                <a:solidFill>
                  <a:schemeClr val="tx1"/>
                </a:solidFill>
              </a:rPr>
              <a:t> – важная часть </a:t>
            </a:r>
            <a:r>
              <a:rPr lang="ru-RU" dirty="0" err="1">
                <a:solidFill>
                  <a:schemeClr val="tx1"/>
                </a:solidFill>
              </a:rPr>
              <a:t>нанотехнологий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187221" y="5618748"/>
            <a:ext cx="4771587" cy="95410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Распределение </a:t>
            </a:r>
            <a:r>
              <a:rPr lang="ru-RU" sz="1400" dirty="0"/>
              <a:t>частиц </a:t>
            </a:r>
            <a:r>
              <a:rPr lang="ru-RU" sz="1400" dirty="0" smtClean="0"/>
              <a:t>по размерам</a:t>
            </a:r>
            <a:r>
              <a:rPr lang="en-US" sz="1400" dirty="0" smtClean="0"/>
              <a:t> </a:t>
            </a:r>
            <a:r>
              <a:rPr lang="ru-RU" sz="1400" dirty="0" smtClean="0"/>
              <a:t>в</a:t>
            </a:r>
            <a:r>
              <a:rPr lang="en-US" sz="1400" dirty="0" smtClean="0"/>
              <a:t> </a:t>
            </a:r>
            <a:r>
              <a:rPr lang="ru-RU" sz="1400" dirty="0" smtClean="0"/>
              <a:t>системах </a:t>
            </a:r>
            <a:r>
              <a:rPr lang="ru-RU" sz="1400" dirty="0" smtClean="0">
                <a:solidFill>
                  <a:sysClr val="windowText" lastClr="000000"/>
                </a:solidFill>
              </a:rPr>
              <a:t>Gly-AgNO</a:t>
            </a:r>
            <a:r>
              <a:rPr lang="ru-RU" sz="1050" dirty="0" smtClean="0">
                <a:solidFill>
                  <a:sysClr val="windowText" lastClr="000000"/>
                </a:solidFill>
              </a:rPr>
              <a:t>3</a:t>
            </a:r>
            <a:r>
              <a:rPr lang="ru-RU" sz="1400" dirty="0" smtClean="0">
                <a:solidFill>
                  <a:sysClr val="windowText" lastClr="000000"/>
                </a:solidFill>
              </a:rPr>
              <a:t>-ПВС при</a:t>
            </a:r>
            <a:r>
              <a:rPr lang="ru-RU" sz="1400" dirty="0" smtClean="0"/>
              <a:t> </a:t>
            </a:r>
            <a:r>
              <a:rPr lang="ru-RU" sz="1400" dirty="0"/>
              <a:t>соотношении </a:t>
            </a:r>
            <a:r>
              <a:rPr lang="ru-RU" sz="1400" dirty="0" smtClean="0"/>
              <a:t>1</a:t>
            </a:r>
            <a:r>
              <a:rPr lang="en-US" sz="1400" dirty="0" smtClean="0"/>
              <a:t>,2/0,6/0,4:</a:t>
            </a:r>
            <a:endParaRPr lang="ru-RU" sz="1400" dirty="0" smtClean="0"/>
          </a:p>
          <a:p>
            <a:pPr marL="342900" indent="-342900">
              <a:buAutoNum type="arabicPeriod"/>
            </a:pPr>
            <a:r>
              <a:rPr lang="ru-RU" sz="1400" i="1" dirty="0" smtClean="0"/>
              <a:t>В свежеприготовленных системах</a:t>
            </a:r>
          </a:p>
          <a:p>
            <a:pPr marL="342900" indent="-342900">
              <a:buAutoNum type="arabicPeriod"/>
            </a:pPr>
            <a:r>
              <a:rPr lang="ru-RU" sz="1400" i="1" dirty="0" smtClean="0">
                <a:solidFill>
                  <a:srgbClr val="FF0000"/>
                </a:solidFill>
              </a:rPr>
              <a:t>Через 3 дня</a:t>
            </a:r>
            <a:endParaRPr lang="ru-RU" sz="1400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7398" y="2136808"/>
            <a:ext cx="10839628" cy="3548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6297628" y="5688449"/>
            <a:ext cx="5343388" cy="116955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Распределение </a:t>
            </a:r>
            <a:r>
              <a:rPr lang="ru-RU" sz="1400" dirty="0"/>
              <a:t>частиц </a:t>
            </a:r>
            <a:r>
              <a:rPr lang="ru-RU" sz="1400" dirty="0" smtClean="0"/>
              <a:t>по размерам по истечении трёх дней в системах </a:t>
            </a:r>
            <a:r>
              <a:rPr lang="ru-RU" sz="1400" dirty="0" smtClean="0">
                <a:solidFill>
                  <a:sysClr val="windowText" lastClr="000000"/>
                </a:solidFill>
              </a:rPr>
              <a:t>Gly-AgNO</a:t>
            </a:r>
            <a:r>
              <a:rPr lang="ru-RU" sz="1050" dirty="0" smtClean="0">
                <a:solidFill>
                  <a:sysClr val="windowText" lastClr="000000"/>
                </a:solidFill>
              </a:rPr>
              <a:t>3</a:t>
            </a:r>
            <a:r>
              <a:rPr lang="ru-RU" sz="1400" dirty="0" smtClean="0">
                <a:solidFill>
                  <a:sysClr val="windowText" lastClr="000000"/>
                </a:solidFill>
              </a:rPr>
              <a:t>-ПВС</a:t>
            </a:r>
            <a:r>
              <a:rPr lang="ru-RU" sz="1400" dirty="0" smtClean="0"/>
              <a:t> в соотношениях </a:t>
            </a:r>
            <a:r>
              <a:rPr lang="en-US" sz="1400" dirty="0" smtClean="0"/>
              <a:t>:</a:t>
            </a:r>
            <a:endParaRPr lang="ru-RU" sz="14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400" b="1" dirty="0" smtClean="0">
                <a:solidFill>
                  <a:srgbClr val="0070C0"/>
                </a:solidFill>
              </a:rPr>
              <a:t>0,6/0,9/0,4</a:t>
            </a:r>
          </a:p>
          <a:p>
            <a:pPr marL="342900" indent="-342900">
              <a:buAutoNum type="arabicPeriod"/>
            </a:pPr>
            <a:r>
              <a:rPr lang="ru-RU" sz="1400" b="1" dirty="0" smtClean="0">
                <a:solidFill>
                  <a:srgbClr val="FF0000"/>
                </a:solidFill>
              </a:rPr>
              <a:t>1,2/0,6/0,4</a:t>
            </a:r>
            <a:endParaRPr lang="en-US" sz="1400" b="1" dirty="0" smtClean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ru-RU" sz="1400" b="1" dirty="0" smtClean="0"/>
              <a:t>1,8/0,6/0,4</a:t>
            </a:r>
            <a:endParaRPr lang="ru-RU" sz="1400" b="1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339976"/>
              </p:ext>
            </p:extLst>
          </p:nvPr>
        </p:nvGraphicFramePr>
        <p:xfrm>
          <a:off x="512682" y="1942244"/>
          <a:ext cx="5524374" cy="3851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Graph" r:id="rId3" imgW="4125600" imgH="2877120" progId="Origin50.Graph">
                  <p:embed/>
                </p:oleObj>
              </mc:Choice>
              <mc:Fallback>
                <p:oleObj name="Graph" r:id="rId3" imgW="4125600" imgH="2877120" progId="Origin50.Graph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682" y="1942244"/>
                        <a:ext cx="5524374" cy="38515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6010275" y="1929546"/>
          <a:ext cx="5560401" cy="39048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Graph" r:id="rId5" imgW="4132800" imgH="2901600" progId="Origin50.Graph">
                  <p:embed/>
                </p:oleObj>
              </mc:Choice>
              <mc:Fallback>
                <p:oleObj name="Graph" r:id="rId5" imgW="4132800" imgH="2901600" progId="Origin50.Graph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0275" y="1929546"/>
                        <a:ext cx="5560401" cy="39048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2335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18147" y="2453718"/>
            <a:ext cx="10851304" cy="371193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9642" y="433236"/>
            <a:ext cx="4443142" cy="656050"/>
          </a:xfrm>
        </p:spPr>
        <p:txBody>
          <a:bodyPr/>
          <a:lstStyle/>
          <a:p>
            <a:r>
              <a:rPr lang="ru-RU" dirty="0" smtClean="0"/>
              <a:t>ИК-спектроскопия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0050" y="2453719"/>
            <a:ext cx="5302734" cy="358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9601" y="2453719"/>
            <a:ext cx="5244198" cy="3583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4040716" y="2703462"/>
            <a:ext cx="205697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ПВС </a:t>
            </a:r>
            <a:r>
              <a:rPr lang="en-US" sz="1400" dirty="0" smtClean="0"/>
              <a:t>10</a:t>
            </a:r>
            <a:r>
              <a:rPr lang="ru-RU" sz="1400" dirty="0" smtClean="0"/>
              <a:t>%</a:t>
            </a:r>
            <a:r>
              <a:rPr lang="en-US" sz="1400" dirty="0" smtClean="0"/>
              <a:t>/</a:t>
            </a:r>
            <a:r>
              <a:rPr lang="en-US" sz="1400" dirty="0" err="1" smtClean="0"/>
              <a:t>Gly</a:t>
            </a:r>
            <a:r>
              <a:rPr lang="en-US" sz="1400" dirty="0"/>
              <a:t>:</a:t>
            </a:r>
            <a:r>
              <a:rPr lang="en-US" sz="1400" dirty="0" smtClean="0"/>
              <a:t> 0,4/0,6</a:t>
            </a:r>
            <a:endParaRPr lang="ru-RU" sz="1400" dirty="0" smtClean="0"/>
          </a:p>
          <a:p>
            <a:r>
              <a:rPr lang="ru-RU" sz="1400" dirty="0" smtClean="0"/>
              <a:t>ПВС </a:t>
            </a:r>
            <a:r>
              <a:rPr lang="en-US" sz="1400" dirty="0" smtClean="0"/>
              <a:t>10</a:t>
            </a:r>
            <a:r>
              <a:rPr lang="ru-RU" sz="1400" dirty="0" smtClean="0"/>
              <a:t>%</a:t>
            </a:r>
            <a:r>
              <a:rPr lang="en-US" sz="1400" dirty="0" smtClean="0"/>
              <a:t>/</a:t>
            </a:r>
            <a:r>
              <a:rPr lang="en-US" sz="1400" dirty="0" err="1" smtClean="0"/>
              <a:t>Gly</a:t>
            </a:r>
            <a:r>
              <a:rPr lang="en-US" sz="1400" dirty="0" smtClean="0"/>
              <a:t>/AgNO</a:t>
            </a:r>
            <a:r>
              <a:rPr lang="en-US" sz="1050" dirty="0" smtClean="0"/>
              <a:t>3</a:t>
            </a:r>
            <a:r>
              <a:rPr lang="en-US" sz="1400" dirty="0" smtClean="0"/>
              <a:t>:</a:t>
            </a:r>
          </a:p>
          <a:p>
            <a:r>
              <a:rPr lang="en-US" sz="1400" dirty="0" smtClean="0"/>
              <a:t>0,4/0,4</a:t>
            </a:r>
            <a:r>
              <a:rPr lang="en-US" sz="1200" dirty="0" smtClean="0"/>
              <a:t>/0,2</a:t>
            </a:r>
            <a:endParaRPr lang="en-US" sz="1050" dirty="0" smtClean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680622" y="2855863"/>
            <a:ext cx="375139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668898" y="3066879"/>
            <a:ext cx="37513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18147" y="6167347"/>
            <a:ext cx="10851304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/>
              <a:t>ИК-спектры</a:t>
            </a:r>
            <a:r>
              <a:rPr lang="ru-RU" sz="1600" dirty="0" smtClean="0"/>
              <a:t> систем </a:t>
            </a:r>
            <a:r>
              <a:rPr lang="en-US" sz="1600" dirty="0" err="1" smtClean="0"/>
              <a:t>Gly</a:t>
            </a:r>
            <a:r>
              <a:rPr lang="ru-RU" sz="1600" dirty="0" smtClean="0"/>
              <a:t>-ПВС</a:t>
            </a:r>
            <a:r>
              <a:rPr lang="en-US" sz="1600" dirty="0" smtClean="0"/>
              <a:t> </a:t>
            </a:r>
            <a:r>
              <a:rPr lang="ru-RU" sz="1600" dirty="0" smtClean="0"/>
              <a:t>и </a:t>
            </a:r>
            <a:r>
              <a:rPr lang="ru-RU" sz="1600" dirty="0">
                <a:solidFill>
                  <a:sysClr val="windowText" lastClr="000000"/>
                </a:solidFill>
              </a:rPr>
              <a:t>Gly-AgNO3-ПВС</a:t>
            </a:r>
            <a:r>
              <a:rPr lang="ru-RU" sz="1600" dirty="0" smtClean="0"/>
              <a:t> с разным компонентным составом в области валентных и </a:t>
            </a:r>
            <a:r>
              <a:rPr lang="ru-RU" sz="1600" dirty="0"/>
              <a:t>д</a:t>
            </a:r>
            <a:r>
              <a:rPr lang="ru-RU" sz="1600" dirty="0" smtClean="0"/>
              <a:t>еформационных колебаний</a:t>
            </a:r>
            <a:endParaRPr lang="ru-RU" sz="1600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 flipH="1" flipV="1">
            <a:off x="3099334" y="2703463"/>
            <a:ext cx="1" cy="5402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750520" y="324371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3273</a:t>
            </a:r>
            <a:endParaRPr lang="ru-RU" b="1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8335478" y="3917482"/>
            <a:ext cx="0" cy="4595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131743" y="4464519"/>
            <a:ext cx="0" cy="459580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7740612" y="3337745"/>
            <a:ext cx="9627" cy="13565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986664" y="3533112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1521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710132" y="4147272"/>
            <a:ext cx="64633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70C0"/>
                </a:solidFill>
              </a:rPr>
              <a:t>1567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140920" y="3012956"/>
            <a:ext cx="11945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FF0000"/>
                </a:solidFill>
              </a:rPr>
              <a:t>1645</a:t>
            </a:r>
            <a:r>
              <a:rPr lang="ru-RU" sz="1600" b="1" dirty="0" smtClean="0"/>
              <a:t>-</a:t>
            </a:r>
            <a:r>
              <a:rPr lang="ru-RU" sz="1600" b="1" dirty="0" smtClean="0">
                <a:solidFill>
                  <a:srgbClr val="0070C0"/>
                </a:solidFill>
              </a:rPr>
              <a:t>1633</a:t>
            </a:r>
            <a:endParaRPr lang="ru-RU" sz="1600" b="1" dirty="0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89030" y="1294448"/>
            <a:ext cx="108804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Были получены </a:t>
            </a:r>
            <a:r>
              <a:rPr lang="ru-RU" dirty="0" smtClean="0"/>
              <a:t>плёнки </a:t>
            </a:r>
            <a:r>
              <a:rPr lang="ru-RU" dirty="0"/>
              <a:t>на основе </a:t>
            </a:r>
            <a:r>
              <a:rPr lang="en-US" dirty="0" err="1" smtClean="0"/>
              <a:t>Gly</a:t>
            </a:r>
            <a:r>
              <a:rPr lang="en-US" dirty="0" smtClean="0"/>
              <a:t>, </a:t>
            </a:r>
            <a:r>
              <a:rPr lang="ru-RU" dirty="0" smtClean="0">
                <a:solidFill>
                  <a:sysClr val="windowText" lastClr="000000"/>
                </a:solidFill>
              </a:rPr>
              <a:t>AgNO</a:t>
            </a:r>
            <a:r>
              <a:rPr lang="ru-RU" sz="2000" baseline="-25000" dirty="0" smtClean="0">
                <a:solidFill>
                  <a:sysClr val="windowText" lastClr="000000"/>
                </a:solidFill>
              </a:rPr>
              <a:t>3</a:t>
            </a:r>
            <a:r>
              <a:rPr lang="en-US" sz="2000" dirty="0" smtClean="0">
                <a:solidFill>
                  <a:sysClr val="windowText" lastClr="000000"/>
                </a:solidFill>
              </a:rPr>
              <a:t> </a:t>
            </a:r>
            <a:r>
              <a:rPr lang="ru-RU" sz="2000" dirty="0" smtClean="0"/>
              <a:t>и</a:t>
            </a:r>
            <a:r>
              <a:rPr lang="ru-RU" dirty="0" smtClean="0"/>
              <a:t> </a:t>
            </a:r>
            <a:r>
              <a:rPr lang="ru-RU" dirty="0"/>
              <a:t>ПВС(5, 10%) методом отлива из раствора в чашке Петри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В процессе формирования плёнок обнаружено появление тёмной окраски, что обусловлено процессами восстановления серебра.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8596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81149" y="120035"/>
            <a:ext cx="4041391" cy="6201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УФ-спектроскопия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3030" y="670563"/>
            <a:ext cx="9873540" cy="9646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В УФ </a:t>
            </a:r>
            <a:r>
              <a:rPr lang="ru-RU" dirty="0" smtClean="0"/>
              <a:t>спектрах плёночных </a:t>
            </a:r>
            <a:r>
              <a:rPr lang="ru-RU" dirty="0"/>
              <a:t>систем Gly-AgNO</a:t>
            </a:r>
            <a:r>
              <a:rPr lang="ru-RU" baseline="-25000" dirty="0"/>
              <a:t>3</a:t>
            </a:r>
            <a:r>
              <a:rPr lang="ru-RU" dirty="0"/>
              <a:t>-ПВС была </a:t>
            </a:r>
            <a:r>
              <a:rPr lang="ru-RU" dirty="0" smtClean="0"/>
              <a:t>обнаружена характеристическая полоса поглощения </a:t>
            </a:r>
            <a:r>
              <a:rPr lang="ru-RU" dirty="0"/>
              <a:t>в области </a:t>
            </a:r>
            <a:r>
              <a:rPr lang="ru-RU" dirty="0" smtClean="0"/>
              <a:t>425 </a:t>
            </a:r>
            <a:r>
              <a:rPr lang="ru-RU" dirty="0" err="1"/>
              <a:t>нм</a:t>
            </a:r>
            <a:r>
              <a:rPr lang="ru-RU" dirty="0"/>
              <a:t>, которая соответствует полосе  </a:t>
            </a:r>
            <a:r>
              <a:rPr lang="ru-RU" dirty="0" err="1"/>
              <a:t>плазмонного</a:t>
            </a:r>
            <a:r>
              <a:rPr lang="ru-RU" dirty="0"/>
              <a:t> резонанса </a:t>
            </a:r>
            <a:r>
              <a:rPr lang="ru-RU" dirty="0" err="1"/>
              <a:t>наночастиц</a:t>
            </a:r>
            <a:r>
              <a:rPr lang="ru-RU" dirty="0"/>
              <a:t> серебра.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Рисунок 5"/>
          <p:cNvPicPr/>
          <p:nvPr/>
        </p:nvPicPr>
        <p:blipFill rotWithShape="1">
          <a:blip r:embed="rId3" cstate="print"/>
          <a:srcRect l="7980" t="7564" r="9547" b="3723"/>
          <a:stretch/>
        </p:blipFill>
        <p:spPr bwMode="auto">
          <a:xfrm>
            <a:off x="6693427" y="1759180"/>
            <a:ext cx="4953143" cy="3888607"/>
          </a:xfrm>
          <a:prstGeom prst="rect">
            <a:avLst/>
          </a:prstGeom>
          <a:noFill/>
          <a:ln w="19050">
            <a:solidFill>
              <a:schemeClr val="accent2"/>
            </a:solidFill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98470" y="1759181"/>
            <a:ext cx="5236125" cy="38886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43198" y="5745054"/>
            <a:ext cx="5291398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1600" dirty="0"/>
              <a:t>Электронные спектры систем </a:t>
            </a:r>
            <a:r>
              <a:rPr lang="en-US" sz="1600" dirty="0" err="1"/>
              <a:t>Gly</a:t>
            </a:r>
            <a:r>
              <a:rPr lang="ru-RU" sz="1600" dirty="0"/>
              <a:t>-</a:t>
            </a:r>
            <a:r>
              <a:rPr lang="en-US" sz="1600" dirty="0" err="1"/>
              <a:t>AgNO</a:t>
            </a:r>
            <a:r>
              <a:rPr lang="ru-RU" sz="1100" dirty="0"/>
              <a:t>3</a:t>
            </a:r>
            <a:r>
              <a:rPr lang="ru-RU" sz="1600" dirty="0"/>
              <a:t>-ПВС  в зависимости от </a:t>
            </a:r>
            <a:r>
              <a:rPr lang="ru-RU" sz="1600" dirty="0" smtClean="0"/>
              <a:t>соотношения компонентов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03872"/>
              </p:ext>
            </p:extLst>
          </p:nvPr>
        </p:nvGraphicFramePr>
        <p:xfrm>
          <a:off x="3386110" y="2693809"/>
          <a:ext cx="2503054" cy="1557971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701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48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85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6929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1</a:t>
                      </a:r>
                      <a:endParaRPr lang="ru-RU" sz="1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rgbClr val="0070C0"/>
                          </a:solidFill>
                        </a:rPr>
                        <a:t>3</a:t>
                      </a:r>
                      <a:endParaRPr lang="ru-RU" sz="18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ru-RU" sz="18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929">
                <a:tc>
                  <a:txBody>
                    <a:bodyPr/>
                    <a:lstStyle/>
                    <a:p>
                      <a:pPr algn="r"/>
                      <a:r>
                        <a:rPr lang="en-US" sz="1200" dirty="0" err="1" smtClean="0"/>
                        <a:t>Gly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–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184">
                <a:tc>
                  <a:txBody>
                    <a:bodyPr/>
                    <a:lstStyle/>
                    <a:p>
                      <a:pPr marL="0" marR="0" indent="0" algn="r" defTabSz="1069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AgNO</a:t>
                      </a:r>
                      <a:r>
                        <a:rPr kumimoji="0" lang="en-US" sz="1200" u="none" strike="noStrike" kern="1200" cap="none" spc="0" normalizeH="0" baseline="-2500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</a:t>
                      </a:r>
                      <a:endParaRPr lang="ru-RU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–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29">
                <a:tc>
                  <a:txBody>
                    <a:bodyPr/>
                    <a:lstStyle/>
                    <a:p>
                      <a:pPr marL="0" marR="0" indent="0" algn="r" defTabSz="106934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PVA</a:t>
                      </a:r>
                      <a:endParaRPr kumimoji="0" lang="en-US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0,4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0,4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0,4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0,3</a:t>
                      </a:r>
                      <a:endParaRPr lang="ru-RU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2860282"/>
              </p:ext>
            </p:extLst>
          </p:nvPr>
        </p:nvGraphicFramePr>
        <p:xfrm>
          <a:off x="359612" y="1451328"/>
          <a:ext cx="6113840" cy="42935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Graph" r:id="rId4" imgW="4131869" imgH="2901696" progId="Origin50.Graph">
                  <p:embed/>
                </p:oleObj>
              </mc:Choice>
              <mc:Fallback>
                <p:oleObj name="Graph" r:id="rId4" imgW="4131869" imgH="2901696" progId="Origin50.Graph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612" y="1451328"/>
                        <a:ext cx="6113840" cy="429354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693427" y="5744873"/>
            <a:ext cx="5020520" cy="10772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1600" dirty="0"/>
              <a:t>Электронные спектры систем </a:t>
            </a:r>
            <a:r>
              <a:rPr lang="en-US" sz="1600" dirty="0" err="1"/>
              <a:t>Gly</a:t>
            </a:r>
            <a:r>
              <a:rPr lang="ru-RU" sz="1600" dirty="0"/>
              <a:t>-</a:t>
            </a:r>
            <a:r>
              <a:rPr lang="en-US" sz="1600" dirty="0" err="1"/>
              <a:t>AgNO</a:t>
            </a:r>
            <a:r>
              <a:rPr lang="ru-RU" sz="1200" dirty="0"/>
              <a:t>3</a:t>
            </a:r>
            <a:r>
              <a:rPr lang="ru-RU" sz="1600" dirty="0"/>
              <a:t>-ПВС  в зависимости от </a:t>
            </a:r>
            <a:r>
              <a:rPr lang="ru-RU" sz="1600" dirty="0" smtClean="0"/>
              <a:t>соотношения компонентов:</a:t>
            </a:r>
          </a:p>
          <a:p>
            <a:r>
              <a:rPr lang="ru-RU" sz="1600" b="1" dirty="0" smtClean="0"/>
              <a:t>1 – </a:t>
            </a:r>
            <a:r>
              <a:rPr lang="en-US" sz="1600" b="1" dirty="0" err="1"/>
              <a:t>Gly</a:t>
            </a:r>
            <a:r>
              <a:rPr lang="ru-RU" sz="1600" b="1" dirty="0"/>
              <a:t>-</a:t>
            </a:r>
            <a:r>
              <a:rPr lang="en-US" sz="1600" b="1" dirty="0" err="1"/>
              <a:t>AgNO</a:t>
            </a:r>
            <a:r>
              <a:rPr lang="ru-RU" sz="1200" b="1" dirty="0" smtClean="0"/>
              <a:t>3</a:t>
            </a:r>
            <a:r>
              <a:rPr lang="ru-RU" sz="1600" b="1" dirty="0" smtClean="0"/>
              <a:t>-ПВС</a:t>
            </a:r>
            <a:r>
              <a:rPr lang="en-US" sz="1600" b="1" dirty="0" smtClean="0"/>
              <a:t> (10%): 0,3/0,3/0,4</a:t>
            </a:r>
            <a:endParaRPr lang="ru-RU" sz="1600" b="1" dirty="0" smtClean="0"/>
          </a:p>
          <a:p>
            <a:r>
              <a:rPr lang="ru-RU" sz="1600" b="1" dirty="0" smtClean="0">
                <a:solidFill>
                  <a:srgbClr val="FF0000"/>
                </a:solidFill>
              </a:rPr>
              <a:t>2 – </a:t>
            </a:r>
            <a:r>
              <a:rPr lang="en-US" sz="1600" b="1" dirty="0" err="1">
                <a:solidFill>
                  <a:srgbClr val="FF0000"/>
                </a:solidFill>
              </a:rPr>
              <a:t>Gly</a:t>
            </a:r>
            <a:r>
              <a:rPr lang="ru-RU" sz="1600" b="1" dirty="0">
                <a:solidFill>
                  <a:srgbClr val="FF0000"/>
                </a:solidFill>
              </a:rPr>
              <a:t>-</a:t>
            </a:r>
            <a:r>
              <a:rPr lang="en-US" sz="1600" b="1" dirty="0" err="1">
                <a:solidFill>
                  <a:srgbClr val="FF0000"/>
                </a:solidFill>
              </a:rPr>
              <a:t>AgNO</a:t>
            </a:r>
            <a:r>
              <a:rPr lang="ru-RU" sz="1200" b="1" dirty="0" smtClean="0">
                <a:solidFill>
                  <a:srgbClr val="FF0000"/>
                </a:solidFill>
              </a:rPr>
              <a:t>3</a:t>
            </a:r>
            <a:r>
              <a:rPr lang="ru-RU" sz="1600" b="1" dirty="0" smtClean="0">
                <a:solidFill>
                  <a:srgbClr val="FF0000"/>
                </a:solidFill>
              </a:rPr>
              <a:t>-ПВС</a:t>
            </a:r>
            <a:r>
              <a:rPr lang="en-US" sz="1600" b="1" dirty="0"/>
              <a:t> </a:t>
            </a:r>
            <a:r>
              <a:rPr lang="en-US" sz="1600" b="1" dirty="0">
                <a:solidFill>
                  <a:srgbClr val="FF0000"/>
                </a:solidFill>
              </a:rPr>
              <a:t>(10%): </a:t>
            </a:r>
            <a:r>
              <a:rPr lang="en-US" sz="1600" b="1" dirty="0" smtClean="0">
                <a:solidFill>
                  <a:srgbClr val="FF0000"/>
                </a:solidFill>
              </a:rPr>
              <a:t>0,</a:t>
            </a:r>
            <a:r>
              <a:rPr lang="ru-RU" sz="1600" b="1" dirty="0">
                <a:solidFill>
                  <a:srgbClr val="FF0000"/>
                </a:solidFill>
              </a:rPr>
              <a:t>2</a:t>
            </a:r>
            <a:r>
              <a:rPr lang="en-US" sz="1600" b="1" dirty="0" smtClean="0">
                <a:solidFill>
                  <a:srgbClr val="FF0000"/>
                </a:solidFill>
              </a:rPr>
              <a:t>/0,</a:t>
            </a:r>
            <a:r>
              <a:rPr lang="ru-RU" sz="1600" b="1" dirty="0">
                <a:solidFill>
                  <a:srgbClr val="FF0000"/>
                </a:solidFill>
              </a:rPr>
              <a:t>4</a:t>
            </a:r>
            <a:r>
              <a:rPr lang="en-US" sz="1600" b="1" dirty="0" smtClean="0">
                <a:solidFill>
                  <a:srgbClr val="FF0000"/>
                </a:solidFill>
              </a:rPr>
              <a:t>/0,4</a:t>
            </a:r>
            <a:endParaRPr lang="ru-RU" sz="1600" b="1" dirty="0" smtClean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35458" y="4163366"/>
            <a:ext cx="8867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425 </a:t>
            </a:r>
            <a:r>
              <a:rPr lang="ru-RU" sz="1600" dirty="0" err="1" smtClean="0"/>
              <a:t>нм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06542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887056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 помощью метода УФ спектроскопии обнаружено </a:t>
            </a:r>
            <a:r>
              <a:rPr lang="ru-RU" dirty="0" smtClean="0"/>
              <a:t>образование </a:t>
            </a:r>
            <a:r>
              <a:rPr lang="ru-RU" dirty="0" err="1" smtClean="0"/>
              <a:t>наночастиц</a:t>
            </a:r>
            <a:r>
              <a:rPr lang="ru-RU" dirty="0" smtClean="0"/>
              <a:t> </a:t>
            </a:r>
            <a:r>
              <a:rPr lang="ru-RU" dirty="0"/>
              <a:t>серебра в плёнках на основе Gly-AgNO3-ПВС.</a:t>
            </a:r>
          </a:p>
          <a:p>
            <a:r>
              <a:rPr lang="ru-RU" dirty="0"/>
              <a:t>Зафиксировано изменение окраски полученных плёнок, </a:t>
            </a:r>
            <a:r>
              <a:rPr lang="ru-RU" dirty="0" smtClean="0"/>
              <a:t>что обусловлено </a:t>
            </a:r>
            <a:r>
              <a:rPr lang="ru-RU" dirty="0"/>
              <a:t>процессами восстановления серебра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07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603577" y="3088177"/>
            <a:ext cx="5607800" cy="858181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177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9094" y="1304222"/>
            <a:ext cx="11258106" cy="5356460"/>
          </a:xfrm>
          <a:solidFill>
            <a:schemeClr val="bg2"/>
          </a:solidFill>
          <a:ln w="1905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lvl="0"/>
            <a:r>
              <a:rPr lang="ru-RU" b="1" u="sng" dirty="0" err="1"/>
              <a:t>Шухина</a:t>
            </a:r>
            <a:r>
              <a:rPr lang="ru-RU" b="1" u="sng" dirty="0"/>
              <a:t> К.А.</a:t>
            </a:r>
            <a:r>
              <a:rPr lang="ru-RU" b="1" dirty="0"/>
              <a:t>, </a:t>
            </a:r>
            <a:r>
              <a:rPr lang="ru-RU" dirty="0"/>
              <a:t>Пахомов П.М., Хижняк С.Д. Кинетика процессов самоорганизации в </a:t>
            </a:r>
            <a:r>
              <a:rPr lang="ru-RU" dirty="0" err="1"/>
              <a:t>низкоконцентрированных</a:t>
            </a:r>
            <a:r>
              <a:rPr lang="ru-RU" dirty="0"/>
              <a:t> водных системах на основе глицина, нитрата серебра и ПВС. VIII Международная научная </a:t>
            </a:r>
            <a:r>
              <a:rPr lang="ru-RU" dirty="0" err="1"/>
              <a:t>конфернция</a:t>
            </a:r>
            <a:r>
              <a:rPr lang="ru-RU" dirty="0"/>
              <a:t> «Химическая термодинамика и кинетика»: Сборник научных трудов в 2-х томах. – Тверь, Тверской государственный университет, 2018. – 439 с. </a:t>
            </a:r>
          </a:p>
          <a:p>
            <a:pPr lvl="0"/>
            <a:r>
              <a:rPr lang="ru-RU" b="1" u="sng" dirty="0" err="1"/>
              <a:t>Шухина</a:t>
            </a:r>
            <a:r>
              <a:rPr lang="ru-RU" b="1" u="sng" dirty="0"/>
              <a:t> К.А.</a:t>
            </a:r>
            <a:r>
              <a:rPr lang="ru-RU" b="1" dirty="0"/>
              <a:t> </a:t>
            </a:r>
            <a:r>
              <a:rPr lang="ru-RU" dirty="0"/>
              <a:t>Процессы </a:t>
            </a:r>
            <a:r>
              <a:rPr lang="ru-RU" dirty="0" err="1"/>
              <a:t>самосборки</a:t>
            </a:r>
            <a:r>
              <a:rPr lang="ru-RU" dirty="0"/>
              <a:t> в </a:t>
            </a:r>
            <a:r>
              <a:rPr lang="ru-RU" dirty="0" err="1"/>
              <a:t>низкоконцентрированных</a:t>
            </a:r>
            <a:r>
              <a:rPr lang="ru-RU" dirty="0"/>
              <a:t> водных системах глицин-AgNO3-ПВС. XХV </a:t>
            </a:r>
            <a:r>
              <a:rPr lang="ru-RU" dirty="0" err="1"/>
              <a:t>Каргинские</a:t>
            </a:r>
            <a:r>
              <a:rPr lang="ru-RU" dirty="0"/>
              <a:t> чтения: тезисы докладов. – Тверь: </a:t>
            </a:r>
            <a:r>
              <a:rPr lang="ru-RU" dirty="0" err="1"/>
              <a:t>Твер</a:t>
            </a:r>
            <a:r>
              <a:rPr lang="ru-RU" dirty="0"/>
              <a:t>. гос. ун-т, 2019. – 36 с.</a:t>
            </a:r>
          </a:p>
          <a:p>
            <a:pPr lvl="0"/>
            <a:r>
              <a:rPr lang="ru-RU" b="1" u="sng" dirty="0" err="1"/>
              <a:t>Шухина</a:t>
            </a:r>
            <a:r>
              <a:rPr lang="ru-RU" b="1" u="sng" dirty="0"/>
              <a:t> К.А.</a:t>
            </a:r>
            <a:r>
              <a:rPr lang="ru-RU" b="1" dirty="0"/>
              <a:t>, </a:t>
            </a:r>
            <a:r>
              <a:rPr lang="ru-RU" dirty="0"/>
              <a:t>Хижняк С.Д., Пахомов П.М. Кинетика формирования </a:t>
            </a:r>
            <a:r>
              <a:rPr lang="ru-RU" dirty="0" err="1"/>
              <a:t>наноагрегатов</a:t>
            </a:r>
            <a:r>
              <a:rPr lang="ru-RU" dirty="0"/>
              <a:t> в водных системах ПВС-глицин-</a:t>
            </a:r>
            <a:r>
              <a:rPr lang="en-US" dirty="0" err="1"/>
              <a:t>AgNO</a:t>
            </a:r>
            <a:r>
              <a:rPr lang="ru-RU" baseline="-25000" dirty="0"/>
              <a:t>3</a:t>
            </a:r>
            <a:r>
              <a:rPr lang="ru-RU" dirty="0"/>
              <a:t>. VIII IX Международная научная конференция «Химическая термодинамика и кинетика»: Сборник научных трудов /под ред. Орлова Ю.Д. – Тверь, Тверской государственный университет, 2019. – 399 с.</a:t>
            </a:r>
          </a:p>
          <a:p>
            <a:pPr lvl="0"/>
            <a:r>
              <a:rPr lang="ru-RU" b="1" u="sng" dirty="0" err="1"/>
              <a:t>Шухина</a:t>
            </a:r>
            <a:r>
              <a:rPr lang="ru-RU" b="1" u="sng" dirty="0"/>
              <a:t> К.А.</a:t>
            </a:r>
            <a:r>
              <a:rPr lang="ru-RU" b="1" dirty="0"/>
              <a:t>, </a:t>
            </a:r>
            <a:r>
              <a:rPr lang="ru-RU" dirty="0"/>
              <a:t>Хижняк С.Д., Пахомов П.М. Процессы </a:t>
            </a:r>
            <a:r>
              <a:rPr lang="ru-RU" dirty="0" err="1"/>
              <a:t>самосборки</a:t>
            </a:r>
            <a:r>
              <a:rPr lang="ru-RU" dirty="0"/>
              <a:t> в </a:t>
            </a:r>
            <a:r>
              <a:rPr lang="ru-RU" dirty="0" err="1"/>
              <a:t>низкоконцентрированных</a:t>
            </a:r>
            <a:r>
              <a:rPr lang="ru-RU" dirty="0"/>
              <a:t> водных системах глицин </a:t>
            </a:r>
            <a:r>
              <a:rPr lang="ru-RU" dirty="0">
                <a:sym typeface="Symbol" panose="05050102010706020507" pitchFamily="18" charset="2"/>
              </a:rPr>
              <a:t></a:t>
            </a:r>
            <a:r>
              <a:rPr lang="ru-RU" dirty="0"/>
              <a:t> AgNO3 </a:t>
            </a:r>
            <a:r>
              <a:rPr lang="ru-RU" dirty="0">
                <a:sym typeface="Symbol" panose="05050102010706020507" pitchFamily="18" charset="2"/>
              </a:rPr>
              <a:t></a:t>
            </a:r>
            <a:r>
              <a:rPr lang="ru-RU" dirty="0"/>
              <a:t> ПВС XVIII научная конференция аспирантов и студентов химико-технологического факультета: Тезисы докладов /под ред. И.Ю. Егоровой – Тверь, Тверской государственный университет, 2019. – 52 с</a:t>
            </a:r>
            <a:r>
              <a:rPr lang="ru-RU" dirty="0" smtClean="0"/>
              <a:t>.</a:t>
            </a:r>
          </a:p>
          <a:p>
            <a:r>
              <a:rPr lang="ru-RU" b="1" u="sng" dirty="0" err="1"/>
              <a:t>Шухина</a:t>
            </a:r>
            <a:r>
              <a:rPr lang="ru-RU" b="1" u="sng" dirty="0"/>
              <a:t> </a:t>
            </a:r>
            <a:r>
              <a:rPr lang="ru-RU" b="1" u="sng" dirty="0" smtClean="0"/>
              <a:t>К.А.</a:t>
            </a:r>
            <a:r>
              <a:rPr lang="ru-RU" b="1" dirty="0" smtClean="0"/>
              <a:t> </a:t>
            </a:r>
            <a:r>
              <a:rPr lang="ru-RU" dirty="0" smtClean="0"/>
              <a:t>Процессы </a:t>
            </a:r>
            <a:r>
              <a:rPr lang="ru-RU" dirty="0"/>
              <a:t>самоорганизации в водных растворах глицина, нитрата серебра и поливинилового спирта / </a:t>
            </a:r>
            <a:r>
              <a:rPr lang="ru-RU" dirty="0" err="1"/>
              <a:t>Шухина</a:t>
            </a:r>
            <a:r>
              <a:rPr lang="ru-RU" dirty="0"/>
              <a:t> К.А., Хижняк С.Д., Пахомов П.М. // Вестник Тверского государственного университета. Серия: химия - 2019 - №4 (38) – С. 177-187</a:t>
            </a:r>
          </a:p>
          <a:p>
            <a:pPr lvl="0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8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Желтый и оранжевый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700</TotalTime>
  <Words>552</Words>
  <Application>Microsoft Office PowerPoint</Application>
  <PresentationFormat>Широкоэкранный</PresentationFormat>
  <Paragraphs>78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Century Gothic</vt:lpstr>
      <vt:lpstr>Symbol</vt:lpstr>
      <vt:lpstr>Wingdings 3</vt:lpstr>
      <vt:lpstr>Легкий дым</vt:lpstr>
      <vt:lpstr>Graph</vt:lpstr>
      <vt:lpstr>Исследование влияния нитрата серебра на процессы самоорганизации низкоконцентрированных систем глицина и поливинилового спирта</vt:lpstr>
      <vt:lpstr>Презентация PowerPoint</vt:lpstr>
      <vt:lpstr>Процессы самоорганизации</vt:lpstr>
      <vt:lpstr>ИК-спектроскопия</vt:lpstr>
      <vt:lpstr>УФ-спектроскопия</vt:lpstr>
      <vt:lpstr>Выводы</vt:lpstr>
      <vt:lpstr>Спасибо за внимание!</vt:lpstr>
      <vt:lpstr>Публикации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влияния нитрата серебра на процессы самоорганизации низкоконцентрированных систем глицина и поливинилового спирта</dc:title>
  <dc:creator>Medium</dc:creator>
  <cp:lastModifiedBy>Medium</cp:lastModifiedBy>
  <cp:revision>38</cp:revision>
  <dcterms:created xsi:type="dcterms:W3CDTF">2021-03-27T20:41:23Z</dcterms:created>
  <dcterms:modified xsi:type="dcterms:W3CDTF">2021-03-30T16:15:15Z</dcterms:modified>
</cp:coreProperties>
</file>