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ем Петренко" initials="АП" lastIdx="1" clrIdx="0">
    <p:extLst>
      <p:ext uri="{19B8F6BF-5375-455C-9EA6-DF929625EA0E}">
        <p15:presenceInfo xmlns:p15="http://schemas.microsoft.com/office/powerpoint/2012/main" userId="8666bf5f49286b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B1DF5D-800E-4BCA-9043-3F15688475B9}" v="20" dt="2021-03-27T08:24:47.9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6357" autoAdjust="0"/>
  </p:normalViewPr>
  <p:slideViewPr>
    <p:cSldViewPr snapToGrid="0" snapToObjects="1" showGuides="1">
      <p:cViewPr varScale="1">
        <p:scale>
          <a:sx n="169" d="100"/>
          <a:sy n="169" d="100"/>
        </p:scale>
        <p:origin x="480" y="144"/>
      </p:cViewPr>
      <p:guideLst>
        <p:guide orient="horz" pos="1611"/>
        <p:guide pos="2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12975-4CFD-C441-A244-B7FD9A9579C2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60DC-725D-2A44-9F89-74FE668A9C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25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FD1C8-470D-774F-8B40-381C3059BD4A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711C-DB87-6342-8123-FE7E39EB00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73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9711C-DB87-6342-8123-FE7E39EB00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46133"/>
            <a:ext cx="6273934" cy="284849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8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693" y="997421"/>
            <a:ext cx="5965438" cy="1488969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65697" y="2571750"/>
            <a:ext cx="5965825" cy="165258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11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140" y="927382"/>
            <a:ext cx="2713244" cy="1644368"/>
          </a:xfr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118679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216577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2010279"/>
            <a:ext cx="8229600" cy="620483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787704"/>
            <a:ext cx="8229600" cy="594122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Контактные данные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59937"/>
            <a:ext cx="4038600" cy="2834686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9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659438" y="1759744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8" y="3288506"/>
            <a:ext cx="3027362" cy="1414463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498"/>
            <a:ext cx="8229600" cy="620315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30254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57201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3276149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6097917" y="3324086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3275819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6085706" y="447276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International Students and Scholars Rock</a:t>
            </a:r>
          </a:p>
        </p:txBody>
      </p:sp>
    </p:spTree>
    <p:extLst>
      <p:ext uri="{BB962C8B-B14F-4D97-AF65-F5344CB8AC3E}">
        <p14:creationId xmlns:p14="http://schemas.microsoft.com/office/powerpoint/2010/main" val="718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76149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097917" y="1759744"/>
            <a:ext cx="2588883" cy="1063056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1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3275819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6085706" y="2899173"/>
            <a:ext cx="2589213" cy="269081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20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3319723"/>
            <a:ext cx="4038600" cy="1274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27382"/>
            <a:ext cx="8229600" cy="62048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1759937"/>
            <a:ext cx="5018388" cy="294303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659439" y="1770130"/>
            <a:ext cx="3036565" cy="2919036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0768" y="185639"/>
            <a:ext cx="46560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599335"/>
            <a:ext cx="6400800" cy="2285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926326"/>
            <a:ext cx="6400800" cy="705749"/>
          </a:xfrm>
        </p:spPr>
        <p:txBody>
          <a:bodyPr anchor="b">
            <a:normAutofit/>
          </a:bodyPr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637205"/>
            <a:ext cx="6400800" cy="46290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4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27382"/>
            <a:ext cx="8229600" cy="62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4948"/>
            <a:ext cx="8229600" cy="289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Пятый уровень</a:t>
            </a:r>
          </a:p>
          <a:p>
            <a:pPr lvl="4"/>
            <a:r>
              <a:rPr lang="ru-RU" dirty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0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685" r:id="rId8"/>
    <p:sldLayoutId id="2147483697" r:id="rId9"/>
    <p:sldLayoutId id="2147483692" r:id="rId10"/>
    <p:sldLayoutId id="2147483686" r:id="rId11"/>
    <p:sldLayoutId id="2147483711" r:id="rId12"/>
    <p:sldLayoutId id="2147483731" r:id="rId13"/>
    <p:sldLayoutId id="2147483732" r:id="rId1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9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tif"/><Relationship Id="rId11" Type="http://schemas.openxmlformats.org/officeDocument/2006/relationships/image" Target="../media/image8.png"/><Relationship Id="rId5" Type="http://schemas.openxmlformats.org/officeDocument/2006/relationships/image" Target="../media/image27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0524B2D8-119E-4043-8A9C-BA15F375A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81366"/>
              </p:ext>
            </p:extLst>
          </p:nvPr>
        </p:nvGraphicFramePr>
        <p:xfrm>
          <a:off x="4917711" y="754143"/>
          <a:ext cx="4012006" cy="135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64">
                  <a:extLst>
                    <a:ext uri="{9D8B030D-6E8A-4147-A177-3AD203B41FA5}">
                      <a16:colId xmlns:a16="http://schemas.microsoft.com/office/drawing/2014/main" val="2709749452"/>
                    </a:ext>
                  </a:extLst>
                </a:gridCol>
                <a:gridCol w="1319103">
                  <a:extLst>
                    <a:ext uri="{9D8B030D-6E8A-4147-A177-3AD203B41FA5}">
                      <a16:colId xmlns:a16="http://schemas.microsoft.com/office/drawing/2014/main" val="1053154008"/>
                    </a:ext>
                  </a:extLst>
                </a:gridCol>
                <a:gridCol w="1752739">
                  <a:extLst>
                    <a:ext uri="{9D8B030D-6E8A-4147-A177-3AD203B41FA5}">
                      <a16:colId xmlns:a16="http://schemas.microsoft.com/office/drawing/2014/main" val="1196295185"/>
                    </a:ext>
                  </a:extLst>
                </a:gridCol>
              </a:tblGrid>
              <a:tr h="717184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err="1">
                          <a:solidFill>
                            <a:srgbClr val="000000"/>
                          </a:solidFill>
                        </a:rPr>
                        <a:t>Полиол</a:t>
                      </a:r>
                      <a:endParaRPr lang="ru-RU" sz="900" b="0" dirty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ru-RU" sz="900" b="0" dirty="0">
                          <a:solidFill>
                            <a:srgbClr val="000000"/>
                          </a:solidFill>
                        </a:rPr>
                        <a:t>подвижный сегмент</a:t>
                      </a:r>
                      <a:r>
                        <a:rPr lang="en-US" sz="900" b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ru-RU" sz="9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418488"/>
                  </a:ext>
                </a:extLst>
              </a:tr>
              <a:tr h="630905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ysClr val="windowText" lastClr="000000"/>
                          </a:solidFill>
                        </a:rPr>
                        <a:t>Удлинитель цепи</a:t>
                      </a:r>
                    </a:p>
                    <a:p>
                      <a:pPr algn="ctr"/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ru-RU" sz="900" b="0" dirty="0">
                          <a:solidFill>
                            <a:sysClr val="windowText" lastClr="000000"/>
                          </a:solidFill>
                        </a:rPr>
                        <a:t>жесткий сегмент</a:t>
                      </a:r>
                      <a:r>
                        <a:rPr lang="en-US" sz="900" b="0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ru-RU" sz="9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7065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72706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cap="all" dirty="0" err="1"/>
              <a:t>Микрофазная</a:t>
            </a:r>
            <a:r>
              <a:rPr lang="ru-RU" sz="1100" cap="all" dirty="0"/>
              <a:t> структура полиуретанов, исследованная методом релаксационной твердотельной спектроскопии ЯМР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572000" y="2668664"/>
                <a:ext cx="4424619" cy="434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sz="10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10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sz="1000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0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ru-RU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0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000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1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0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skw"/>
                                          <m:ctrlPr>
                                            <a:rPr lang="ru-RU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ru-RU" sz="1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ru-RU" sz="1000" i="1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0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ru-RU" sz="1000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ru-RU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ru-RU" sz="10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10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ru-RU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ru-RU" sz="10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ru-RU" sz="1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ru-RU" sz="1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ru-RU" sz="1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sz="10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ru-RU" sz="1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ru-RU" sz="1000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ru-RU" sz="1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68664"/>
                <a:ext cx="4424619" cy="434799"/>
              </a:xfrm>
              <a:prstGeom prst="rect">
                <a:avLst/>
              </a:prstGeom>
              <a:blipFill>
                <a:blip r:embed="rId3"/>
                <a:stretch>
                  <a:fillRect t="-45070" b="-92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179050" y="2381056"/>
            <a:ext cx="42715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Спад </a:t>
            </a:r>
            <a:r>
              <a:rPr lang="en-US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T</a:t>
            </a:r>
            <a:r>
              <a:rPr lang="ru-RU" sz="1000" kern="100" baseline="-250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2</a:t>
            </a:r>
            <a:r>
              <a:rPr lang="ru-RU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 релаксации </a:t>
            </a:r>
            <a:r>
              <a:rPr lang="ru-RU" sz="1000" kern="100" baseline="300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H</a:t>
            </a:r>
            <a:r>
              <a:rPr lang="ru-RU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 ЯМР для образца 100% ПЭГ-600</a:t>
            </a:r>
            <a:r>
              <a:rPr lang="en-US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 (R</a:t>
            </a:r>
            <a:r>
              <a:rPr lang="en-US" sz="1000" kern="100" baseline="-250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1</a:t>
            </a:r>
            <a:r>
              <a:rPr lang="en-US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)</a:t>
            </a:r>
            <a:r>
              <a:rPr lang="ru-RU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. Сплошные линии представляют результаты аппроксимации спада (точки) методом наименьших квадратов</a:t>
            </a:r>
            <a:r>
              <a:rPr lang="en-US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 </a:t>
            </a:r>
            <a:r>
              <a:rPr lang="ru-RU" sz="1000" kern="100" dirty="0">
                <a:solidFill>
                  <a:srgbClr val="000000"/>
                </a:solidFill>
                <a:ea typeface="MS Mincho"/>
                <a:cs typeface="Times New Roman" panose="02020603050405020304" pitchFamily="18" charset="0"/>
              </a:rPr>
              <a:t>с использованием линейной комбинации гауссовых и экспоненциальных функций.</a:t>
            </a:r>
            <a:endParaRPr lang="ru-RU" sz="1000" kern="100" dirty="0">
              <a:ea typeface="MS Mincho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fr-FR" sz="1000" kern="100" dirty="0">
                <a:ea typeface="MS Mincho"/>
                <a:cs typeface="Times New Roman" panose="02020603050405020304" pitchFamily="18" charset="0"/>
              </a:rPr>
              <a:t> </a:t>
            </a:r>
            <a:endParaRPr lang="ru-RU" sz="1000" kern="100" dirty="0">
              <a:effectLst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867EC-5F5F-410F-AE21-E1D0581737D2}"/>
              </a:ext>
            </a:extLst>
          </p:cNvPr>
          <p:cNvSpPr txBox="1"/>
          <p:nvPr/>
        </p:nvSpPr>
        <p:spPr>
          <a:xfrm>
            <a:off x="0" y="2805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i="1" dirty="0"/>
              <a:t>Останин Степан Андреевич</a:t>
            </a:r>
            <a:endParaRPr lang="en-US" sz="1000" i="1" dirty="0"/>
          </a:p>
          <a:p>
            <a:pPr algn="ctr"/>
            <a:r>
              <a:rPr lang="ru-RU" sz="1000" i="1" dirty="0"/>
              <a:t>Научный руководитель – Зуев Вячеслав Викторович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5703F4-68FA-49F9-AB0A-E2C84660EB96}"/>
              </a:ext>
            </a:extLst>
          </p:cNvPr>
          <p:cNvSpPr/>
          <p:nvPr/>
        </p:nvSpPr>
        <p:spPr>
          <a:xfrm>
            <a:off x="4849183" y="2105377"/>
            <a:ext cx="40120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Цель работы: </a:t>
            </a:r>
            <a:endParaRPr lang="en-US" sz="1000" dirty="0">
              <a:solidFill>
                <a:srgbClr val="000000"/>
              </a:solidFill>
            </a:endParaRPr>
          </a:p>
          <a:p>
            <a:pPr algn="just"/>
            <a:r>
              <a:rPr lang="ru-RU" sz="1000" dirty="0">
                <a:solidFill>
                  <a:srgbClr val="000000"/>
                </a:solidFill>
              </a:rPr>
              <a:t>Выяснить как строение компонентов синтеза полиуретанов влияет на природу жесткой и подвижной фаз.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E64ADC5-8BA2-45C1-A30B-75E8593C4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522"/>
              </p:ext>
            </p:extLst>
          </p:nvPr>
        </p:nvGraphicFramePr>
        <p:xfrm>
          <a:off x="245552" y="3037356"/>
          <a:ext cx="4205004" cy="1978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729">
                  <a:extLst>
                    <a:ext uri="{9D8B030D-6E8A-4147-A177-3AD203B41FA5}">
                      <a16:colId xmlns:a16="http://schemas.microsoft.com/office/drawing/2014/main" val="216807690"/>
                    </a:ext>
                  </a:extLst>
                </a:gridCol>
                <a:gridCol w="670055">
                  <a:extLst>
                    <a:ext uri="{9D8B030D-6E8A-4147-A177-3AD203B41FA5}">
                      <a16:colId xmlns:a16="http://schemas.microsoft.com/office/drawing/2014/main" val="1049173582"/>
                    </a:ext>
                  </a:extLst>
                </a:gridCol>
                <a:gridCol w="628425">
                  <a:extLst>
                    <a:ext uri="{9D8B030D-6E8A-4147-A177-3AD203B41FA5}">
                      <a16:colId xmlns:a16="http://schemas.microsoft.com/office/drawing/2014/main" val="2999673764"/>
                    </a:ext>
                  </a:extLst>
                </a:gridCol>
                <a:gridCol w="651454">
                  <a:extLst>
                    <a:ext uri="{9D8B030D-6E8A-4147-A177-3AD203B41FA5}">
                      <a16:colId xmlns:a16="http://schemas.microsoft.com/office/drawing/2014/main" val="2035962074"/>
                    </a:ext>
                  </a:extLst>
                </a:gridCol>
                <a:gridCol w="426478">
                  <a:extLst>
                    <a:ext uri="{9D8B030D-6E8A-4147-A177-3AD203B41FA5}">
                      <a16:colId xmlns:a16="http://schemas.microsoft.com/office/drawing/2014/main" val="2255625034"/>
                    </a:ext>
                  </a:extLst>
                </a:gridCol>
                <a:gridCol w="534981">
                  <a:extLst>
                    <a:ext uri="{9D8B030D-6E8A-4147-A177-3AD203B41FA5}">
                      <a16:colId xmlns:a16="http://schemas.microsoft.com/office/drawing/2014/main" val="3563856548"/>
                    </a:ext>
                  </a:extLst>
                </a:gridCol>
                <a:gridCol w="500882">
                  <a:extLst>
                    <a:ext uri="{9D8B030D-6E8A-4147-A177-3AD203B41FA5}">
                      <a16:colId xmlns:a16="http://schemas.microsoft.com/office/drawing/2014/main" val="3497249915"/>
                    </a:ext>
                  </a:extLst>
                </a:gridCol>
              </a:tblGrid>
              <a:tr h="1899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900" dirty="0">
                          <a:effectLst/>
                        </a:rPr>
                        <a:t>Образец</a:t>
                      </a:r>
                    </a:p>
                  </a:txBody>
                  <a:tcPr marL="47508" marR="4750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T</a:t>
                      </a:r>
                      <a:r>
                        <a:rPr lang="en-US" sz="900" baseline="-25000" dirty="0">
                          <a:effectLst/>
                        </a:rPr>
                        <a:t>2</a:t>
                      </a:r>
                      <a:r>
                        <a:rPr lang="en-US" sz="900" dirty="0">
                          <a:effectLst/>
                        </a:rPr>
                        <a:t>, </a:t>
                      </a:r>
                      <a:r>
                        <a:rPr lang="ru-RU" sz="900" dirty="0" err="1">
                          <a:effectLst/>
                        </a:rPr>
                        <a:t>мс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900" dirty="0">
                          <a:effectLst/>
                        </a:rPr>
                        <a:t>Интенсивность</a:t>
                      </a:r>
                      <a:r>
                        <a:rPr lang="en-US" sz="900" dirty="0">
                          <a:effectLst/>
                        </a:rPr>
                        <a:t>, %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518885"/>
                  </a:ext>
                </a:extLst>
              </a:tr>
              <a:tr h="18994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 baseline="30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 baseline="30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T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 baseline="30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r>
                        <a:rPr lang="en-US" sz="900" baseline="-250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2491514379"/>
                  </a:ext>
                </a:extLst>
              </a:tr>
              <a:tr h="189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R</a:t>
                      </a:r>
                      <a:r>
                        <a:rPr lang="en-US" sz="900" baseline="-25000">
                          <a:effectLst/>
                        </a:rPr>
                        <a:t>1</a:t>
                      </a:r>
                      <a:r>
                        <a:rPr lang="en-US" sz="900">
                          <a:effectLst/>
                        </a:rPr>
                        <a:t>/100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0,090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0,70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 dirty="0">
                          <a:effectLst/>
                        </a:rPr>
                        <a:t>3,3</a:t>
                      </a:r>
                      <a:r>
                        <a:rPr lang="en-US" sz="8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 dirty="0">
                          <a:effectLst/>
                        </a:rPr>
                        <a:t>0,3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28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45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2558385292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R</a:t>
                      </a:r>
                      <a:r>
                        <a:rPr lang="en-US" sz="900" baseline="-25000" dirty="0">
                          <a:effectLst/>
                        </a:rPr>
                        <a:t>1</a:t>
                      </a:r>
                      <a:r>
                        <a:rPr lang="en-US" sz="900" dirty="0">
                          <a:effectLst/>
                        </a:rPr>
                        <a:t>/50/R</a:t>
                      </a:r>
                      <a:r>
                        <a:rPr lang="en-US" sz="900" baseline="-25000" dirty="0">
                          <a:effectLst/>
                        </a:rPr>
                        <a:t>3</a:t>
                      </a:r>
                      <a:r>
                        <a:rPr lang="en-US" sz="900" dirty="0">
                          <a:effectLst/>
                        </a:rPr>
                        <a:t>/50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 dirty="0">
                          <a:effectLst/>
                        </a:rPr>
                        <a:t>0,025</a:t>
                      </a:r>
                      <a:r>
                        <a:rPr lang="en-US" sz="8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 dirty="0">
                          <a:effectLst/>
                        </a:rPr>
                        <a:t>0,001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0,110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0,68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35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33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2722166218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R</a:t>
                      </a:r>
                      <a:r>
                        <a:rPr lang="en-US" sz="900" baseline="-25000" dirty="0">
                          <a:effectLst/>
                        </a:rPr>
                        <a:t>3</a:t>
                      </a:r>
                      <a:r>
                        <a:rPr lang="en-US" sz="900" dirty="0">
                          <a:effectLst/>
                        </a:rPr>
                        <a:t>/100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0,010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 dirty="0">
                          <a:effectLst/>
                        </a:rPr>
                        <a:t>0,028</a:t>
                      </a:r>
                      <a:r>
                        <a:rPr lang="en-US" sz="8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 dirty="0">
                          <a:effectLst/>
                        </a:rPr>
                        <a:t>0,001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 dirty="0">
                          <a:effectLst/>
                        </a:rPr>
                        <a:t>0,096</a:t>
                      </a:r>
                      <a:r>
                        <a:rPr lang="en-US" sz="8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 dirty="0">
                          <a:effectLst/>
                        </a:rPr>
                        <a:t>0,007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31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41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28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3065909472"/>
                  </a:ext>
                </a:extLst>
              </a:tr>
              <a:tr h="189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R</a:t>
                      </a:r>
                      <a:r>
                        <a:rPr lang="en-US" sz="900" baseline="-25000">
                          <a:effectLst/>
                        </a:rPr>
                        <a:t>4</a:t>
                      </a:r>
                      <a:r>
                        <a:rPr lang="en-US" sz="900">
                          <a:effectLst/>
                        </a:rPr>
                        <a:t>/100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0,019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 dirty="0">
                          <a:effectLst/>
                        </a:rPr>
                        <a:t>0,094</a:t>
                      </a:r>
                      <a:r>
                        <a:rPr lang="en-US" sz="8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 dirty="0">
                          <a:effectLst/>
                        </a:rPr>
                        <a:t>0,005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70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1664228372"/>
                  </a:ext>
                </a:extLst>
              </a:tr>
              <a:tr h="189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R</a:t>
                      </a:r>
                      <a:r>
                        <a:rPr lang="en-US" sz="900" baseline="-25000" dirty="0">
                          <a:effectLst/>
                        </a:rPr>
                        <a:t>2</a:t>
                      </a:r>
                      <a:r>
                        <a:rPr lang="en-US" sz="900" dirty="0">
                          <a:effectLst/>
                        </a:rPr>
                        <a:t>/100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0,20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0,90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0,19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5,50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0,61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30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20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50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2140197885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R</a:t>
                      </a:r>
                      <a:r>
                        <a:rPr lang="en-US" sz="900" baseline="-25000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/50/R</a:t>
                      </a:r>
                      <a:r>
                        <a:rPr lang="en-US" sz="900" baseline="-25000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/50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800">
                          <a:effectLst/>
                        </a:rPr>
                        <a:t>0</a:t>
                      </a:r>
                      <a:r>
                        <a:rPr lang="en-US" sz="800">
                          <a:effectLst/>
                        </a:rPr>
                        <a:t>,025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0,120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0,991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0,067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34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32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34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613676891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R</a:t>
                      </a:r>
                      <a:r>
                        <a:rPr lang="en-US" sz="900" baseline="-25000">
                          <a:effectLst/>
                        </a:rPr>
                        <a:t>1</a:t>
                      </a:r>
                      <a:r>
                        <a:rPr lang="en-US" sz="900">
                          <a:effectLst/>
                        </a:rPr>
                        <a:t>/50/R</a:t>
                      </a:r>
                      <a:r>
                        <a:rPr lang="en-US" sz="900" baseline="-25000">
                          <a:effectLst/>
                        </a:rPr>
                        <a:t>4</a:t>
                      </a:r>
                      <a:r>
                        <a:rPr lang="en-US" sz="900">
                          <a:effectLst/>
                        </a:rPr>
                        <a:t>/50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0,008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>
                          <a:effectLst/>
                        </a:rPr>
                        <a:t>0,023</a:t>
                      </a:r>
                      <a:r>
                        <a:rPr lang="en-US" sz="8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>
                          <a:effectLst/>
                        </a:rPr>
                        <a:t>0,001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800" dirty="0">
                          <a:effectLst/>
                        </a:rPr>
                        <a:t>0,056</a:t>
                      </a:r>
                      <a:r>
                        <a:rPr lang="en-US" sz="8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800" dirty="0">
                          <a:effectLst/>
                        </a:rPr>
                        <a:t>0,002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27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>
                          <a:effectLst/>
                        </a:rPr>
                        <a:t>33</a:t>
                      </a:r>
                      <a:r>
                        <a:rPr lang="en-US" sz="90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900" dirty="0">
                          <a:effectLst/>
                        </a:rPr>
                        <a:t>40</a:t>
                      </a:r>
                      <a:r>
                        <a:rPr lang="en-US" sz="900" dirty="0"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08" marR="47508" marT="0" marB="0" anchor="ctr"/>
                </a:tc>
                <a:extLst>
                  <a:ext uri="{0D108BD9-81ED-4DB2-BD59-A6C34878D82A}">
                    <a16:rowId xmlns:a16="http://schemas.microsoft.com/office/drawing/2014/main" val="3456797636"/>
                  </a:ext>
                </a:extLst>
              </a:tr>
            </a:tbl>
          </a:graphicData>
        </a:graphic>
      </p:graphicFrame>
      <p:sp>
        <p:nvSpPr>
          <p:cNvPr id="18" name="Объект 8">
            <a:extLst>
              <a:ext uri="{FF2B5EF4-FFF2-40B4-BE49-F238E27FC236}">
                <a16:creationId xmlns:a16="http://schemas.microsoft.com/office/drawing/2014/main" id="{01E7EF20-D153-4F5F-928E-F2112AA702FD}"/>
              </a:ext>
            </a:extLst>
          </p:cNvPr>
          <p:cNvSpPr txBox="1">
            <a:spLocks/>
          </p:cNvSpPr>
          <p:nvPr/>
        </p:nvSpPr>
        <p:spPr>
          <a:xfrm>
            <a:off x="4707824" y="4156693"/>
            <a:ext cx="4294724" cy="972689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100" dirty="0"/>
              <a:t>Выводы: </a:t>
            </a:r>
            <a:endParaRPr lang="en-US" sz="1100" dirty="0"/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С точки зрения молекулярной подвижности образцы полиуретанов состоят из жестких кристаллических, жестких аморфных и подвижных аморфных фаз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100" dirty="0"/>
              <a:t>с увеличением объемной доли удлинителя цепи растет жесткость всей системы в целом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DDAC0F-D287-427E-8373-D4FF72A0AF3F}"/>
                  </a:ext>
                </a:extLst>
              </p:cNvPr>
              <p:cNvSpPr txBox="1"/>
              <p:nvPr/>
            </p:nvSpPr>
            <p:spPr>
              <a:xfrm>
                <a:off x="4707824" y="3100030"/>
                <a:ext cx="4326069" cy="1099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массовая доля жесткого сегмента;</a:t>
                </a:r>
                <a:endParaRPr lang="ru-RU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массовая доля аморфной жесткой фазы;</a:t>
                </a:r>
                <a:endParaRPr lang="ru-RU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массовая доля</a:t>
                </a:r>
                <a:r>
                  <a:rPr lang="ru-RU" sz="1000" dirty="0">
                    <a:effectLst/>
                    <a:ea typeface="AdvTimes"/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аморфной подвижной фазы</a:t>
                </a:r>
                <a:r>
                  <a:rPr lang="ru-RU" sz="1000" dirty="0">
                    <a:effectLst/>
                    <a:ea typeface="AdvTimes"/>
                    <a:cs typeface="Times New Roman" panose="02020603050405020304" pitchFamily="18" charset="0"/>
                  </a:rPr>
                  <a:t>;</a:t>
                </a:r>
                <a:endParaRPr lang="ru-RU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000" baseline="-25000" dirty="0">
                    <a:solidFill>
                      <a:srgbClr val="231F2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– время поперечной релаксации намагниченности для фаз (</a:t>
                </a:r>
                <a:r>
                  <a:rPr lang="en-US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=1,2,3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1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sz="1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1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1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соответственно);</a:t>
                </a:r>
                <a:endParaRPr lang="ru-RU" sz="1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ru-RU" sz="1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– общее время релаксации.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DDAC0F-D287-427E-8373-D4FF72A0A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824" y="3100030"/>
                <a:ext cx="4326069" cy="1099532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F600B52-86C6-42B8-956B-432DB7C2FA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34" y="676211"/>
            <a:ext cx="1972438" cy="1615335"/>
          </a:xfrm>
          <a:prstGeom prst="rect">
            <a:avLst/>
          </a:prstGeom>
        </p:spPr>
      </p:pic>
      <p:pic>
        <p:nvPicPr>
          <p:cNvPr id="29" name="Рисунок 9" descr="D:\Ostanin\Desktop\Bisphenol_A.svg.png">
            <a:extLst>
              <a:ext uri="{FF2B5EF4-FFF2-40B4-BE49-F238E27FC236}">
                <a16:creationId xmlns:a16="http://schemas.microsoft.com/office/drawing/2014/main" id="{F1154A9B-F6E2-412D-AE2F-EDABA751F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50" y="1664618"/>
            <a:ext cx="1026181" cy="3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4" descr="Bisphenol AF.svg">
            <a:extLst>
              <a:ext uri="{FF2B5EF4-FFF2-40B4-BE49-F238E27FC236}">
                <a16:creationId xmlns:a16="http://schemas.microsoft.com/office/drawing/2014/main" id="{FA35B3EF-DD6F-4265-8E5F-4356CC957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8" y="1494135"/>
            <a:ext cx="106534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DB2F209-338F-4242-9C5F-427D73A4D44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1317" y="978543"/>
            <a:ext cx="903655" cy="3236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60C2D53-F9C6-4D2E-BEA9-B83F6C9C4E8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5591" y="1008745"/>
            <a:ext cx="1453500" cy="2766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9874C1-A906-439C-91F7-D8242094DFBA}"/>
              </a:ext>
            </a:extLst>
          </p:cNvPr>
          <p:cNvSpPr txBox="1"/>
          <p:nvPr/>
        </p:nvSpPr>
        <p:spPr>
          <a:xfrm>
            <a:off x="5882583" y="784345"/>
            <a:ext cx="335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-25000" dirty="0">
                <a:solidFill>
                  <a:srgbClr val="000000"/>
                </a:solidFill>
              </a:rPr>
              <a:t>1</a:t>
            </a:r>
            <a:endParaRPr lang="ru-RU" sz="12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68D7C6-AECD-455F-972C-2AE7654CBE6F}"/>
              </a:ext>
            </a:extLst>
          </p:cNvPr>
          <p:cNvSpPr txBox="1"/>
          <p:nvPr/>
        </p:nvSpPr>
        <p:spPr>
          <a:xfrm>
            <a:off x="7225683" y="754143"/>
            <a:ext cx="335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-25000" dirty="0">
                <a:solidFill>
                  <a:srgbClr val="000000"/>
                </a:solidFill>
              </a:rPr>
              <a:t>2</a:t>
            </a:r>
            <a:endParaRPr lang="ru-RU" sz="12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E38BA1-B1B0-4AAC-9BD7-C48D8CA8D140}"/>
              </a:ext>
            </a:extLst>
          </p:cNvPr>
          <p:cNvSpPr txBox="1"/>
          <p:nvPr/>
        </p:nvSpPr>
        <p:spPr>
          <a:xfrm>
            <a:off x="5889148" y="1478138"/>
            <a:ext cx="335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-25000" dirty="0">
                <a:solidFill>
                  <a:srgbClr val="000000"/>
                </a:solidFill>
              </a:rPr>
              <a:t>3</a:t>
            </a:r>
            <a:endParaRPr lang="ru-RU" sz="12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0E77C2-6B9A-4A83-8E65-25FF721B6DFA}"/>
              </a:ext>
            </a:extLst>
          </p:cNvPr>
          <p:cNvSpPr txBox="1"/>
          <p:nvPr/>
        </p:nvSpPr>
        <p:spPr>
          <a:xfrm>
            <a:off x="7225683" y="1496577"/>
            <a:ext cx="335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R</a:t>
            </a:r>
            <a:r>
              <a:rPr lang="en-US" sz="1200" baseline="-25000" dirty="0">
                <a:solidFill>
                  <a:srgbClr val="000000"/>
                </a:solidFill>
              </a:rPr>
              <a:t>4</a:t>
            </a:r>
            <a:endParaRPr lang="ru-RU" sz="1200" baseline="-25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71ECFA-283C-4944-9B04-6B11284E3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080" y="248938"/>
            <a:ext cx="2060869" cy="52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341DBE0-A3C2-4288-9097-7B7087F795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72360" b="21484"/>
          <a:stretch/>
        </p:blipFill>
        <p:spPr>
          <a:xfrm>
            <a:off x="3432132" y="821249"/>
            <a:ext cx="989605" cy="9073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CBF9948-3A04-4B21-B5EA-A5F015085A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7" t="12131" b="23999"/>
          <a:stretch/>
        </p:blipFill>
        <p:spPr>
          <a:xfrm>
            <a:off x="2369590" y="784466"/>
            <a:ext cx="1023130" cy="970671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0BDE84C-1041-40CD-BD15-ACEEE5CDEA5B}"/>
              </a:ext>
            </a:extLst>
          </p:cNvPr>
          <p:cNvSpPr/>
          <p:nvPr/>
        </p:nvSpPr>
        <p:spPr>
          <a:xfrm>
            <a:off x="2387798" y="1728628"/>
            <a:ext cx="923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Фазово-разделенная система</a:t>
            </a:r>
            <a:endParaRPr lang="ru-RU" sz="1000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EB958EF-36C0-4453-881D-2703750A260C}"/>
              </a:ext>
            </a:extLst>
          </p:cNvPr>
          <p:cNvSpPr/>
          <p:nvPr/>
        </p:nvSpPr>
        <p:spPr>
          <a:xfrm>
            <a:off x="3458331" y="1709179"/>
            <a:ext cx="9701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</a:rPr>
              <a:t>Фазово-смешанная система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931025318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7353</TotalTime>
  <Words>337</Words>
  <Application>Microsoft Office PowerPoint</Application>
  <PresentationFormat>Экран (16:9)</PresentationFormat>
  <Paragraphs>85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MS Mincho</vt:lpstr>
      <vt:lpstr>AdvTimes</vt:lpstr>
      <vt:lpstr>Arial</vt:lpstr>
      <vt:lpstr>Calibri</vt:lpstr>
      <vt:lpstr>Cambria Math</vt:lpstr>
      <vt:lpstr>Symbol</vt:lpstr>
      <vt:lpstr>Times New Roman</vt:lpstr>
      <vt:lpstr>1_Cover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Останин С.А.</dc:creator>
  <cp:lastModifiedBy>Русакова Наталья Петровна</cp:lastModifiedBy>
  <cp:revision>169</cp:revision>
  <dcterms:created xsi:type="dcterms:W3CDTF">2014-06-27T12:30:22Z</dcterms:created>
  <dcterms:modified xsi:type="dcterms:W3CDTF">2021-03-30T15:09:35Z</dcterms:modified>
</cp:coreProperties>
</file>