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92;&#1072;&#1081;&#1083;&#1099;\&#1091;&#1095;&#1077;&#1073;&#1072;\&#1053;&#1040;&#1059;&#1063;&#1053;&#1040;&#1071;%20&#1088;&#1072;&#1073;&#1086;&#1090;&#1072;\&#1043;&#1077;&#1088;&#1084;&#1072;&#1085;&#1080;&#1081;%20MUG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57876387351637"/>
          <c:y val="8.1707801290686818E-2"/>
          <c:w val="0.50868528214479625"/>
          <c:h val="0.70665899276782629"/>
        </c:manualLayout>
      </c:layout>
      <c:lineChart>
        <c:grouping val="standard"/>
        <c:varyColors val="0"/>
        <c:ser>
          <c:idx val="0"/>
          <c:order val="0"/>
          <c:tx>
            <c:v>(111) МУГ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Лист6!$H$3:$H$7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Лист6!$B$3:$B$7</c:f>
              <c:numCache>
                <c:formatCode>General</c:formatCode>
                <c:ptCount val="5"/>
                <c:pt idx="0">
                  <c:v>1063</c:v>
                </c:pt>
                <c:pt idx="1">
                  <c:v>1021</c:v>
                </c:pt>
                <c:pt idx="2">
                  <c:v>1011</c:v>
                </c:pt>
                <c:pt idx="3">
                  <c:v>926</c:v>
                </c:pt>
                <c:pt idx="4">
                  <c:v>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78-4BDF-8865-A67EDCD6E70F}"/>
            </c:ext>
          </c:extLst>
        </c:ser>
        <c:ser>
          <c:idx val="1"/>
          <c:order val="1"/>
          <c:tx>
            <c:v>(111) не МУГ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Лист6!$H$3:$H$7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Лист6!$C$3:$C$7</c:f>
              <c:numCache>
                <c:formatCode>General</c:formatCode>
                <c:ptCount val="5"/>
                <c:pt idx="0">
                  <c:v>870</c:v>
                </c:pt>
                <c:pt idx="1">
                  <c:v>862</c:v>
                </c:pt>
                <c:pt idx="2">
                  <c:v>825</c:v>
                </c:pt>
                <c:pt idx="3">
                  <c:v>802</c:v>
                </c:pt>
                <c:pt idx="4">
                  <c:v>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78-4BDF-8865-A67EDCD6E70F}"/>
            </c:ext>
          </c:extLst>
        </c:ser>
        <c:ser>
          <c:idx val="2"/>
          <c:order val="2"/>
          <c:tx>
            <c:v>(111)БД 1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Лист6!$H$3:$H$7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Лист6!$D$3:$D$7</c:f>
              <c:numCache>
                <c:formatCode>General</c:formatCode>
                <c:ptCount val="5"/>
                <c:pt idx="0">
                  <c:v>745</c:v>
                </c:pt>
                <c:pt idx="1">
                  <c:v>714</c:v>
                </c:pt>
                <c:pt idx="2">
                  <c:v>727</c:v>
                </c:pt>
                <c:pt idx="3">
                  <c:v>711</c:v>
                </c:pt>
                <c:pt idx="4">
                  <c:v>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78-4BDF-8865-A67EDCD6E70F}"/>
            </c:ext>
          </c:extLst>
        </c:ser>
        <c:ser>
          <c:idx val="3"/>
          <c:order val="3"/>
          <c:tx>
            <c:v>(111)БД 2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Лист6!$H$3:$H$7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Лист6!$E$3:$E$7</c:f>
              <c:numCache>
                <c:formatCode>General</c:formatCode>
                <c:ptCount val="5"/>
                <c:pt idx="0">
                  <c:v>746</c:v>
                </c:pt>
                <c:pt idx="1">
                  <c:v>761</c:v>
                </c:pt>
                <c:pt idx="2">
                  <c:v>699</c:v>
                </c:pt>
                <c:pt idx="3">
                  <c:v>704</c:v>
                </c:pt>
                <c:pt idx="4">
                  <c:v>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78-4BDF-8865-A67EDCD6E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101888"/>
        <c:axId val="86446592"/>
      </c:lineChart>
      <c:catAx>
        <c:axId val="8810188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R [</a:t>
                </a:r>
                <a:r>
                  <a:rPr lang="ru-RU"/>
                  <a:t>мм</a:t>
                </a:r>
                <a:r>
                  <a:rPr lang="en-US"/>
                  <a:t>]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6446592"/>
        <c:crosses val="autoZero"/>
        <c:auto val="1"/>
        <c:lblAlgn val="ctr"/>
        <c:lblOffset val="100"/>
        <c:noMultiLvlLbl val="0"/>
      </c:catAx>
      <c:valAx>
        <c:axId val="86446592"/>
        <c:scaling>
          <c:orientation val="minMax"/>
          <c:max val="1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</a:t>
                </a:r>
                <a:r>
                  <a:rPr lang="ru-RU"/>
                  <a:t> </a:t>
                </a:r>
                <a:r>
                  <a:rPr lang="en-US"/>
                  <a:t>[</a:t>
                </a:r>
                <a:r>
                  <a:rPr lang="ru-RU"/>
                  <a:t>кгс</a:t>
                </a:r>
                <a:r>
                  <a:rPr lang="en-US"/>
                  <a:t>/</a:t>
                </a:r>
                <a:r>
                  <a:rPr lang="ru-RU"/>
                  <a:t>мм</a:t>
                </a:r>
                <a:r>
                  <a:rPr lang="en-US"/>
                  <a:t>^</a:t>
                </a:r>
                <a:r>
                  <a:rPr lang="ru-RU"/>
                  <a:t>2</a:t>
                </a:r>
                <a:r>
                  <a:rPr lang="en-US"/>
                  <a:t>]</a:t>
                </a:r>
                <a:r>
                  <a:rPr lang="ru-RU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88101888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 baseline="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62DED-9BFE-4091-A581-6A33123A17B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C399-75C7-4F10-8634-BA4352C2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75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C399-75C7-4F10-8634-BA4352C2A51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91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2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4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37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5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7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9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0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8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5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9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4003-15AC-4B0C-B06D-A587CA4F364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7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38351"/>
            <a:ext cx="741682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АНИЗОТРОПИЯ ПРОЧНОСТНЫХ СВОЙСТВ МОНОКРИСТАЛЛОВ ГЕРМАНИЯ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Свешников Павел Александрович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Физико-технический факультет</a:t>
            </a:r>
          </a:p>
        </p:txBody>
      </p:sp>
      <p:pic>
        <p:nvPicPr>
          <p:cNvPr id="5" name="Picture 4" descr="http://physt.tversu.ru/wp-content/uploads/2021/03/logo_new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004"/>
            <a:ext cx="1067798" cy="119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4198" y="1281385"/>
            <a:ext cx="647402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работе проведены экспериментальные исследования </a:t>
            </a:r>
            <a:r>
              <a:rPr lang="ru-RU" sz="1400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микротвердости</a:t>
            </a:r>
            <a:r>
              <a:rPr lang="ru-RU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кристаллов германия </a:t>
            </a:r>
            <a:r>
              <a:rPr lang="en-US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</a:t>
            </a:r>
            <a:r>
              <a:rPr lang="ru-RU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 типа кристаллографических плоскостей (111), (110), (100). Изучено влияние плотности дислокаций на величину </a:t>
            </a:r>
            <a:r>
              <a:rPr lang="ru-RU" sz="1400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микротвердости</a:t>
            </a:r>
            <a:r>
              <a:rPr lang="ru-RU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германия. Испытания проводились методом Виккерса на приборе ПМТ-3 с алмазной </a:t>
            </a:r>
            <a:r>
              <a:rPr lang="ru-RU" sz="1400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четырехгранной</a:t>
            </a:r>
            <a:r>
              <a:rPr lang="ru-RU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пирамидкой с квадратным основанием при нагрузке 20г, размеры отпечатков определялись на сканирующем электронном микроскопе (СЭМ) JEOL 6610LV . </a:t>
            </a:r>
          </a:p>
        </p:txBody>
      </p:sp>
      <p:pic>
        <p:nvPicPr>
          <p:cNvPr id="1026" name="Picture 2" descr="G:\New Folder\111 -1x 5000 scal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08856"/>
            <a:ext cx="1296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New Folder\100 -6 x 5000 scal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6" y="3872881"/>
            <a:ext cx="1295999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New Folder\110-3 x 5000  scale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5" y="4891838"/>
            <a:ext cx="1296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231" y="5842337"/>
            <a:ext cx="2085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ЭМ-изображения отпечатка алмазной пирамидки на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плоскостях (111) - (а),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(100) - б, (110) - 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84" y="3140968"/>
            <a:ext cx="130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139" y="4204993"/>
            <a:ext cx="200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231" y="5517232"/>
            <a:ext cx="130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76972"/>
              </p:ext>
            </p:extLst>
          </p:nvPr>
        </p:nvGraphicFramePr>
        <p:xfrm>
          <a:off x="6807697" y="1484125"/>
          <a:ext cx="2304255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81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050" b="1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050" b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050" b="1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кгс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</a:t>
                      </a:r>
                      <a:r>
                        <a:rPr lang="ru-RU" sz="105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(111)</a:t>
                      </a:r>
                    </a:p>
                    <a:p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1021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 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(111)</a:t>
                      </a:r>
                    </a:p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(111) БД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(111) БД 2</a:t>
                      </a:r>
                    </a:p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</a:t>
                      </a:r>
                    </a:p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</a:p>
                    <a:p>
                      <a:r>
                        <a:rPr lang="ru-RU" sz="105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50503" y="4701624"/>
            <a:ext cx="4464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Существует значительное различие  в значениях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обусловленное различной ретикулярной плотностью атомных плоскостей.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Значения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микротвердости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увеличиваются в области скопления дефектов (10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- 10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Снижение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1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краях кристалла обусловлено ростовыми напряжениями</a:t>
            </a:r>
            <a:r>
              <a:rPr lang="ru-RU" sz="1400" dirty="0"/>
              <a:t>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429580"/>
              </p:ext>
            </p:extLst>
          </p:nvPr>
        </p:nvGraphicFramePr>
        <p:xfrm>
          <a:off x="2150503" y="2760438"/>
          <a:ext cx="4344879" cy="1941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573051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227</Words>
  <Application>Microsoft Office PowerPoint</Application>
  <PresentationFormat>Экран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Batang</vt:lpstr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locuser</dc:creator>
  <cp:lastModifiedBy>Русакова Наталья Петровна</cp:lastModifiedBy>
  <cp:revision>12</cp:revision>
  <dcterms:created xsi:type="dcterms:W3CDTF">2021-03-26T07:40:18Z</dcterms:created>
  <dcterms:modified xsi:type="dcterms:W3CDTF">2021-03-30T15:24:06Z</dcterms:modified>
</cp:coreProperties>
</file>