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a" initials="T" lastIdx="1" clrIdx="0">
    <p:extLst>
      <p:ext uri="{19B8F6BF-5375-455C-9EA6-DF929625EA0E}">
        <p15:presenceInfo xmlns:p15="http://schemas.microsoft.com/office/powerpoint/2012/main" userId="Te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3FFF6-6D68-4802-854A-AD6B1CEEB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AD4A94-4610-4A96-8CB7-EC9D6F094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AACCA0-BCB5-48B7-899D-533AABF8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F6FF96-96BE-4486-830A-A2FB3075C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ED5913-5067-452D-A0B6-2D938823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83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29741-FD7D-4131-9FA3-B5E57F14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0CBEF1-2884-4874-B818-C925C4227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E04467-28FA-44AB-B48E-D18B7B97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1318C-4192-4717-9195-040003C3E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2FC1E6-2E8F-47AB-86EA-9B81C4DE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74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100154-20F1-458A-8FEC-51C167876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393FE5-D6C2-426F-A706-582F966E2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628672-48A6-4ADC-B94B-2C67A42D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156B34-C996-453A-899D-B8352A55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20CED2-FCE1-4758-8C4B-BDB8D567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25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687B98-1C58-4CE3-BF38-C79C8C1F4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7718B3-0D02-479B-9B28-4C4CB9ACA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E3FE81-8325-4DD4-9522-EA13106B3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95D8F1-9B44-4BD3-89AB-9AA0696B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866CCC-6DB6-4132-BC91-75987BE94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43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D41143-21B5-478A-AD7B-DA8A58FCC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CF920E-23A6-4197-9D54-939BF79B2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C3677F-7176-4496-81F6-076DC3FA6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9E470F-FD83-450D-83DE-0AF75AAA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6EA357-EB03-4243-92F6-5EB66B14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49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F49F0-CC30-4A31-AFDA-24F32351D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F93EBC-362C-47B8-987E-DE779E0DC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2C969C-A098-4AD7-9A83-DDD14CDC1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A52C1D-C175-4253-A461-D4D119CE0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F15033-4B98-412A-B931-16CE7A9D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0C6CAD-2CA6-4726-936F-06E8556E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64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2B199-42A4-4A08-8CFC-1A750C262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97DC88-BA5E-4DA6-89BD-2E2225C16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981968-7EDE-4E4B-8F94-2F444F3BE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1D47DDD-27F4-4839-B065-D66EF778E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9600A7-A89A-468D-A1A5-75394A0EB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C9ECE3-9316-473B-828E-B86E2C26C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5E3205-0949-4855-8FA0-D74883D57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69A9BDA-AB39-4C4E-AD63-CCCC99D6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13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5201-59A3-4752-BDD1-3B9E473E8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95127E-DA20-46C2-BA29-0BC34EA8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484710-EB43-4919-8A4F-4D2B2E62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3FDD511-ABD3-4713-85BF-76204FFE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68CAD81-506D-423F-99AC-3B036A8D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816029-62A2-45E9-89A1-4B7A92FAD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8A1E07-3073-45E1-84F1-C23BA45A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0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1D10A9-7D84-4398-9554-823EA3FF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88B600-9198-4EB5-ADFB-AEC172A8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D19751-E4D3-431F-B0F5-4ECE2D2F2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C8EA26-9865-405E-909E-A1AD4848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090CDA-6328-47D1-A6A3-83B164B4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5074AF-D07D-4ECA-99CB-2FC9FF2E4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18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42C24-E97F-4B97-942B-CA62F3BF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B2F4147-F92E-4632-839E-34CD94A31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B3162B-448D-4918-A3BB-2527EDEFB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BC2DBB-CEBA-40B7-A77D-6978150E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36A654-0612-438D-AD61-4633616CA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FB9EB0-6D8A-4832-A497-F498D073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20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EFFEF-CC1A-42B9-AEB8-34363C1D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1E07E0-5646-47F4-B199-FFC098049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C5921D-C63E-4EAB-A11E-A4F1522E5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F8C64-0958-499C-ADF2-A55168A26CCD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C796FA-273B-4589-B3AC-685522580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1204DA-2A6E-4EA3-9B12-5D6D5A755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55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69E7237-FDF8-4E48-96B8-3BC93A332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12" y="3322377"/>
            <a:ext cx="3645408" cy="227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C5FCB-BADC-4064-BB1B-15CA3C947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911"/>
            <a:ext cx="6231467" cy="1174044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ВЛИЯНИЯ АНТРОПОГЕННЫХ ФАКТОРОВ НА ОБРАЗОВАНИЕ НАНОЧАСТИЦ СЕРЕБРА В ЭКСТРАКТАХ ХВОИ ЕЛИ ЕВРОПЕЙСКОЙ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DF2890-4D67-4EE4-A629-08C7FCBE82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715382"/>
              </p:ext>
            </p:extLst>
          </p:nvPr>
        </p:nvGraphicFramePr>
        <p:xfrm>
          <a:off x="5583675" y="1445569"/>
          <a:ext cx="2952121" cy="2258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Graph" r:id="rId4" imgW="3920760" imgH="3000960" progId="Origin95.Graph">
                  <p:embed/>
                </p:oleObj>
              </mc:Choice>
              <mc:Fallback>
                <p:oleObj name="Graph" r:id="rId4" imgW="3920760" imgH="3000960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83675" y="1445569"/>
                        <a:ext cx="2952121" cy="2258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842EAA1-38DF-4285-AAE7-7937C10425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018217"/>
              </p:ext>
            </p:extLst>
          </p:nvPr>
        </p:nvGraphicFramePr>
        <p:xfrm>
          <a:off x="5583676" y="3703168"/>
          <a:ext cx="2952120" cy="2258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Graph" r:id="rId6" imgW="3920760" imgH="3000960" progId="Origin95.Graph">
                  <p:embed/>
                </p:oleObj>
              </mc:Choice>
              <mc:Fallback>
                <p:oleObj name="Graph" r:id="rId6" imgW="3920760" imgH="3000960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83676" y="3703168"/>
                        <a:ext cx="2952120" cy="2258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92D60083-1F50-476C-A79A-E4CD93350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673777"/>
              </p:ext>
            </p:extLst>
          </p:nvPr>
        </p:nvGraphicFramePr>
        <p:xfrm>
          <a:off x="8630279" y="1445569"/>
          <a:ext cx="2952121" cy="2258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Graph" r:id="rId8" imgW="3920760" imgH="3000960" progId="Origin95.Graph">
                  <p:embed/>
                </p:oleObj>
              </mc:Choice>
              <mc:Fallback>
                <p:oleObj name="Graph" r:id="rId8" imgW="3920760" imgH="3000960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630279" y="1445569"/>
                        <a:ext cx="2952121" cy="2258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C5745A75-9954-4A64-A0B0-28859F034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573463"/>
            <a:ext cx="101405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B5818A8A-F2B3-482D-949D-1E6762F7DB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083298"/>
              </p:ext>
            </p:extLst>
          </p:nvPr>
        </p:nvGraphicFramePr>
        <p:xfrm>
          <a:off x="8630280" y="3616740"/>
          <a:ext cx="2952120" cy="234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Graph" r:id="rId10" imgW="3920760" imgH="3000960" progId="Origin95.Graph">
                  <p:embed/>
                </p:oleObj>
              </mc:Choice>
              <mc:Fallback>
                <p:oleObj name="Graph" r:id="rId10" imgW="3920760" imgH="3000960" progId="Origin95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630280" y="3616740"/>
                        <a:ext cx="2952120" cy="2345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08F7DF7-5A97-495D-9AF3-A17D80BB9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749143"/>
              </p:ext>
            </p:extLst>
          </p:nvPr>
        </p:nvGraphicFramePr>
        <p:xfrm>
          <a:off x="27041" y="2719194"/>
          <a:ext cx="5446306" cy="2693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03">
                  <a:extLst>
                    <a:ext uri="{9D8B030D-6E8A-4147-A177-3AD203B41FA5}">
                      <a16:colId xmlns:a16="http://schemas.microsoft.com/office/drawing/2014/main" val="2843533707"/>
                    </a:ext>
                  </a:extLst>
                </a:gridCol>
                <a:gridCol w="1272303">
                  <a:extLst>
                    <a:ext uri="{9D8B030D-6E8A-4147-A177-3AD203B41FA5}">
                      <a16:colId xmlns:a16="http://schemas.microsoft.com/office/drawing/2014/main" val="2521532563"/>
                    </a:ext>
                  </a:extLst>
                </a:gridCol>
                <a:gridCol w="527758">
                  <a:extLst>
                    <a:ext uri="{9D8B030D-6E8A-4147-A177-3AD203B41FA5}">
                      <a16:colId xmlns:a16="http://schemas.microsoft.com/office/drawing/2014/main" val="1589954371"/>
                    </a:ext>
                  </a:extLst>
                </a:gridCol>
                <a:gridCol w="507373">
                  <a:extLst>
                    <a:ext uri="{9D8B030D-6E8A-4147-A177-3AD203B41FA5}">
                      <a16:colId xmlns:a16="http://schemas.microsoft.com/office/drawing/2014/main" val="3515818318"/>
                    </a:ext>
                  </a:extLst>
                </a:gridCol>
                <a:gridCol w="455795">
                  <a:extLst>
                    <a:ext uri="{9D8B030D-6E8A-4147-A177-3AD203B41FA5}">
                      <a16:colId xmlns:a16="http://schemas.microsoft.com/office/drawing/2014/main" val="3629219813"/>
                    </a:ext>
                  </a:extLst>
                </a:gridCol>
                <a:gridCol w="539957">
                  <a:extLst>
                    <a:ext uri="{9D8B030D-6E8A-4147-A177-3AD203B41FA5}">
                      <a16:colId xmlns:a16="http://schemas.microsoft.com/office/drawing/2014/main" val="2748464607"/>
                    </a:ext>
                  </a:extLst>
                </a:gridCol>
                <a:gridCol w="532939">
                  <a:extLst>
                    <a:ext uri="{9D8B030D-6E8A-4147-A177-3AD203B41FA5}">
                      <a16:colId xmlns:a16="http://schemas.microsoft.com/office/drawing/2014/main" val="779764026"/>
                    </a:ext>
                  </a:extLst>
                </a:gridCol>
                <a:gridCol w="451561">
                  <a:extLst>
                    <a:ext uri="{9D8B030D-6E8A-4147-A177-3AD203B41FA5}">
                      <a16:colId xmlns:a16="http://schemas.microsoft.com/office/drawing/2014/main" val="1701789136"/>
                    </a:ext>
                  </a:extLst>
                </a:gridCol>
                <a:gridCol w="499168">
                  <a:extLst>
                    <a:ext uri="{9D8B030D-6E8A-4147-A177-3AD203B41FA5}">
                      <a16:colId xmlns:a16="http://schemas.microsoft.com/office/drawing/2014/main" val="2624766174"/>
                    </a:ext>
                  </a:extLst>
                </a:gridCol>
                <a:gridCol w="423449">
                  <a:extLst>
                    <a:ext uri="{9D8B030D-6E8A-4147-A177-3AD203B41FA5}">
                      <a16:colId xmlns:a16="http://schemas.microsoft.com/office/drawing/2014/main" val="1106917484"/>
                    </a:ext>
                  </a:extLst>
                </a:gridCol>
              </a:tblGrid>
              <a:tr h="9018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15 минут после добавления </a:t>
                      </a:r>
                      <a:r>
                        <a:rPr lang="en-US" sz="1100">
                          <a:effectLst/>
                        </a:rPr>
                        <a:t>AgNO</a:t>
                      </a:r>
                      <a:r>
                        <a:rPr lang="en-US" sz="1100" baseline="-25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 </a:t>
                      </a:r>
                      <a:r>
                        <a:rPr lang="ru-RU" sz="1100">
                          <a:effectLst/>
                        </a:rPr>
                        <a:t>час после добавления </a:t>
                      </a:r>
                      <a:r>
                        <a:rPr lang="en-US" sz="1100">
                          <a:effectLst/>
                        </a:rPr>
                        <a:t>AgNO</a:t>
                      </a:r>
                      <a:r>
                        <a:rPr lang="en-US" sz="1100" baseline="-25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3 дня после добавления </a:t>
                      </a:r>
                      <a:r>
                        <a:rPr lang="en-US" sz="1100" dirty="0">
                          <a:effectLst/>
                        </a:rPr>
                        <a:t>AgNO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3 </a:t>
                      </a:r>
                      <a:r>
                        <a:rPr lang="ru-RU" sz="1100" dirty="0">
                          <a:effectLst/>
                        </a:rPr>
                        <a:t>месяца после добавления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AgNO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095902"/>
                  </a:ext>
                </a:extLst>
              </a:tr>
              <a:tr h="240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Место сбора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32204"/>
                  </a:ext>
                </a:extLst>
              </a:tr>
              <a:tr h="318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Трасса М 10 (</a:t>
                      </a:r>
                      <a:r>
                        <a:rPr lang="en-US" sz="1100">
                          <a:effectLst/>
                        </a:rPr>
                        <a:t>M10)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0.51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0.38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8407429"/>
                  </a:ext>
                </a:extLst>
              </a:tr>
              <a:tr h="482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Тверской вагоностроительный завод (</a:t>
                      </a:r>
                      <a:r>
                        <a:rPr lang="en-US" sz="1100">
                          <a:effectLst/>
                        </a:rPr>
                        <a:t>TVZ)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0.08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0.54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444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1.01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743776"/>
                  </a:ext>
                </a:extLst>
              </a:tr>
              <a:tr h="318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Теплоэлектроцентраль 3 (TE</a:t>
                      </a:r>
                      <a:r>
                        <a:rPr lang="en-US" sz="1100">
                          <a:effectLst/>
                        </a:rPr>
                        <a:t>C)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0.09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0.33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0.58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733334"/>
                  </a:ext>
                </a:extLst>
              </a:tr>
              <a:tr h="318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Городская свалка (</a:t>
                      </a:r>
                      <a:r>
                        <a:rPr lang="en-US" sz="1100">
                          <a:effectLst/>
                        </a:rPr>
                        <a:t>TBO)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438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0.</a:t>
                      </a: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43</a:t>
                      </a: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0.69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451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0.28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86290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E36B674-069C-42CB-86D0-000502382163}"/>
              </a:ext>
            </a:extLst>
          </p:cNvPr>
          <p:cNvSpPr txBox="1"/>
          <p:nvPr/>
        </p:nvSpPr>
        <p:spPr>
          <a:xfrm>
            <a:off x="6146823" y="64934"/>
            <a:ext cx="39190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Докладчик</a:t>
            </a:r>
            <a:r>
              <a:rPr lang="ru-RU" dirty="0"/>
              <a:t>: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Д.М.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Стычинский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  <a:p>
            <a:r>
              <a:rPr lang="ru-RU" b="1" dirty="0"/>
              <a:t>Научный руководитель</a:t>
            </a:r>
            <a:r>
              <a:rPr lang="ru-RU" dirty="0"/>
              <a:t>: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С.Д. Хижняк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B0CD72-F9A2-4E54-9C3C-D34B254F5E78}"/>
              </a:ext>
            </a:extLst>
          </p:cNvPr>
          <p:cNvSpPr txBox="1"/>
          <p:nvPr/>
        </p:nvSpPr>
        <p:spPr>
          <a:xfrm>
            <a:off x="0" y="5600757"/>
            <a:ext cx="54463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изучение кинетики образования НЧС с помощью УФ спектроскопии может быть использовано для оценки влияния антропогенных факторов на состояние окружающей среды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6452C5-2BF2-4F93-B8FA-A32A61537A7F}"/>
              </a:ext>
            </a:extLst>
          </p:cNvPr>
          <p:cNvSpPr txBox="1"/>
          <p:nvPr/>
        </p:nvSpPr>
        <p:spPr>
          <a:xfrm>
            <a:off x="-26397" y="1445569"/>
            <a:ext cx="5446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прогнозирование и оценка экологической безопасности окружающей среды на основе получения наночастиц серебра в экстракте хвои ели европейской.</a:t>
            </a:r>
            <a:endParaRPr lang="ru-RU" dirty="0"/>
          </a:p>
        </p:txBody>
      </p:sp>
      <p:sp>
        <p:nvSpPr>
          <p:cNvPr id="14" name="TextBox 30">
            <a:extLst>
              <a:ext uri="{FF2B5EF4-FFF2-40B4-BE49-F238E27FC236}">
                <a16:creationId xmlns:a16="http://schemas.microsoft.com/office/drawing/2014/main" id="{559C466A-F338-405D-99CF-4104DF75E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777" y="6005355"/>
            <a:ext cx="58210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Calibri" panose="020F0502020204030204" pitchFamily="34" charset="0"/>
              </a:rPr>
              <a:t>УФ спектры водных  экстрактов после добавления </a:t>
            </a:r>
            <a:r>
              <a:rPr lang="en-US" altLang="ru-RU" dirty="0">
                <a:latin typeface="Calibri" panose="020F0502020204030204" pitchFamily="34" charset="0"/>
              </a:rPr>
              <a:t>AgNO</a:t>
            </a:r>
            <a:r>
              <a:rPr lang="en-US" altLang="ru-RU" sz="1100" dirty="0">
                <a:latin typeface="Calibri" panose="020F0502020204030204" pitchFamily="34" charset="0"/>
              </a:rPr>
              <a:t>3</a:t>
            </a:r>
            <a:r>
              <a:rPr lang="ru-RU" altLang="ru-RU" dirty="0">
                <a:latin typeface="Calibri" panose="020F0502020204030204" pitchFamily="34" charset="0"/>
              </a:rPr>
              <a:t>  : 1) через </a:t>
            </a:r>
            <a:r>
              <a:rPr lang="en-US" altLang="ru-RU" dirty="0">
                <a:latin typeface="Calibri" panose="020F0502020204030204" pitchFamily="34" charset="0"/>
              </a:rPr>
              <a:t>15 </a:t>
            </a:r>
            <a:r>
              <a:rPr lang="ru-RU" altLang="ru-RU" dirty="0">
                <a:latin typeface="Calibri" panose="020F0502020204030204" pitchFamily="34" charset="0"/>
              </a:rPr>
              <a:t>минут ,2) через 1 час, 3) через 3 дня, 4) через 3 месяца</a:t>
            </a:r>
          </a:p>
        </p:txBody>
      </p:sp>
      <p:sp>
        <p:nvSpPr>
          <p:cNvPr id="15" name="TextBox 31">
            <a:extLst>
              <a:ext uri="{FF2B5EF4-FFF2-40B4-BE49-F238E27FC236}">
                <a16:creationId xmlns:a16="http://schemas.microsoft.com/office/drawing/2014/main" id="{837F3DA9-0F18-4E4F-B122-754EDFF61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23" y="643875"/>
            <a:ext cx="72163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   </a:t>
            </a:r>
          </a:p>
          <a:p>
            <a:pPr eaLnBrk="1" hangingPunct="1">
              <a:defRPr/>
            </a:pP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Кафедра физической химии</a:t>
            </a:r>
          </a:p>
        </p:txBody>
      </p:sp>
    </p:spTree>
    <p:extLst>
      <p:ext uri="{BB962C8B-B14F-4D97-AF65-F5344CB8AC3E}">
        <p14:creationId xmlns:p14="http://schemas.microsoft.com/office/powerpoint/2010/main" val="3834568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203</Words>
  <Application>Microsoft Office PowerPoint</Application>
  <PresentationFormat>Широкоэкранный</PresentationFormat>
  <Paragraphs>64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Graph</vt:lpstr>
      <vt:lpstr>ИЗУЧЕНИЕ ВЛИЯНИЯ АНТРОПОГЕННЫХ ФАКТОРОВ НА ОБРАЗОВАНИЕ НАНОЧАСТИЦ СЕРЕБРА В ЭКСТРАКТАХ ХВОИ ЕЛИ ЕВРОПЕЙСКОЙ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Tera</dc:creator>
  <cp:lastModifiedBy>Русакова Наталья Петровна</cp:lastModifiedBy>
  <cp:revision>13</cp:revision>
  <dcterms:created xsi:type="dcterms:W3CDTF">2021-03-28T07:32:11Z</dcterms:created>
  <dcterms:modified xsi:type="dcterms:W3CDTF">2021-03-30T05:43:02Z</dcterms:modified>
</cp:coreProperties>
</file>