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</p:sldIdLst>
  <p:sldSz cx="21242338" cy="30243463"/>
  <p:notesSz cx="7099300" cy="10234613"/>
  <p:defaultTextStyle>
    <a:defPPr>
      <a:defRPr lang="ru-RU"/>
    </a:defPPr>
    <a:lvl1pPr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1pPr>
    <a:lvl2pPr marL="1470025" indent="-1012825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2pPr>
    <a:lvl3pPr marL="2941638" indent="-2027238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3pPr>
    <a:lvl4pPr marL="4411663" indent="-3040063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4pPr>
    <a:lvl5pPr marL="5883275" indent="-4054475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>
      <p:cViewPr varScale="1">
        <p:scale>
          <a:sx n="30" d="100"/>
          <a:sy n="30" d="100"/>
        </p:scale>
        <p:origin x="3078" y="150"/>
      </p:cViewPr>
      <p:guideLst>
        <p:guide orient="horz" pos="9526"/>
        <p:guide pos="6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3327966" y="1587134"/>
            <a:ext cx="17206294" cy="649226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3327966" y="8158697"/>
            <a:ext cx="17206294" cy="7728885"/>
          </a:xfrm>
        </p:spPr>
        <p:txBody>
          <a:bodyPr tIns="0"/>
          <a:lstStyle>
            <a:lvl1pPr marL="88260" indent="0" algn="l">
              <a:buNone/>
              <a:defRPr sz="8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1470995" indent="0" algn="ctr">
              <a:buNone/>
            </a:lvl2pPr>
            <a:lvl3pPr marL="2941991" indent="0" algn="ctr">
              <a:buNone/>
            </a:lvl3pPr>
            <a:lvl4pPr marL="4412986" indent="0" algn="ctr">
              <a:buNone/>
            </a:lvl4pPr>
            <a:lvl5pPr marL="5883981" indent="0" algn="ctr">
              <a:buNone/>
            </a:lvl5pPr>
            <a:lvl6pPr marL="7354976" indent="0" algn="ctr">
              <a:buNone/>
            </a:lvl6pPr>
            <a:lvl7pPr marL="8825972" indent="0" algn="ctr">
              <a:buNone/>
            </a:lvl7pPr>
            <a:lvl8pPr marL="10296967" indent="0" algn="ctr">
              <a:buNone/>
            </a:lvl8pPr>
            <a:lvl9pPr marL="11767962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8DDB3-A821-478D-8460-E03B4B6C21EB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6C9A4-6D0F-467E-BA8C-D5D1D3004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0572" y="6234802"/>
            <a:ext cx="488574" cy="92746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688225" y="5931459"/>
            <a:ext cx="148696" cy="28227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FA5A0-B25F-43A6-8426-7333F2B2B6C1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34BD3-DDB6-401C-8573-FB7873E8F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931753" y="1211147"/>
            <a:ext cx="4248468" cy="2580495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5292" y="1211152"/>
            <a:ext cx="12922422" cy="2580495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330D7-DDFD-4179-833B-6A6DD1DF0B76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1CC7B-819D-42D2-948E-4C498F735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83704-1407-40F5-85CB-B7A07CD59E85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FFD71-E796-4DD6-AD7A-2A1A7B84C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03359" y="-238"/>
            <a:ext cx="15931754" cy="30243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9837" y="11467313"/>
            <a:ext cx="14869637" cy="10081154"/>
          </a:xfrm>
        </p:spPr>
        <p:txBody>
          <a:bodyPr anchor="t"/>
          <a:lstStyle>
            <a:lvl1pPr algn="l">
              <a:lnSpc>
                <a:spcPts val="14478"/>
              </a:lnSpc>
              <a:buNone/>
              <a:defRPr sz="129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9837" y="4704539"/>
            <a:ext cx="14869637" cy="6657760"/>
          </a:xfrm>
        </p:spPr>
        <p:txBody>
          <a:bodyPr anchor="b"/>
          <a:lstStyle>
            <a:lvl1pPr marL="5884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22B6B-596C-45C7-AE73-18F31248F4EF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8815-F3CD-46BD-844F-08A78F9265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5310585" y="0"/>
            <a:ext cx="177019" cy="30243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5046498" y="12412503"/>
            <a:ext cx="488574" cy="92746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5594150" y="12109160"/>
            <a:ext cx="148696" cy="28227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047" y="1209739"/>
            <a:ext cx="17418717" cy="5040577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35047" y="6720769"/>
            <a:ext cx="8496935" cy="20565555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256829" y="6720769"/>
            <a:ext cx="8496935" cy="20565555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F9E12-BC9F-4F52-B13F-6426FA4901DC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7A79-51E9-46AF-A67D-CA5AADEA2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7" y="22756843"/>
            <a:ext cx="19118104" cy="5040577"/>
          </a:xfrm>
        </p:spPr>
        <p:txBody>
          <a:bodyPr anchor="ctr"/>
          <a:lstStyle>
            <a:lvl1pPr algn="ctr">
              <a:defRPr sz="1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117" y="1447691"/>
            <a:ext cx="9346629" cy="2822723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05939" indent="0" algn="l">
              <a:lnSpc>
                <a:spcPct val="100000"/>
              </a:lnSpc>
              <a:spcBef>
                <a:spcPts val="322"/>
              </a:spcBef>
              <a:buNone/>
              <a:defRPr sz="6100" b="0">
                <a:solidFill>
                  <a:schemeClr val="tx1"/>
                </a:solidFill>
              </a:defRPr>
            </a:lvl1pPr>
            <a:lvl2pPr>
              <a:buNone/>
              <a:defRPr sz="6400" b="1"/>
            </a:lvl2pPr>
            <a:lvl3pPr>
              <a:buNone/>
              <a:defRPr sz="5800" b="1"/>
            </a:lvl3pPr>
            <a:lvl4pPr>
              <a:buNone/>
              <a:defRPr sz="5100" b="1"/>
            </a:lvl4pPr>
            <a:lvl5pPr>
              <a:buNone/>
              <a:defRPr sz="51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833592" y="1447691"/>
            <a:ext cx="9346629" cy="2822723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05939" indent="0" algn="l">
              <a:lnSpc>
                <a:spcPct val="100000"/>
              </a:lnSpc>
              <a:spcBef>
                <a:spcPts val="322"/>
              </a:spcBef>
              <a:buNone/>
              <a:defRPr sz="6100" b="0">
                <a:solidFill>
                  <a:schemeClr val="tx1"/>
                </a:solidFill>
              </a:defRPr>
            </a:lvl1pPr>
            <a:lvl2pPr>
              <a:buNone/>
              <a:defRPr sz="6400" b="1"/>
            </a:lvl2pPr>
            <a:lvl3pPr>
              <a:buNone/>
              <a:defRPr sz="5800" b="1"/>
            </a:lvl3pPr>
            <a:lvl4pPr>
              <a:buNone/>
              <a:defRPr sz="5100" b="1"/>
            </a:lvl4pPr>
            <a:lvl5pPr>
              <a:buNone/>
              <a:defRPr sz="51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62117" y="4274727"/>
            <a:ext cx="9346629" cy="1814607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265056" indent="-882597">
              <a:lnSpc>
                <a:spcPct val="100000"/>
              </a:lnSpc>
              <a:spcBef>
                <a:spcPts val="2252"/>
              </a:spcBef>
              <a:defRPr sz="7700"/>
            </a:lvl1pPr>
            <a:lvl2pPr>
              <a:lnSpc>
                <a:spcPct val="100000"/>
              </a:lnSpc>
              <a:spcBef>
                <a:spcPts val="2252"/>
              </a:spcBef>
              <a:defRPr sz="6400"/>
            </a:lvl2pPr>
            <a:lvl3pPr>
              <a:lnSpc>
                <a:spcPct val="100000"/>
              </a:lnSpc>
              <a:spcBef>
                <a:spcPts val="2252"/>
              </a:spcBef>
              <a:defRPr sz="5800"/>
            </a:lvl3pPr>
            <a:lvl4pPr>
              <a:lnSpc>
                <a:spcPct val="100000"/>
              </a:lnSpc>
              <a:spcBef>
                <a:spcPts val="2252"/>
              </a:spcBef>
              <a:defRPr sz="5100"/>
            </a:lvl4pPr>
            <a:lvl5pPr>
              <a:lnSpc>
                <a:spcPct val="100000"/>
              </a:lnSpc>
              <a:spcBef>
                <a:spcPts val="2252"/>
              </a:spcBef>
              <a:defRPr sz="51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33592" y="4274727"/>
            <a:ext cx="9346629" cy="1814607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265056" indent="-882597">
              <a:lnSpc>
                <a:spcPct val="100000"/>
              </a:lnSpc>
              <a:spcBef>
                <a:spcPts val="2252"/>
              </a:spcBef>
              <a:defRPr sz="7700"/>
            </a:lvl1pPr>
            <a:lvl2pPr>
              <a:lnSpc>
                <a:spcPct val="100000"/>
              </a:lnSpc>
              <a:spcBef>
                <a:spcPts val="2252"/>
              </a:spcBef>
              <a:defRPr sz="6400"/>
            </a:lvl2pPr>
            <a:lvl3pPr>
              <a:lnSpc>
                <a:spcPct val="100000"/>
              </a:lnSpc>
              <a:spcBef>
                <a:spcPts val="2252"/>
              </a:spcBef>
              <a:defRPr sz="5800"/>
            </a:lvl3pPr>
            <a:lvl4pPr>
              <a:lnSpc>
                <a:spcPct val="100000"/>
              </a:lnSpc>
              <a:spcBef>
                <a:spcPts val="2252"/>
              </a:spcBef>
              <a:defRPr sz="5100"/>
            </a:lvl4pPr>
            <a:lvl5pPr>
              <a:lnSpc>
                <a:spcPct val="100000"/>
              </a:lnSpc>
              <a:spcBef>
                <a:spcPts val="2252"/>
              </a:spcBef>
              <a:defRPr sz="51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BFB30-39F8-40EF-87FC-94BF36A9A481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0D1F1-92E8-4769-8D0F-9311316E4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047" y="1209739"/>
            <a:ext cx="17418717" cy="5040577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F833F-7073-4320-AFA2-B61445458AFA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974F2-4CE0-40A7-805B-B29C25FFBF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900" y="0"/>
            <a:ext cx="18884438" cy="302434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F6B8-5E8C-40DD-853A-C7E3B4191FBC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79DDA-F53D-467B-B583-D6AD121D0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357899" y="-238"/>
            <a:ext cx="169939" cy="30243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7" y="955981"/>
            <a:ext cx="8850974" cy="5124587"/>
          </a:xfrm>
          <a:ln>
            <a:noFill/>
          </a:ln>
        </p:spPr>
        <p:txBody>
          <a:bodyPr anchor="b"/>
          <a:lstStyle>
            <a:lvl1pPr algn="l">
              <a:lnSpc>
                <a:spcPts val="6435"/>
              </a:lnSpc>
              <a:buNone/>
              <a:defRPr sz="71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62117" y="6204646"/>
            <a:ext cx="8850974" cy="3080353"/>
          </a:xfrm>
        </p:spPr>
        <p:txBody>
          <a:bodyPr/>
          <a:lstStyle>
            <a:lvl1pPr marL="147100" indent="0">
              <a:lnSpc>
                <a:spcPct val="100000"/>
              </a:lnSpc>
              <a:spcBef>
                <a:spcPts val="0"/>
              </a:spcBef>
              <a:buNone/>
              <a:defRPr sz="45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62117" y="9409080"/>
            <a:ext cx="18941085" cy="17607018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C6213-66A0-4902-9B55-DEF19C4C32FD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96AF-02E1-432A-B541-870B1D93AE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5791" y="4704539"/>
            <a:ext cx="6372701" cy="8737000"/>
          </a:xfrm>
        </p:spPr>
        <p:txBody>
          <a:bodyPr anchor="b">
            <a:noAutofit/>
          </a:bodyPr>
          <a:lstStyle>
            <a:lvl1pPr algn="l">
              <a:buNone/>
              <a:defRPr sz="68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D84A4-6986-4424-BD7A-433D6231D6E8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BE58-9EEC-4E45-B9A2-09FB01BE8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70195" y="4704539"/>
            <a:ext cx="10621169" cy="2016230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294199" tIns="882597" rIns="294199" bIns="147100" rtlCol="0" anchor="t">
            <a:normAutofit/>
          </a:bodyPr>
          <a:lstStyle/>
          <a:p>
            <a:pPr marL="0" indent="-912017" algn="l" rtl="0" eaLnBrk="1" latinLnBrk="0" hangingPunct="1">
              <a:lnSpc>
                <a:spcPts val="9652"/>
              </a:lnSpc>
              <a:spcBef>
                <a:spcPts val="193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103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7214" y="5040593"/>
            <a:ext cx="10267130" cy="15498919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294199" tIns="882597" anchor="t"/>
          <a:lstStyle>
            <a:lvl1pPr marL="0" indent="0" algn="l" eaLnBrk="1" latinLnBrk="0" hangingPunct="1">
              <a:buNone/>
              <a:defRPr sz="103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921628" y="4208600"/>
            <a:ext cx="1593175" cy="90099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11623970" y="4131183"/>
            <a:ext cx="1508206" cy="90099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7214" y="21170424"/>
            <a:ext cx="10267130" cy="3360385"/>
          </a:xfrm>
        </p:spPr>
        <p:txBody>
          <a:bodyPr anchor="ctr"/>
          <a:lstStyle>
            <a:lvl1pPr marL="0" indent="0" algn="l">
              <a:lnSpc>
                <a:spcPts val="5148"/>
              </a:lnSpc>
              <a:spcBef>
                <a:spcPts val="0"/>
              </a:spcBef>
              <a:buNone/>
              <a:defRPr sz="4500">
                <a:solidFill>
                  <a:srgbClr val="777777"/>
                </a:solidFill>
              </a:defRPr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895471" y="-3598176"/>
            <a:ext cx="3807283" cy="722741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392176" y="93061"/>
            <a:ext cx="3954343" cy="750658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424850" y="4652841"/>
            <a:ext cx="2615142" cy="486252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352996" y="-238"/>
            <a:ext cx="18889343" cy="30243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35047" y="1211141"/>
            <a:ext cx="17418717" cy="5040577"/>
          </a:xfrm>
          <a:prstGeom prst="rect">
            <a:avLst/>
          </a:prstGeom>
        </p:spPr>
        <p:txBody>
          <a:bodyPr lIns="294199" tIns="147100" rIns="294199" bIns="14710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335047" y="6384731"/>
            <a:ext cx="17418717" cy="21170424"/>
          </a:xfrm>
          <a:prstGeom prst="rect">
            <a:avLst/>
          </a:prstGeom>
        </p:spPr>
        <p:txBody>
          <a:bodyPr lIns="294199" tIns="147100" rIns="294199" bIns="14710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8319915" y="27807184"/>
            <a:ext cx="4956546" cy="2100240"/>
          </a:xfrm>
          <a:prstGeom prst="rect">
            <a:avLst/>
          </a:prstGeom>
        </p:spPr>
        <p:txBody>
          <a:bodyPr lIns="294199" tIns="147100" rIns="294199" bIns="147100" anchor="b"/>
          <a:lstStyle>
            <a:lvl1pPr algn="r" eaLnBrk="1" latinLnBrk="0" hangingPunct="1">
              <a:defRPr kumimoji="0" sz="39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B805A0-2264-4037-8950-4494A4AB1833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3276461" y="27807184"/>
            <a:ext cx="6726740" cy="2100240"/>
          </a:xfrm>
          <a:prstGeom prst="rect">
            <a:avLst/>
          </a:prstGeom>
        </p:spPr>
        <p:txBody>
          <a:bodyPr lIns="294199" tIns="147100" rIns="294199" bIns="147100" anchor="b"/>
          <a:lstStyle>
            <a:lvl1pPr eaLnBrk="1" latinLnBrk="0" hangingPunct="1">
              <a:defRPr kumimoji="0" sz="3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0010282" y="27807184"/>
            <a:ext cx="1062117" cy="2100240"/>
          </a:xfrm>
          <a:prstGeom prst="rect">
            <a:avLst/>
          </a:prstGeom>
        </p:spPr>
        <p:txBody>
          <a:bodyPr lIns="294199" tIns="147100" rIns="294199" bIns="147100" anchor="b"/>
          <a:lstStyle>
            <a:lvl1pPr algn="ctr" eaLnBrk="1" latinLnBrk="0" hangingPunct="1">
              <a:defRPr kumimoji="0" sz="3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466ABA5-D2B6-4A70-9F74-F57FB6FAD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2357899" y="-238"/>
            <a:ext cx="169939" cy="30243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4199" tIns="147100" rIns="294199" bIns="147100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1" latinLnBrk="0" hangingPunct="1">
        <a:spcBef>
          <a:spcPct val="0"/>
        </a:spcBef>
        <a:buNone/>
        <a:defRPr kumimoji="0" sz="13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176796" indent="-912017" algn="l" rtl="0" eaLnBrk="1" latinLnBrk="0" hangingPunct="1">
        <a:lnSpc>
          <a:spcPct val="100000"/>
        </a:lnSpc>
        <a:spcBef>
          <a:spcPts val="1930"/>
        </a:spcBef>
        <a:buClr>
          <a:schemeClr val="accent1"/>
        </a:buClr>
        <a:buSzPct val="80000"/>
        <a:buFont typeface="Wingdings 2"/>
        <a:buChar char=""/>
        <a:defRPr kumimoji="0"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9393" indent="-764918" algn="l" rtl="0" eaLnBrk="1" latinLnBrk="0" hangingPunct="1">
        <a:lnSpc>
          <a:spcPct val="100000"/>
        </a:lnSpc>
        <a:spcBef>
          <a:spcPts val="1770"/>
        </a:spcBef>
        <a:buClr>
          <a:schemeClr val="accent1"/>
        </a:buClr>
        <a:buFont typeface="Verdana"/>
        <a:buChar char="◦"/>
        <a:defRPr kumimoji="0"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3731" indent="-735498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3530389" indent="-55897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4177627" indent="-58839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4854284" indent="-58839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5530942" indent="-58839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6178180" indent="-58839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6854838" indent="-58839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0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41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129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883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54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25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296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767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7.jp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1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7780" y="618993"/>
            <a:ext cx="4651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Шачнева К.С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3174174" y="1914158"/>
            <a:ext cx="174110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ОБРАТНОЕ ЦЕРИМЕТРИЧЕСКОЕ ОПРЕДЕЛЕНИЕ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П-АЦЕТАМИНОФЕНА В ЛЕКАРСТВЕННЫХ СРЕДСТВАХ</a:t>
            </a:r>
          </a:p>
        </p:txBody>
      </p:sp>
      <p:sp>
        <p:nvSpPr>
          <p:cNvPr id="10297" name="Прямоуг. 2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2" name="Прямоуг. 30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5" name="Прямоуг. 34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6" name="Прямоугольник 1035"/>
          <p:cNvSpPr/>
          <p:nvPr/>
        </p:nvSpPr>
        <p:spPr>
          <a:xfrm>
            <a:off x="14517082" y="584884"/>
            <a:ext cx="639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Н.В. Баранова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6531" y="3483818"/>
            <a:ext cx="175756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неорганической и аналитической химии                          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kristiana.shachneva.98@gmail.com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38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9" name="Rectangle 329"/>
          <p:cNvSpPr>
            <a:spLocks noChangeArrowheads="1"/>
          </p:cNvSpPr>
          <p:nvPr/>
        </p:nvSpPr>
        <p:spPr bwMode="auto">
          <a:xfrm>
            <a:off x="0" y="0"/>
            <a:ext cx="2124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1" name="Rectangle 331"/>
          <p:cNvSpPr>
            <a:spLocks noChangeArrowheads="1"/>
          </p:cNvSpPr>
          <p:nvPr/>
        </p:nvSpPr>
        <p:spPr bwMode="auto">
          <a:xfrm>
            <a:off x="0" y="0"/>
            <a:ext cx="2124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4" name="Rectangle 334"/>
          <p:cNvSpPr>
            <a:spLocks noChangeArrowheads="1"/>
          </p:cNvSpPr>
          <p:nvPr/>
        </p:nvSpPr>
        <p:spPr bwMode="auto">
          <a:xfrm>
            <a:off x="0" y="0"/>
            <a:ext cx="2124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7" name="Rectangle 337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8" y="342092"/>
            <a:ext cx="1989659" cy="19622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-11938112" y="15098323"/>
            <a:ext cx="2615394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государственный университет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3174410" y="7852474"/>
            <a:ext cx="170986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исследования: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 «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Фармастандарт-Лексредства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altLang="ru-RU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Россия, г. Курск)</a:t>
            </a:r>
            <a:endParaRPr lang="ru-RU" alt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 «Производственная фармацевтическая компания Обновление» (</a:t>
            </a:r>
            <a:r>
              <a:rPr lang="ru-RU" altLang="ru-RU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Россия,                          г. Новосибирск) </a:t>
            </a:r>
            <a:endParaRPr lang="ru-RU" alt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 «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Татхимфармпрепараты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altLang="ru-RU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Россия, г. Казань)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0299" y="13644578"/>
            <a:ext cx="5187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эксперимента:</a:t>
            </a:r>
          </a:p>
        </p:txBody>
      </p:sp>
      <p:sp>
        <p:nvSpPr>
          <p:cNvPr id="22" name="Rectangle 373"/>
          <p:cNvSpPr>
            <a:spLocks noChangeArrowheads="1"/>
          </p:cNvSpPr>
          <p:nvPr/>
        </p:nvSpPr>
        <p:spPr bwMode="auto">
          <a:xfrm>
            <a:off x="11654728" y="24813657"/>
            <a:ext cx="30648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20569" y="18362091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18423" y="27007831"/>
            <a:ext cx="18810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активного вещества в одной таблетке получено из расчета, что на 1 мл 0,098 н раствора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7,4 мг парацетамола;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обратного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цериметрического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определения подтвердили наличие п-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ацетаминофена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исследуемых образцах.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8BBBE6-34D2-4276-B477-9308AF47BE8B}"/>
              </a:ext>
            </a:extLst>
          </p:cNvPr>
          <p:cNvSpPr txBox="1"/>
          <p:nvPr/>
        </p:nvSpPr>
        <p:spPr>
          <a:xfrm>
            <a:off x="2406531" y="4778209"/>
            <a:ext cx="91090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появлением огромного ассортимента лекарственных препаратов и пандемией коронавируса, вследствие чего возникает необходимость применения различных физико-химических методов для выявления недоброкачественных образцов.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CDF990-4530-49DD-8A7D-1E9ADB78B0BB}"/>
              </a:ext>
            </a:extLst>
          </p:cNvPr>
          <p:cNvSpPr txBox="1"/>
          <p:nvPr/>
        </p:nvSpPr>
        <p:spPr>
          <a:xfrm>
            <a:off x="11641440" y="4779308"/>
            <a:ext cx="9600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наличия п-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ацетаминофена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лекарственных средствах методом обратным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цериметрическим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определением.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774671-A365-4A41-9CE1-17D6EA646470}"/>
              </a:ext>
            </a:extLst>
          </p:cNvPr>
          <p:cNvSpPr txBox="1"/>
          <p:nvPr/>
        </p:nvSpPr>
        <p:spPr>
          <a:xfrm>
            <a:off x="6136541" y="19703823"/>
            <a:ext cx="38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опыта:</a:t>
            </a:r>
          </a:p>
        </p:txBody>
      </p:sp>
      <p:pic>
        <p:nvPicPr>
          <p:cNvPr id="43" name="Picture 2" descr="C:\Users\Admin\Downloads\uq3nYwliGYE-removebg-preview.png">
            <a:extLst>
              <a:ext uri="{FF2B5EF4-FFF2-40B4-BE49-F238E27FC236}">
                <a16:creationId xmlns:a16="http://schemas.microsoft.com/office/drawing/2014/main" id="{7F844A8D-6E3E-4DCE-A26E-C6232DFB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32" y="10668893"/>
            <a:ext cx="36923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C:\Users\Admin\Downloads\VyFHUb-LapM-removebg-preview.png">
            <a:extLst>
              <a:ext uri="{FF2B5EF4-FFF2-40B4-BE49-F238E27FC236}">
                <a16:creationId xmlns:a16="http://schemas.microsoft.com/office/drawing/2014/main" id="{D110A92C-D0EB-47B9-8E6F-30314C73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09" y="10643401"/>
            <a:ext cx="27146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C:\Users\Admin\Downloads\EvX7_uTDByM-removebg-preview.png">
            <a:extLst>
              <a:ext uri="{FF2B5EF4-FFF2-40B4-BE49-F238E27FC236}">
                <a16:creationId xmlns:a16="http://schemas.microsoft.com/office/drawing/2014/main" id="{18297378-9748-4CFC-A57A-A305122C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781" y="10652881"/>
            <a:ext cx="11509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23A32A0E-280C-455B-B3E0-D86786F12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33187"/>
              </p:ext>
            </p:extLst>
          </p:nvPr>
        </p:nvGraphicFramePr>
        <p:xfrm>
          <a:off x="16624521" y="9464211"/>
          <a:ext cx="2714625" cy="342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emSketch" r:id="rId7" imgW="3295650" imgH="4162425" progId="ACD.ChemSketch.20">
                  <p:embed/>
                </p:oleObj>
              </mc:Choice>
              <mc:Fallback>
                <p:oleObj name="ChemSketch" r:id="rId7" imgW="3295650" imgH="4162425" progId="ACD.ChemSketch.20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6A215087-0F60-4BDF-B598-C7EE0CB98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4521" y="9464211"/>
                        <a:ext cx="2714625" cy="342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10">
            <a:extLst>
              <a:ext uri="{FF2B5EF4-FFF2-40B4-BE49-F238E27FC236}">
                <a16:creationId xmlns:a16="http://schemas.microsoft.com/office/drawing/2014/main" id="{8C8F255E-3D00-422A-82AF-198DFE80A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6359" y="12870709"/>
            <a:ext cx="5452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latin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Структурная формула п-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ацетаминофена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39E23B7-EE98-4718-9412-C587D4375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92795"/>
              </p:ext>
            </p:extLst>
          </p:nvPr>
        </p:nvGraphicFramePr>
        <p:xfrm>
          <a:off x="2406532" y="13888354"/>
          <a:ext cx="7983820" cy="279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emSketch" r:id="rId9" imgW="3864864" imgH="1356360" progId="ACD.ChemSketch.20">
                  <p:embed/>
                </p:oleObj>
              </mc:Choice>
              <mc:Fallback>
                <p:oleObj name="ChemSketch" r:id="rId9" imgW="3864864" imgH="135636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532" y="13888354"/>
                        <a:ext cx="7983820" cy="2799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19F1965-4D8E-4A2A-987D-630EFFAE7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13788"/>
              </p:ext>
            </p:extLst>
          </p:nvPr>
        </p:nvGraphicFramePr>
        <p:xfrm>
          <a:off x="10963131" y="14330696"/>
          <a:ext cx="9634261" cy="233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emSketch" r:id="rId11" imgW="4550664" imgH="1091184" progId="ACD.ChemSketch.20">
                  <p:embed/>
                </p:oleObj>
              </mc:Choice>
              <mc:Fallback>
                <p:oleObj name="ChemSketch" r:id="rId11" imgW="4550664" imgH="1091184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3131" y="14330696"/>
                        <a:ext cx="9634261" cy="2337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AC7029F4-80A0-4EDF-A557-41C00DC54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5593"/>
              </p:ext>
            </p:extLst>
          </p:nvPr>
        </p:nvGraphicFramePr>
        <p:xfrm>
          <a:off x="2681520" y="17266265"/>
          <a:ext cx="10141842" cy="79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Sketch" r:id="rId13" imgW="3858768" imgH="335280" progId="ACD.ChemSketch.20">
                  <p:embed/>
                </p:oleObj>
              </mc:Choice>
              <mc:Fallback>
                <p:oleObj name="ChemSketch" r:id="rId13" imgW="3858768" imgH="335280" progId="ACD.ChemSketch.2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520" y="17266265"/>
                        <a:ext cx="10141842" cy="799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67E0B9A-E1D3-45E8-B021-BFD8E462F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79764"/>
              </p:ext>
            </p:extLst>
          </p:nvPr>
        </p:nvGraphicFramePr>
        <p:xfrm>
          <a:off x="3421413" y="18712464"/>
          <a:ext cx="7718791" cy="79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Sketch" r:id="rId15" imgW="2941320" imgH="310896" progId="ACD.ChemSketch.20">
                  <p:embed/>
                </p:oleObj>
              </mc:Choice>
              <mc:Fallback>
                <p:oleObj name="ChemSketch" r:id="rId15" imgW="2941320" imgH="310896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413" y="18712464"/>
                        <a:ext cx="7718791" cy="799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">
            <a:extLst>
              <a:ext uri="{FF2B5EF4-FFF2-40B4-BE49-F238E27FC236}">
                <a16:creationId xmlns:a16="http://schemas.microsoft.com/office/drawing/2014/main" id="{CF55863F-50E7-4001-AA04-9B01CEF5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932" y="15541385"/>
            <a:ext cx="8733673" cy="11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B2C185A7-7A17-4670-88E1-B651FDC7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295" y="17772159"/>
            <a:ext cx="8733673" cy="11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D9AED6-5366-4583-9C33-E9BF4D9C8D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39" y="17266265"/>
            <a:ext cx="6521134" cy="8694845"/>
          </a:xfrm>
          <a:prstGeom prst="rect">
            <a:avLst/>
          </a:prstGeom>
        </p:spPr>
      </p:pic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id="{2C29A343-CB2E-4E48-9232-C06A1ACEC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58592"/>
              </p:ext>
            </p:extLst>
          </p:nvPr>
        </p:nvGraphicFramePr>
        <p:xfrm>
          <a:off x="2516662" y="20672131"/>
          <a:ext cx="11734417" cy="616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7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Титриметрический анализ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парацетамола, 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1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Теоретические 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Практические 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6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Парацетамол «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Фармастандарт-Лексредства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0,500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0,489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Парацетамол «Производственная фармацевтическая компания Обновление»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6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Парацетамол «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Татхимфармпрепараты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" name="TextBox 10">
            <a:extLst>
              <a:ext uri="{FF2B5EF4-FFF2-40B4-BE49-F238E27FC236}">
                <a16:creationId xmlns:a16="http://schemas.microsoft.com/office/drawing/2014/main" id="{A50BFF50-4C95-41E2-BD04-4A3BE547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1539" y="26239155"/>
            <a:ext cx="5302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latin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Колбы с исследуемым раствором для титрования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08C6B-1D3C-4583-B53C-0E8B4F873DF2}"/>
              </a:ext>
            </a:extLst>
          </p:cNvPr>
          <p:cNvSpPr txBox="1"/>
          <p:nvPr/>
        </p:nvSpPr>
        <p:spPr>
          <a:xfrm>
            <a:off x="10390352" y="15057032"/>
            <a:ext cx="46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707354-6CBE-4D54-90A1-416A5188FCD4}"/>
              </a:ext>
            </a:extLst>
          </p:cNvPr>
          <p:cNvSpPr txBox="1"/>
          <p:nvPr/>
        </p:nvSpPr>
        <p:spPr>
          <a:xfrm>
            <a:off x="20667756" y="15055489"/>
            <a:ext cx="62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DA3E27-404C-4203-A2C9-49DB2217CE4E}"/>
              </a:ext>
            </a:extLst>
          </p:cNvPr>
          <p:cNvSpPr txBox="1"/>
          <p:nvPr/>
        </p:nvSpPr>
        <p:spPr>
          <a:xfrm>
            <a:off x="12823362" y="17124614"/>
            <a:ext cx="46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3C9A8C-F9FC-438B-BE32-4D6C0315768D}"/>
              </a:ext>
            </a:extLst>
          </p:cNvPr>
          <p:cNvSpPr txBox="1"/>
          <p:nvPr/>
        </p:nvSpPr>
        <p:spPr>
          <a:xfrm>
            <a:off x="11170285" y="18585880"/>
            <a:ext cx="572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640</TotalTime>
  <Words>216</Words>
  <Application>Microsoft Office PowerPoint</Application>
  <PresentationFormat>Произвольный</PresentationFormat>
  <Paragraphs>38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2" baseType="lpstr">
      <vt:lpstr>Arial</vt:lpstr>
      <vt:lpstr>Arial Unicode MS</vt:lpstr>
      <vt:lpstr>Calibri</vt:lpstr>
      <vt:lpstr>Corbel</vt:lpstr>
      <vt:lpstr>Franklin Gothic Book</vt:lpstr>
      <vt:lpstr>Gill Sans MT</vt:lpstr>
      <vt:lpstr>Times New Roman</vt:lpstr>
      <vt:lpstr>Verdana</vt:lpstr>
      <vt:lpstr>Wingdings 2</vt:lpstr>
      <vt:lpstr>Солнцестояние</vt:lpstr>
      <vt:lpstr>ChemSketch</vt:lpstr>
      <vt:lpstr>Презентация PowerPoint</vt:lpstr>
    </vt:vector>
  </TitlesOfParts>
  <Company>Home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Русакова Наталья Петровна</cp:lastModifiedBy>
  <cp:revision>121</cp:revision>
  <cp:lastPrinted>2010-03-22T20:54:04Z</cp:lastPrinted>
  <dcterms:created xsi:type="dcterms:W3CDTF">2010-03-21T08:55:43Z</dcterms:created>
  <dcterms:modified xsi:type="dcterms:W3CDTF">2021-03-25T08:55:15Z</dcterms:modified>
</cp:coreProperties>
</file>