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30964188" cy="2196306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6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6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6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6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753">
          <p15:clr>
            <a:srgbClr val="A4A3A4"/>
          </p15:clr>
        </p15:guide>
        <p15:guide id="2" pos="6918">
          <p15:clr>
            <a:srgbClr val="A4A3A4"/>
          </p15:clr>
        </p15:guide>
        <p15:guide id="3" orient="horz" pos="6918">
          <p15:clr>
            <a:srgbClr val="A4A3A4"/>
          </p15:clr>
        </p15:guide>
        <p15:guide id="4" pos="975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99CCFF"/>
    <a:srgbClr val="990000"/>
    <a:srgbClr val="660033"/>
    <a:srgbClr val="008000"/>
    <a:srgbClr val="FFCC66"/>
    <a:srgbClr val="FF9933"/>
    <a:srgbClr val="FF9966"/>
    <a:srgbClr val="660066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713" autoAdjust="0"/>
    <p:restoredTop sz="94746" autoAdjust="0"/>
  </p:normalViewPr>
  <p:slideViewPr>
    <p:cSldViewPr>
      <p:cViewPr varScale="1">
        <p:scale>
          <a:sx n="41" d="100"/>
          <a:sy n="41" d="100"/>
        </p:scale>
        <p:origin x="30" y="96"/>
      </p:cViewPr>
      <p:guideLst>
        <p:guide orient="horz" pos="9753"/>
        <p:guide pos="6918"/>
        <p:guide orient="horz" pos="6918"/>
        <p:guide pos="975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/>
              <a:t>Международная онлайн конференция «Исследование сегнетоэлектрических материалов российскими учеными. Столетие открытия сегнетоэлектричества»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90C678-467C-4F11-9452-4B6B201C39F8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E37674-A365-40D5-A806-0892877DF0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32604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/>
              <a:t>Международная онлайн конференция «Исследование сегнетоэлектрических материалов российскими учеными. Столетие открытия сегнетоэлектричества»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458F4-A414-46FA-B6F8-32F9E9C2B9DC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12825" y="685800"/>
            <a:ext cx="483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08F79-8B1C-4D45-B6C8-2DA5003175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62169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12825" y="685800"/>
            <a:ext cx="48323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/>
              <a:t>Международная онлайн конференция «Исследование сегнетоэлектрических материалов российскими учеными. Столетие открытия сегнетоэлектричества»</a:t>
            </a:r>
          </a:p>
        </p:txBody>
      </p:sp>
    </p:spTree>
    <p:extLst>
      <p:ext uri="{BB962C8B-B14F-4D97-AF65-F5344CB8AC3E}">
        <p14:creationId xmlns:p14="http://schemas.microsoft.com/office/powerpoint/2010/main" val="365315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23154" y="6822569"/>
            <a:ext cx="26317881" cy="470789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70" y="12445923"/>
            <a:ext cx="21676049" cy="561209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Международная онлайн конференция «Исследование сегнетоэлектрических материалов российскими учеными. Столетие открытия сегнетоэлектричества»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DFBE8-50CC-44F6-9E9B-B5257B68B3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345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Международная онлайн конференция «Исследование сегнетоэлектрических материалов российскими учеными. Столетие открытия сегнетоэлектричества»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7A36E-3A6B-40AF-AFE0-B2FC75912D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179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2450435" y="879424"/>
            <a:ext cx="6964984" cy="1874038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48770" y="879424"/>
            <a:ext cx="20686808" cy="1874038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Международная онлайн конференция «Исследование сегнетоэлектрических материалов российскими учеными. Столетие открытия сегнетоэлектричества»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5A400-B6F7-4CCA-952D-468BB6B526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592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Международная онлайн конференция «Исследование сегнетоэлектрических материалов российскими учеными. Столетие открытия сегнетоэлектричества»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21C6E-450D-4E25-8867-8FF2A4F553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504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46250" y="14113562"/>
            <a:ext cx="26320119" cy="43622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46250" y="9308826"/>
            <a:ext cx="26320119" cy="480473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Международная онлайн конференция «Исследование сегнетоэлектрических материалов российскими учеными. Столетие открытия сегнетоэлектричества»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1A438-C444-4E8D-963F-24F2FDB1DB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177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48769" y="5125653"/>
            <a:ext cx="13824777" cy="1449415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5588405" y="5125653"/>
            <a:ext cx="13827015" cy="1449415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Международная онлайн конференция «Исследование сегнетоэлектрических материалов российскими учеными. Столетие открытия сегнетоэлектричества»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843E9-1117-4B1B-9185-1C23B921CE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426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48769" y="4916213"/>
            <a:ext cx="13681539" cy="204936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548769" y="6965574"/>
            <a:ext cx="13681539" cy="126542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5729405" y="4916213"/>
            <a:ext cx="13686015" cy="204936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5729405" y="6965574"/>
            <a:ext cx="13686015" cy="126542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Международная онлайн конференция «Исследование сегнетоэлектрических материалов российскими учеными. Столетие открытия сегнетоэлектричества»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86D35-0CB3-4260-9DA3-F2C392654D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100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Международная онлайн конференция «Исследование сегнетоэлектрических материалов российскими учеными. Столетие открытия сегнетоэлектричества»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7C750-BCC0-4023-8742-35ACC80DDD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726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Международная онлайн конференция «Исследование сегнетоэлектрических материалов российскими учеными. Столетие открытия сегнетоэлектричества»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76397-6FF5-4029-BE78-A47D18EC11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038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8770" y="874920"/>
            <a:ext cx="10185618" cy="372150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05913" y="874920"/>
            <a:ext cx="17309507" cy="1874489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48770" y="4596423"/>
            <a:ext cx="10185618" cy="150233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Международная онлайн конференция «Исследование сегнетоэлектрических материалов российскими учеными. Столетие открытия сегнетоэлектричества»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9CE47-37AB-4850-BDEE-D6B6202D4D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583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69742" y="15374707"/>
            <a:ext cx="18578513" cy="18140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069742" y="1962657"/>
            <a:ext cx="18578513" cy="131778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69742" y="17188729"/>
            <a:ext cx="18578513" cy="25785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Международная онлайн конференция «Исследование сегнетоэлектрических материалов российскими учеными. Столетие открытия сегнетоэлектричества»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BD069-F0AB-4049-9CAB-C874C800DF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680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48770" y="879424"/>
            <a:ext cx="27866650" cy="3660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02401" tIns="151200" rIns="302401" bIns="1512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8770" y="5125653"/>
            <a:ext cx="27866650" cy="14494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02401" tIns="151200" rIns="302401" bIns="1512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Click to edit Master text styles</a:t>
            </a:r>
          </a:p>
          <a:p>
            <a:pPr lvl="1"/>
            <a:r>
              <a:rPr lang="ru-RU" altLang="ru-RU"/>
              <a:t>Second level</a:t>
            </a:r>
          </a:p>
          <a:p>
            <a:pPr lvl="2"/>
            <a:r>
              <a:rPr lang="ru-RU" altLang="ru-RU"/>
              <a:t>Third level</a:t>
            </a:r>
          </a:p>
          <a:p>
            <a:pPr lvl="3"/>
            <a:r>
              <a:rPr lang="ru-RU" altLang="ru-RU"/>
              <a:t>Fourth level</a:t>
            </a:r>
          </a:p>
          <a:p>
            <a:pPr lvl="4"/>
            <a:r>
              <a:rPr lang="ru-RU" altLang="ru-R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8769" y="20001533"/>
            <a:ext cx="7224604" cy="1524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02401" tIns="151200" rIns="302401" bIns="151200" numCol="1" anchor="t" anchorCtr="0" compatLnSpc="1">
            <a:prstTxWarp prst="textNoShape">
              <a:avLst/>
            </a:prstTxWarp>
          </a:bodyPr>
          <a:lstStyle>
            <a:lvl1pPr>
              <a:defRPr sz="47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579525" y="20001533"/>
            <a:ext cx="9805139" cy="1524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02401" tIns="151200" rIns="302401" bIns="151200" numCol="1" anchor="t" anchorCtr="0" compatLnSpc="1">
            <a:prstTxWarp prst="textNoShape">
              <a:avLst/>
            </a:prstTxWarp>
          </a:bodyPr>
          <a:lstStyle>
            <a:lvl1pPr algn="ctr">
              <a:defRPr sz="4700"/>
            </a:lvl1pPr>
          </a:lstStyle>
          <a:p>
            <a:pPr>
              <a:defRPr/>
            </a:pPr>
            <a:r>
              <a:rPr lang="ru-RU"/>
              <a:t>Международная онлайн конференция «Исследование сегнетоэлектрических материалов российскими учеными. Столетие открытия сегнетоэлектричества»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190815" y="20001533"/>
            <a:ext cx="7224604" cy="1524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02401" tIns="151200" rIns="302401" bIns="151200" numCol="1" anchor="t" anchorCtr="0" compatLnSpc="1">
            <a:prstTxWarp prst="textNoShape">
              <a:avLst/>
            </a:prstTxWarp>
          </a:bodyPr>
          <a:lstStyle>
            <a:lvl1pPr algn="r">
              <a:defRPr sz="4700"/>
            </a:lvl1pPr>
          </a:lstStyle>
          <a:p>
            <a:pPr>
              <a:defRPr/>
            </a:pPr>
            <a:fld id="{8C609373-2713-403B-ACEA-AC5AB208DF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3024188" rtl="0" eaLnBrk="0" fontAlgn="base" hangingPunct="0">
        <a:spcBef>
          <a:spcPct val="0"/>
        </a:spcBef>
        <a:spcAft>
          <a:spcPct val="0"/>
        </a:spcAft>
        <a:defRPr sz="14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024188" rtl="0" eaLnBrk="0" fontAlgn="base" hangingPunct="0">
        <a:spcBef>
          <a:spcPct val="0"/>
        </a:spcBef>
        <a:spcAft>
          <a:spcPct val="0"/>
        </a:spcAft>
        <a:defRPr sz="145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defTabSz="3024188" rtl="0" eaLnBrk="0" fontAlgn="base" hangingPunct="0">
        <a:spcBef>
          <a:spcPct val="0"/>
        </a:spcBef>
        <a:spcAft>
          <a:spcPct val="0"/>
        </a:spcAft>
        <a:defRPr sz="145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defTabSz="3024188" rtl="0" eaLnBrk="0" fontAlgn="base" hangingPunct="0">
        <a:spcBef>
          <a:spcPct val="0"/>
        </a:spcBef>
        <a:spcAft>
          <a:spcPct val="0"/>
        </a:spcAft>
        <a:defRPr sz="145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defTabSz="3024188" rtl="0" eaLnBrk="0" fontAlgn="base" hangingPunct="0">
        <a:spcBef>
          <a:spcPct val="0"/>
        </a:spcBef>
        <a:spcAft>
          <a:spcPct val="0"/>
        </a:spcAft>
        <a:defRPr sz="145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defTabSz="3024188" rtl="0" fontAlgn="base">
        <a:spcBef>
          <a:spcPct val="0"/>
        </a:spcBef>
        <a:spcAft>
          <a:spcPct val="0"/>
        </a:spcAft>
        <a:defRPr sz="145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defTabSz="3024188" rtl="0" fontAlgn="base">
        <a:spcBef>
          <a:spcPct val="0"/>
        </a:spcBef>
        <a:spcAft>
          <a:spcPct val="0"/>
        </a:spcAft>
        <a:defRPr sz="145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defTabSz="3024188" rtl="0" fontAlgn="base">
        <a:spcBef>
          <a:spcPct val="0"/>
        </a:spcBef>
        <a:spcAft>
          <a:spcPct val="0"/>
        </a:spcAft>
        <a:defRPr sz="145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defTabSz="3024188" rtl="0" fontAlgn="base">
        <a:spcBef>
          <a:spcPct val="0"/>
        </a:spcBef>
        <a:spcAft>
          <a:spcPct val="0"/>
        </a:spcAft>
        <a:defRPr sz="145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1133475" indent="-1133475" algn="l" defTabSz="3024188" rtl="0" eaLnBrk="0" fontAlgn="base" hangingPunct="0">
        <a:spcBef>
          <a:spcPct val="20000"/>
        </a:spcBef>
        <a:spcAft>
          <a:spcPct val="0"/>
        </a:spcAft>
        <a:buChar char="•"/>
        <a:defRPr sz="10600">
          <a:solidFill>
            <a:schemeClr val="tx1"/>
          </a:solidFill>
          <a:latin typeface="+mn-lt"/>
          <a:ea typeface="+mn-ea"/>
          <a:cs typeface="+mn-cs"/>
        </a:defRPr>
      </a:lvl1pPr>
      <a:lvl2pPr marL="2455863" indent="-944563" algn="l" defTabSz="3024188" rtl="0" eaLnBrk="0" fontAlgn="base" hangingPunct="0">
        <a:spcBef>
          <a:spcPct val="20000"/>
        </a:spcBef>
        <a:spcAft>
          <a:spcPct val="0"/>
        </a:spcAft>
        <a:buChar char="–"/>
        <a:defRPr sz="9200">
          <a:solidFill>
            <a:schemeClr val="tx1"/>
          </a:solidFill>
          <a:latin typeface="+mn-lt"/>
          <a:cs typeface="+mn-cs"/>
        </a:defRPr>
      </a:lvl2pPr>
      <a:lvl3pPr marL="3779838" indent="-755650" algn="l" defTabSz="3024188" rtl="0" eaLnBrk="0" fontAlgn="base" hangingPunct="0">
        <a:spcBef>
          <a:spcPct val="20000"/>
        </a:spcBef>
        <a:spcAft>
          <a:spcPct val="0"/>
        </a:spcAft>
        <a:buChar char="•"/>
        <a:defRPr sz="7900">
          <a:solidFill>
            <a:schemeClr val="tx1"/>
          </a:solidFill>
          <a:latin typeface="+mn-lt"/>
          <a:cs typeface="+mn-cs"/>
        </a:defRPr>
      </a:lvl3pPr>
      <a:lvl4pPr marL="5291138" indent="-755650" algn="l" defTabSz="3024188" rtl="0" eaLnBrk="0" fontAlgn="base" hangingPunct="0">
        <a:spcBef>
          <a:spcPct val="20000"/>
        </a:spcBef>
        <a:spcAft>
          <a:spcPct val="0"/>
        </a:spcAft>
        <a:buChar char="–"/>
        <a:defRPr sz="6600">
          <a:solidFill>
            <a:schemeClr val="tx1"/>
          </a:solidFill>
          <a:latin typeface="+mn-lt"/>
          <a:cs typeface="+mn-cs"/>
        </a:defRPr>
      </a:lvl4pPr>
      <a:lvl5pPr marL="6804025" indent="-757238" algn="l" defTabSz="3024188" rtl="0" eaLnBrk="0" fontAlgn="base" hangingPunct="0">
        <a:spcBef>
          <a:spcPct val="20000"/>
        </a:spcBef>
        <a:spcAft>
          <a:spcPct val="0"/>
        </a:spcAft>
        <a:buChar char="»"/>
        <a:defRPr sz="6600">
          <a:solidFill>
            <a:schemeClr val="tx1"/>
          </a:solidFill>
          <a:latin typeface="+mn-lt"/>
          <a:cs typeface="+mn-cs"/>
        </a:defRPr>
      </a:lvl5pPr>
      <a:lvl6pPr marL="7261225" indent="-757238" algn="l" defTabSz="3024188" rtl="0" fontAlgn="base">
        <a:spcBef>
          <a:spcPct val="20000"/>
        </a:spcBef>
        <a:spcAft>
          <a:spcPct val="0"/>
        </a:spcAft>
        <a:buChar char="»"/>
        <a:defRPr sz="6600">
          <a:solidFill>
            <a:schemeClr val="tx1"/>
          </a:solidFill>
          <a:latin typeface="+mn-lt"/>
          <a:cs typeface="+mn-cs"/>
        </a:defRPr>
      </a:lvl6pPr>
      <a:lvl7pPr marL="7718425" indent="-757238" algn="l" defTabSz="3024188" rtl="0" fontAlgn="base">
        <a:spcBef>
          <a:spcPct val="20000"/>
        </a:spcBef>
        <a:spcAft>
          <a:spcPct val="0"/>
        </a:spcAft>
        <a:buChar char="»"/>
        <a:defRPr sz="6600">
          <a:solidFill>
            <a:schemeClr val="tx1"/>
          </a:solidFill>
          <a:latin typeface="+mn-lt"/>
          <a:cs typeface="+mn-cs"/>
        </a:defRPr>
      </a:lvl7pPr>
      <a:lvl8pPr marL="8175625" indent="-757238" algn="l" defTabSz="3024188" rtl="0" fontAlgn="base">
        <a:spcBef>
          <a:spcPct val="20000"/>
        </a:spcBef>
        <a:spcAft>
          <a:spcPct val="0"/>
        </a:spcAft>
        <a:buChar char="»"/>
        <a:defRPr sz="6600">
          <a:solidFill>
            <a:schemeClr val="tx1"/>
          </a:solidFill>
          <a:latin typeface="+mn-lt"/>
          <a:cs typeface="+mn-cs"/>
        </a:defRPr>
      </a:lvl8pPr>
      <a:lvl9pPr marL="8632825" indent="-757238" algn="l" defTabSz="3024188" rtl="0" fontAlgn="base">
        <a:spcBef>
          <a:spcPct val="20000"/>
        </a:spcBef>
        <a:spcAft>
          <a:spcPct val="0"/>
        </a:spcAft>
        <a:buChar char="»"/>
        <a:defRPr sz="6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wmf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6.jpeg"/><Relationship Id="rId5" Type="http://schemas.openxmlformats.org/officeDocument/2006/relationships/image" Target="../media/image4.jpeg"/><Relationship Id="rId10" Type="http://schemas.openxmlformats.org/officeDocument/2006/relationships/image" Target="../media/image5.jpeg"/><Relationship Id="rId4" Type="http://schemas.openxmlformats.org/officeDocument/2006/relationships/image" Target="../media/image3.jpeg"/><Relationship Id="rId9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3297319" y="-863785"/>
            <a:ext cx="26346976" cy="4667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667" tIns="37333" rIns="74667" bIns="37333">
            <a:spAutoFit/>
          </a:bodyPr>
          <a:lstStyle>
            <a:lvl1pPr defTabSz="3024188" eaLnBrk="0" hangingPunct="0">
              <a:spcBef>
                <a:spcPct val="20000"/>
              </a:spcBef>
              <a:buChar char="•"/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3024188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3024188" eaLnBrk="0" hangingPunct="0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3024188" eaLnBrk="0" hangingPunct="0">
              <a:spcBef>
                <a:spcPct val="20000"/>
              </a:spcBef>
              <a:buChar char="–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3024188" eaLnBrk="0" hangingPunct="0">
              <a:spcBef>
                <a:spcPct val="20000"/>
              </a:spcBef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0241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0241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0241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0241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altLang="ru-RU" sz="5400" b="1" dirty="0">
              <a:solidFill>
                <a:srgbClr val="0000FF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5400" b="1" dirty="0">
                <a:solidFill>
                  <a:srgbClr val="660066"/>
                </a:solidFill>
              </a:rPr>
              <a:t>  </a:t>
            </a: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ru-RU" altLang="ru-RU" sz="5400" b="1" dirty="0">
                <a:solidFill>
                  <a:srgbClr val="A50021"/>
                </a:solidFill>
              </a:rPr>
              <a:t>ВЛИЯНИЕ ПРИМЕСИ</a:t>
            </a:r>
            <a:r>
              <a:rPr lang="en-US" altLang="ru-RU" sz="5400" b="1" dirty="0">
                <a:solidFill>
                  <a:srgbClr val="A50021"/>
                </a:solidFill>
              </a:rPr>
              <a:t> La</a:t>
            </a:r>
            <a:r>
              <a:rPr lang="ru-RU" altLang="ru-RU" sz="5400" b="1" dirty="0">
                <a:solidFill>
                  <a:srgbClr val="A50021"/>
                </a:solidFill>
              </a:rPr>
              <a:t> НА ДИЭЛЕКТРИЧЕСКИЕ СВОЙСТВА РЕЛАКСОРА (Pb</a:t>
            </a:r>
            <a:r>
              <a:rPr lang="ru-RU" altLang="ru-RU" sz="5400" b="1" baseline="-25000" dirty="0">
                <a:solidFill>
                  <a:srgbClr val="A50021"/>
                </a:solidFill>
              </a:rPr>
              <a:t>x</a:t>
            </a:r>
            <a:r>
              <a:rPr lang="ru-RU" altLang="ru-RU" sz="5400" b="1" dirty="0">
                <a:solidFill>
                  <a:srgbClr val="A50021"/>
                </a:solidFill>
              </a:rPr>
              <a:t>La</a:t>
            </a:r>
            <a:r>
              <a:rPr lang="ru-RU" altLang="ru-RU" sz="5400" b="1" baseline="-25000" dirty="0">
                <a:solidFill>
                  <a:srgbClr val="A50021"/>
                </a:solidFill>
              </a:rPr>
              <a:t>1–x</a:t>
            </a:r>
            <a:r>
              <a:rPr lang="ru-RU" altLang="ru-RU" sz="5400" b="1" dirty="0">
                <a:solidFill>
                  <a:srgbClr val="A50021"/>
                </a:solidFill>
              </a:rPr>
              <a:t>)(Zr</a:t>
            </a:r>
            <a:r>
              <a:rPr lang="ru-RU" altLang="ru-RU" sz="5400" b="1" baseline="-25000" dirty="0">
                <a:solidFill>
                  <a:srgbClr val="A50021"/>
                </a:solidFill>
              </a:rPr>
              <a:t>y</a:t>
            </a:r>
            <a:r>
              <a:rPr lang="ru-RU" altLang="ru-RU" sz="5400" b="1" dirty="0">
                <a:solidFill>
                  <a:srgbClr val="A50021"/>
                </a:solidFill>
              </a:rPr>
              <a:t>Ti</a:t>
            </a:r>
            <a:r>
              <a:rPr lang="ru-RU" altLang="ru-RU" sz="5400" b="1" baseline="-25000" dirty="0">
                <a:solidFill>
                  <a:srgbClr val="A50021"/>
                </a:solidFill>
              </a:rPr>
              <a:t>1–y</a:t>
            </a:r>
            <a:r>
              <a:rPr lang="ru-RU" altLang="ru-RU" sz="5400" b="1" dirty="0">
                <a:solidFill>
                  <a:srgbClr val="A50021"/>
                </a:solidFill>
              </a:rPr>
              <a:t>)O</a:t>
            </a:r>
            <a:r>
              <a:rPr lang="ru-RU" altLang="ru-RU" sz="5400" b="1" baseline="-25000" dirty="0">
                <a:solidFill>
                  <a:srgbClr val="A50021"/>
                </a:solidFill>
              </a:rPr>
              <a:t>3</a:t>
            </a:r>
            <a:r>
              <a:rPr lang="ru-RU" altLang="ru-RU" sz="5400" b="1" dirty="0">
                <a:solidFill>
                  <a:srgbClr val="A50021"/>
                </a:solidFill>
              </a:rPr>
              <a:t> </a:t>
            </a:r>
          </a:p>
          <a:p>
            <a:pPr algn="ctr" eaLnBrk="1" hangingPunct="1">
              <a:spcBef>
                <a:spcPts val="0"/>
              </a:spcBef>
              <a:buFontTx/>
              <a:buNone/>
            </a:pPr>
            <a:endParaRPr lang="en-US" altLang="ru-RU" sz="1100" b="1" dirty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3600" dirty="0">
                <a:solidFill>
                  <a:srgbClr val="FF0000"/>
                </a:solidFill>
              </a:rPr>
              <a:t>   </a:t>
            </a:r>
          </a:p>
          <a:p>
            <a:pPr>
              <a:spcBef>
                <a:spcPts val="0"/>
              </a:spcBef>
              <a:buNone/>
            </a:pPr>
            <a:endParaRPr lang="ru-RU" altLang="ru-RU" sz="3600" b="1" i="1" baseline="30000" dirty="0">
              <a:solidFill>
                <a:srgbClr val="FF0000"/>
              </a:solidFill>
            </a:endParaRP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ru-RU" altLang="ru-RU" sz="3300" b="1" i="1" dirty="0">
                <a:solidFill>
                  <a:srgbClr val="008000"/>
                </a:solidFill>
              </a:rPr>
              <a:t>Тверской государственный университет, кафедра физики конденсированного состояния вещества</a:t>
            </a:r>
            <a:endParaRPr lang="en-US" altLang="ru-RU" sz="3300" b="1" i="1" dirty="0">
              <a:solidFill>
                <a:srgbClr val="008000"/>
              </a:solidFill>
            </a:endParaRPr>
          </a:p>
        </p:txBody>
      </p:sp>
      <p:sp>
        <p:nvSpPr>
          <p:cNvPr id="3080" name="AutoShape 65"/>
          <p:cNvSpPr>
            <a:spLocks noChangeArrowheads="1"/>
          </p:cNvSpPr>
          <p:nvPr/>
        </p:nvSpPr>
        <p:spPr bwMode="auto">
          <a:xfrm>
            <a:off x="280985" y="8278410"/>
            <a:ext cx="30379487" cy="13504321"/>
          </a:xfrm>
          <a:prstGeom prst="roundRect">
            <a:avLst>
              <a:gd name="adj" fmla="val 7644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6000"/>
          </a:p>
        </p:txBody>
      </p:sp>
      <p:sp>
        <p:nvSpPr>
          <p:cNvPr id="3084" name="Rectangle 265"/>
          <p:cNvSpPr>
            <a:spLocks noChangeArrowheads="1"/>
          </p:cNvSpPr>
          <p:nvPr/>
        </p:nvSpPr>
        <p:spPr bwMode="auto">
          <a:xfrm>
            <a:off x="1" y="8284150"/>
            <a:ext cx="18473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6000"/>
          </a:p>
        </p:txBody>
      </p:sp>
      <p:sp>
        <p:nvSpPr>
          <p:cNvPr id="3085" name="Rectangle 267"/>
          <p:cNvSpPr>
            <a:spLocks noChangeArrowheads="1"/>
          </p:cNvSpPr>
          <p:nvPr/>
        </p:nvSpPr>
        <p:spPr bwMode="auto">
          <a:xfrm>
            <a:off x="1" y="8324687"/>
            <a:ext cx="18473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6000"/>
          </a:p>
        </p:txBody>
      </p:sp>
      <p:sp>
        <p:nvSpPr>
          <p:cNvPr id="3086" name="Rectangle 269"/>
          <p:cNvSpPr>
            <a:spLocks noChangeArrowheads="1"/>
          </p:cNvSpPr>
          <p:nvPr/>
        </p:nvSpPr>
        <p:spPr bwMode="auto">
          <a:xfrm>
            <a:off x="1" y="8324687"/>
            <a:ext cx="18473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6000"/>
          </a:p>
        </p:txBody>
      </p:sp>
      <p:sp>
        <p:nvSpPr>
          <p:cNvPr id="3087" name="Rectangle 279"/>
          <p:cNvSpPr>
            <a:spLocks noChangeArrowheads="1"/>
          </p:cNvSpPr>
          <p:nvPr/>
        </p:nvSpPr>
        <p:spPr bwMode="auto">
          <a:xfrm>
            <a:off x="1" y="8284150"/>
            <a:ext cx="18473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6000"/>
          </a:p>
        </p:txBody>
      </p:sp>
      <p:sp>
        <p:nvSpPr>
          <p:cNvPr id="3088" name="Rectangle 281"/>
          <p:cNvSpPr>
            <a:spLocks noChangeArrowheads="1"/>
          </p:cNvSpPr>
          <p:nvPr/>
        </p:nvSpPr>
        <p:spPr bwMode="auto">
          <a:xfrm>
            <a:off x="1" y="8287529"/>
            <a:ext cx="18473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6000"/>
          </a:p>
        </p:txBody>
      </p:sp>
      <p:sp>
        <p:nvSpPr>
          <p:cNvPr id="3089" name="Rectangle 287"/>
          <p:cNvSpPr>
            <a:spLocks noChangeArrowheads="1"/>
          </p:cNvSpPr>
          <p:nvPr/>
        </p:nvSpPr>
        <p:spPr bwMode="auto">
          <a:xfrm>
            <a:off x="1" y="8287529"/>
            <a:ext cx="18473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6000"/>
          </a:p>
        </p:txBody>
      </p:sp>
      <p:sp>
        <p:nvSpPr>
          <p:cNvPr id="3090" name="AutoShape 289"/>
          <p:cNvSpPr>
            <a:spLocks noChangeArrowheads="1"/>
          </p:cNvSpPr>
          <p:nvPr/>
        </p:nvSpPr>
        <p:spPr bwMode="auto">
          <a:xfrm>
            <a:off x="370213" y="3815191"/>
            <a:ext cx="30442709" cy="480812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>
            <a:solidFill>
              <a:srgbClr val="660066"/>
            </a:solidFill>
            <a:round/>
            <a:headEnd/>
            <a:tailEnd/>
          </a:ln>
        </p:spPr>
        <p:txBody>
          <a:bodyPr wrap="none" lIns="74667" tIns="37333" rIns="74667" bIns="37333" anchor="ctr"/>
          <a:lstStyle>
            <a:lvl1pPr defTabSz="3024188" eaLnBrk="0" hangingPunct="0">
              <a:spcBef>
                <a:spcPct val="20000"/>
              </a:spcBef>
              <a:buChar char="•"/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3024188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3024188" eaLnBrk="0" hangingPunct="0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3024188" eaLnBrk="0" hangingPunct="0">
              <a:spcBef>
                <a:spcPct val="20000"/>
              </a:spcBef>
              <a:buChar char="–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3024188" eaLnBrk="0" hangingPunct="0">
              <a:spcBef>
                <a:spcPct val="20000"/>
              </a:spcBef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0241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0241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0241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0241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ОБЪЕКТЫ ИССЛЕДОВАНИЯ</a:t>
            </a:r>
          </a:p>
        </p:txBody>
      </p:sp>
      <p:sp>
        <p:nvSpPr>
          <p:cNvPr id="3092" name="AutoShape 304"/>
          <p:cNvSpPr>
            <a:spLocks noChangeArrowheads="1"/>
          </p:cNvSpPr>
          <p:nvPr/>
        </p:nvSpPr>
        <p:spPr bwMode="auto">
          <a:xfrm>
            <a:off x="280985" y="7417135"/>
            <a:ext cx="30442709" cy="480811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74667" tIns="37333" rIns="74667" bIns="37333" anchor="ctr"/>
          <a:lstStyle>
            <a:lvl1pPr defTabSz="3024188" eaLnBrk="0" hangingPunct="0">
              <a:spcBef>
                <a:spcPct val="20000"/>
              </a:spcBef>
              <a:buChar char="•"/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3024188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3024188" eaLnBrk="0" hangingPunct="0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3024188" eaLnBrk="0" hangingPunct="0">
              <a:spcBef>
                <a:spcPct val="20000"/>
              </a:spcBef>
              <a:buChar char="–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3024188" eaLnBrk="0" hangingPunct="0">
              <a:spcBef>
                <a:spcPct val="20000"/>
              </a:spcBef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0241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0241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0241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0241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РЕЗУЛЬТАТЫ</a:t>
            </a:r>
          </a:p>
        </p:txBody>
      </p:sp>
      <p:sp>
        <p:nvSpPr>
          <p:cNvPr id="3093" name="Rectangle 307"/>
          <p:cNvSpPr>
            <a:spLocks noChangeArrowheads="1"/>
          </p:cNvSpPr>
          <p:nvPr/>
        </p:nvSpPr>
        <p:spPr bwMode="auto">
          <a:xfrm>
            <a:off x="8641334" y="4306539"/>
            <a:ext cx="21692985" cy="2660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4670" tIns="37335" rIns="74670" bIns="37335" anchor="ctr">
            <a:spAutoFit/>
          </a:bodyPr>
          <a:lstStyle>
            <a:lvl1pPr defTabSz="746125" eaLnBrk="0" hangingPunct="0">
              <a:spcBef>
                <a:spcPct val="20000"/>
              </a:spcBef>
              <a:buChar char="•"/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746125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746125" eaLnBrk="0" hangingPunct="0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746125" eaLnBrk="0" hangingPunct="0">
              <a:spcBef>
                <a:spcPct val="20000"/>
              </a:spcBef>
              <a:buChar char="–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746125" eaLnBrk="0" hangingPunct="0">
              <a:spcBef>
                <a:spcPct val="20000"/>
              </a:spcBef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746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746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746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746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indent="457200" algn="just">
              <a:spcBef>
                <a:spcPts val="0"/>
              </a:spcBef>
              <a:buNone/>
            </a:pPr>
            <a:endParaRPr lang="ru-RU" sz="2400" b="1" dirty="0">
              <a:solidFill>
                <a:schemeClr val="accent2"/>
              </a:solidFill>
            </a:endParaRPr>
          </a:p>
          <a:p>
            <a:pPr indent="45720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7030A0"/>
                </a:solidFill>
              </a:rPr>
              <a:t>В работе проведено исследование влияния концентрации </a:t>
            </a:r>
            <a:r>
              <a:rPr lang="en-US" sz="2400" b="1" dirty="0">
                <a:solidFill>
                  <a:srgbClr val="7030A0"/>
                </a:solidFill>
              </a:rPr>
              <a:t>La</a:t>
            </a:r>
            <a:r>
              <a:rPr lang="ru-RU" sz="2400" b="1" dirty="0">
                <a:solidFill>
                  <a:srgbClr val="7030A0"/>
                </a:solidFill>
              </a:rPr>
              <a:t> на диэлектрические свойства керамики PLZT. Состав керамики описывается соотношениями </a:t>
            </a:r>
            <a:r>
              <a:rPr lang="ru-RU" sz="2400" b="1" dirty="0" err="1">
                <a:solidFill>
                  <a:srgbClr val="7030A0"/>
                </a:solidFill>
              </a:rPr>
              <a:t>La:Zr:Ti</a:t>
            </a:r>
            <a:r>
              <a:rPr lang="ru-RU" sz="2400" b="1" dirty="0">
                <a:solidFill>
                  <a:srgbClr val="7030A0"/>
                </a:solidFill>
              </a:rPr>
              <a:t>  как x/y/z, где x, y, z – концентрации элементов </a:t>
            </a:r>
            <a:r>
              <a:rPr lang="ru-RU" sz="2400" b="1" dirty="0" err="1">
                <a:solidFill>
                  <a:srgbClr val="7030A0"/>
                </a:solidFill>
              </a:rPr>
              <a:t>La</a:t>
            </a:r>
            <a:r>
              <a:rPr lang="ru-RU" sz="2400" b="1" dirty="0">
                <a:solidFill>
                  <a:srgbClr val="7030A0"/>
                </a:solidFill>
              </a:rPr>
              <a:t>, </a:t>
            </a:r>
            <a:r>
              <a:rPr lang="ru-RU" sz="2400" b="1" dirty="0" err="1">
                <a:solidFill>
                  <a:srgbClr val="7030A0"/>
                </a:solidFill>
              </a:rPr>
              <a:t>Zr</a:t>
            </a:r>
            <a:r>
              <a:rPr lang="ru-RU" sz="2400" b="1" dirty="0">
                <a:solidFill>
                  <a:srgbClr val="7030A0"/>
                </a:solidFill>
              </a:rPr>
              <a:t> и </a:t>
            </a:r>
            <a:r>
              <a:rPr lang="ru-RU" sz="2400" b="1" dirty="0" err="1">
                <a:solidFill>
                  <a:srgbClr val="7030A0"/>
                </a:solidFill>
              </a:rPr>
              <a:t>Ti</a:t>
            </a:r>
            <a:r>
              <a:rPr lang="ru-RU" sz="2400" b="1" dirty="0">
                <a:solidFill>
                  <a:srgbClr val="7030A0"/>
                </a:solidFill>
              </a:rPr>
              <a:t> соответственно, </a:t>
            </a:r>
            <a:r>
              <a:rPr lang="ru-RU" sz="2400" b="1" dirty="0" err="1">
                <a:solidFill>
                  <a:srgbClr val="7030A0"/>
                </a:solidFill>
              </a:rPr>
              <a:t>ат</a:t>
            </a:r>
            <a:r>
              <a:rPr lang="ru-RU" sz="2400" b="1" dirty="0">
                <a:solidFill>
                  <a:srgbClr val="7030A0"/>
                </a:solidFill>
              </a:rPr>
              <a:t>.%. </a:t>
            </a:r>
          </a:p>
          <a:p>
            <a:pPr indent="45720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7030A0"/>
                </a:solidFill>
              </a:rPr>
              <a:t>Исследования проводились на 2 образцах различного состава </a:t>
            </a:r>
            <a:r>
              <a:rPr lang="en-US" sz="2400" b="1" dirty="0">
                <a:solidFill>
                  <a:srgbClr val="7030A0"/>
                </a:solidFill>
              </a:rPr>
              <a:t>PLZT</a:t>
            </a:r>
            <a:r>
              <a:rPr lang="ru-RU" sz="2400" b="1" dirty="0">
                <a:solidFill>
                  <a:srgbClr val="7030A0"/>
                </a:solidFill>
              </a:rPr>
              <a:t>. Они были спечены в Институте Юзефа Стефана в Словении. Большие дискообразные керамические образцы (диаметром около 2 см и толщиной 1,5 мм) были разрезаны на несколько частей, чтобы обеспечить возможность измерений различными методами. Электроды наносились путем наложения алмазной пасты на образцы. Они представляли собой плоскопараллельные пластины с серебряными электродами. Характеристики образцов представлены в таблице. </a:t>
            </a:r>
          </a:p>
        </p:txBody>
      </p:sp>
      <p:sp>
        <p:nvSpPr>
          <p:cNvPr id="3095" name="Rectangle 321"/>
          <p:cNvSpPr>
            <a:spLocks noChangeArrowheads="1"/>
          </p:cNvSpPr>
          <p:nvPr/>
        </p:nvSpPr>
        <p:spPr bwMode="auto">
          <a:xfrm>
            <a:off x="1" y="9760366"/>
            <a:ext cx="18473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6000"/>
          </a:p>
        </p:txBody>
      </p:sp>
      <p:sp>
        <p:nvSpPr>
          <p:cNvPr id="3096" name="Rectangle 323"/>
          <p:cNvSpPr>
            <a:spLocks noChangeArrowheads="1"/>
          </p:cNvSpPr>
          <p:nvPr/>
        </p:nvSpPr>
        <p:spPr bwMode="auto">
          <a:xfrm>
            <a:off x="1" y="9763743"/>
            <a:ext cx="18473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6000"/>
          </a:p>
        </p:txBody>
      </p:sp>
      <p:sp>
        <p:nvSpPr>
          <p:cNvPr id="3097" name="Rectangle 333"/>
          <p:cNvSpPr>
            <a:spLocks noChangeArrowheads="1"/>
          </p:cNvSpPr>
          <p:nvPr/>
        </p:nvSpPr>
        <p:spPr bwMode="auto">
          <a:xfrm>
            <a:off x="1" y="10280588"/>
            <a:ext cx="18473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6000"/>
          </a:p>
        </p:txBody>
      </p:sp>
      <p:sp>
        <p:nvSpPr>
          <p:cNvPr id="3098" name="Rectangle 338"/>
          <p:cNvSpPr>
            <a:spLocks noChangeArrowheads="1"/>
          </p:cNvSpPr>
          <p:nvPr/>
        </p:nvSpPr>
        <p:spPr bwMode="auto">
          <a:xfrm>
            <a:off x="1" y="9638755"/>
            <a:ext cx="18473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6000"/>
          </a:p>
        </p:txBody>
      </p:sp>
      <p:sp>
        <p:nvSpPr>
          <p:cNvPr id="3099" name="Rectangle 340"/>
          <p:cNvSpPr>
            <a:spLocks noChangeArrowheads="1"/>
          </p:cNvSpPr>
          <p:nvPr/>
        </p:nvSpPr>
        <p:spPr bwMode="auto">
          <a:xfrm>
            <a:off x="1" y="9675914"/>
            <a:ext cx="18473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6000"/>
          </a:p>
        </p:txBody>
      </p:sp>
      <p:sp>
        <p:nvSpPr>
          <p:cNvPr id="3100" name="Rectangle 344"/>
          <p:cNvSpPr>
            <a:spLocks noChangeArrowheads="1"/>
          </p:cNvSpPr>
          <p:nvPr/>
        </p:nvSpPr>
        <p:spPr bwMode="auto">
          <a:xfrm>
            <a:off x="1" y="9513766"/>
            <a:ext cx="18473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6000"/>
          </a:p>
        </p:txBody>
      </p:sp>
      <p:sp>
        <p:nvSpPr>
          <p:cNvPr id="3101" name="Rectangle 346"/>
          <p:cNvSpPr>
            <a:spLocks noChangeArrowheads="1"/>
          </p:cNvSpPr>
          <p:nvPr/>
        </p:nvSpPr>
        <p:spPr bwMode="auto">
          <a:xfrm>
            <a:off x="1" y="9534035"/>
            <a:ext cx="18473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6000"/>
          </a:p>
        </p:txBody>
      </p:sp>
      <p:pic>
        <p:nvPicPr>
          <p:cNvPr id="3102" name="Picture 348" descr="Герб-ТвГУ---чистый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793" y="707031"/>
            <a:ext cx="2938307" cy="235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3" name="Rectangle 55"/>
          <p:cNvSpPr>
            <a:spLocks noChangeArrowheads="1"/>
          </p:cNvSpPr>
          <p:nvPr/>
        </p:nvSpPr>
        <p:spPr bwMode="auto">
          <a:xfrm>
            <a:off x="1" y="-507831"/>
            <a:ext cx="18473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6000"/>
          </a:p>
        </p:txBody>
      </p:sp>
      <p:sp>
        <p:nvSpPr>
          <p:cNvPr id="3104" name="Rectangle 57"/>
          <p:cNvSpPr>
            <a:spLocks noChangeArrowheads="1"/>
          </p:cNvSpPr>
          <p:nvPr/>
        </p:nvSpPr>
        <p:spPr bwMode="auto">
          <a:xfrm>
            <a:off x="1" y="-507831"/>
            <a:ext cx="18473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6000"/>
          </a:p>
        </p:txBody>
      </p:sp>
      <p:sp>
        <p:nvSpPr>
          <p:cNvPr id="2" name="Прямоугольник 1"/>
          <p:cNvSpPr/>
          <p:nvPr/>
        </p:nvSpPr>
        <p:spPr>
          <a:xfrm>
            <a:off x="4925572" y="15307624"/>
            <a:ext cx="15478736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 </a:t>
            </a:r>
          </a:p>
          <a:p>
            <a:r>
              <a:rPr lang="ru-RU" dirty="0"/>
              <a:t> </a:t>
            </a:r>
          </a:p>
          <a:p>
            <a:r>
              <a:rPr lang="ru-RU" dirty="0"/>
              <a:t> </a:t>
            </a:r>
          </a:p>
          <a:p>
            <a:r>
              <a:rPr lang="ru-RU" dirty="0"/>
              <a:t> </a:t>
            </a:r>
          </a:p>
        </p:txBody>
      </p:sp>
      <p:sp>
        <p:nvSpPr>
          <p:cNvPr id="66" name="Rectangle 307"/>
          <p:cNvSpPr>
            <a:spLocks noChangeArrowheads="1"/>
          </p:cNvSpPr>
          <p:nvPr/>
        </p:nvSpPr>
        <p:spPr bwMode="auto">
          <a:xfrm>
            <a:off x="370213" y="18283731"/>
            <a:ext cx="17236118" cy="1478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4670" tIns="37335" rIns="74670" bIns="37335" anchor="ctr">
            <a:spAutoFit/>
          </a:bodyPr>
          <a:lstStyle>
            <a:lvl1pPr defTabSz="746125" eaLnBrk="0" hangingPunct="0">
              <a:spcBef>
                <a:spcPct val="20000"/>
              </a:spcBef>
              <a:buChar char="•"/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746125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746125" eaLnBrk="0" hangingPunct="0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746125" eaLnBrk="0" hangingPunct="0">
              <a:spcBef>
                <a:spcPct val="20000"/>
              </a:spcBef>
              <a:buChar char="–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746125" eaLnBrk="0" hangingPunct="0">
              <a:spcBef>
                <a:spcPct val="20000"/>
              </a:spcBef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746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746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746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746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indent="457200">
              <a:buNone/>
            </a:pPr>
            <a:endParaRPr lang="ru-RU" sz="2400" b="1" dirty="0">
              <a:solidFill>
                <a:schemeClr val="accent2"/>
              </a:solidFill>
            </a:endParaRPr>
          </a:p>
          <a:p>
            <a:pPr indent="457200" algn="just">
              <a:buNone/>
            </a:pPr>
            <a:endParaRPr lang="ru-RU" sz="3200" i="1" dirty="0">
              <a:solidFill>
                <a:schemeClr val="accent2"/>
              </a:solidFill>
            </a:endParaRPr>
          </a:p>
          <a:p>
            <a:pPr indent="457200">
              <a:buNone/>
            </a:pPr>
            <a:endParaRPr lang="ru-RU" sz="2400" b="1" dirty="0">
              <a:solidFill>
                <a:schemeClr val="accent2"/>
              </a:solidFill>
            </a:endParaRPr>
          </a:p>
        </p:txBody>
      </p:sp>
      <p:graphicFrame>
        <p:nvGraphicFramePr>
          <p:cNvPr id="68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2506660"/>
              </p:ext>
            </p:extLst>
          </p:nvPr>
        </p:nvGraphicFramePr>
        <p:xfrm>
          <a:off x="497630" y="4996683"/>
          <a:ext cx="7767065" cy="1956725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1917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77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95397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A50021"/>
                          </a:solidFill>
                          <a:effectLst/>
                        </a:rPr>
                        <a:t>Образец</a:t>
                      </a:r>
                      <a:endParaRPr lang="ru-RU" sz="2000" b="1" dirty="0">
                        <a:solidFill>
                          <a:srgbClr val="A5002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6686" marR="966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A50021"/>
                          </a:solidFill>
                          <a:effectLst/>
                        </a:rPr>
                        <a:t>Толщина, мм</a:t>
                      </a:r>
                      <a:endParaRPr lang="ru-RU" sz="2000" b="1" dirty="0">
                        <a:solidFill>
                          <a:srgbClr val="A5002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6686" marR="966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A50021"/>
                          </a:solidFill>
                          <a:effectLst/>
                        </a:rPr>
                        <a:t>Площадь, мм</a:t>
                      </a:r>
                      <a:r>
                        <a:rPr lang="ru-RU" sz="2000" b="1" baseline="30000" dirty="0">
                          <a:solidFill>
                            <a:srgbClr val="A50021"/>
                          </a:solidFill>
                          <a:effectLst/>
                        </a:rPr>
                        <a:t>2</a:t>
                      </a:r>
                      <a:endParaRPr lang="ru-RU" sz="2000" b="1" dirty="0">
                        <a:solidFill>
                          <a:srgbClr val="A5002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6686" marR="966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A50021"/>
                          </a:solidFill>
                          <a:effectLst/>
                        </a:rPr>
                        <a:t>Размеры</a:t>
                      </a:r>
                      <a:r>
                        <a:rPr lang="ru-RU" sz="2000" b="1" baseline="0" dirty="0">
                          <a:solidFill>
                            <a:srgbClr val="A50021"/>
                          </a:solidFill>
                          <a:effectLst/>
                        </a:rPr>
                        <a:t> </a:t>
                      </a:r>
                      <a:r>
                        <a:rPr lang="ru-RU" sz="2000" b="1" dirty="0">
                          <a:solidFill>
                            <a:srgbClr val="A50021"/>
                          </a:solidFill>
                          <a:effectLst/>
                        </a:rPr>
                        <a:t>зерен, мкм</a:t>
                      </a:r>
                      <a:endParaRPr lang="ru-RU" sz="2000" b="1" dirty="0">
                        <a:solidFill>
                          <a:srgbClr val="A5002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6686" marR="966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664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A50021"/>
                          </a:solidFill>
                          <a:effectLst/>
                        </a:rPr>
                        <a:t>5/40/60</a:t>
                      </a:r>
                      <a:endParaRPr lang="ru-RU" sz="2000" b="1" dirty="0">
                        <a:solidFill>
                          <a:srgbClr val="A5002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6686" marR="966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A50021"/>
                          </a:solidFill>
                          <a:effectLst/>
                        </a:rPr>
                        <a:t>1.060</a:t>
                      </a:r>
                      <a:endParaRPr lang="ru-RU" sz="2000" b="1" dirty="0">
                        <a:solidFill>
                          <a:srgbClr val="A5002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6686" marR="966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A50021"/>
                          </a:solidFill>
                          <a:effectLst/>
                        </a:rPr>
                        <a:t>22.3</a:t>
                      </a:r>
                      <a:endParaRPr lang="ru-RU" sz="2000" b="1" dirty="0">
                        <a:solidFill>
                          <a:srgbClr val="A5002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6686" marR="966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A50021"/>
                          </a:solidFill>
                          <a:effectLst/>
                        </a:rPr>
                        <a:t>2.4</a:t>
                      </a:r>
                      <a:endParaRPr lang="ru-RU" sz="2000" b="1" dirty="0">
                        <a:solidFill>
                          <a:srgbClr val="A5002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6686" marR="966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6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A50021"/>
                          </a:solidFill>
                          <a:effectLst/>
                        </a:rPr>
                        <a:t>      12/40/60</a:t>
                      </a:r>
                      <a:endParaRPr lang="ru-RU" sz="2000" b="1" dirty="0">
                        <a:solidFill>
                          <a:srgbClr val="A5002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6686" marR="966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A50021"/>
                          </a:solidFill>
                          <a:effectLst/>
                        </a:rPr>
                        <a:t>0.578</a:t>
                      </a:r>
                      <a:endParaRPr lang="ru-RU" sz="2000" b="1" dirty="0">
                        <a:solidFill>
                          <a:srgbClr val="A5002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6686" marR="966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A50021"/>
                          </a:solidFill>
                          <a:effectLst/>
                        </a:rPr>
                        <a:t>7.8</a:t>
                      </a:r>
                      <a:endParaRPr lang="ru-RU" sz="2000" b="1" dirty="0">
                        <a:solidFill>
                          <a:srgbClr val="A5002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6686" marR="966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A50021"/>
                          </a:solidFill>
                          <a:effectLst/>
                        </a:rPr>
                        <a:t>9.4</a:t>
                      </a:r>
                      <a:endParaRPr lang="ru-RU" sz="2000" b="1" dirty="0">
                        <a:solidFill>
                          <a:srgbClr val="A5002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6686" marR="966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9" name="AutoShape 65"/>
          <p:cNvSpPr>
            <a:spLocks noChangeArrowheads="1"/>
          </p:cNvSpPr>
          <p:nvPr/>
        </p:nvSpPr>
        <p:spPr bwMode="auto">
          <a:xfrm>
            <a:off x="283596" y="4592651"/>
            <a:ext cx="30212166" cy="2580685"/>
          </a:xfrm>
          <a:prstGeom prst="roundRect">
            <a:avLst>
              <a:gd name="adj" fmla="val 7644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10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7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6000"/>
          </a:p>
        </p:txBody>
      </p:sp>
      <p:pic>
        <p:nvPicPr>
          <p:cNvPr id="2049" name="Рисунок 21" descr="12_40-60 x 300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5456" y="19032635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1197241" y="12122756"/>
            <a:ext cx="6399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>
              <a:tabLst>
                <a:tab pos="4210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4210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4210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4210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4210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210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210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210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210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10050" algn="l"/>
              </a:tabLst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9793" y="8324687"/>
            <a:ext cx="1540980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400" b="1" dirty="0">
                <a:solidFill>
                  <a:srgbClr val="7030A0"/>
                </a:solidFill>
              </a:rPr>
              <a:t>Изображения доменной структуры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ru-RU" sz="2400" b="1" dirty="0">
                <a:solidFill>
                  <a:srgbClr val="7030A0"/>
                </a:solidFill>
              </a:rPr>
              <a:t>и остаточные петли пьезоэлектрического гистерезиса керамики </a:t>
            </a:r>
            <a:r>
              <a:rPr lang="en-US" sz="2400" b="1" dirty="0">
                <a:solidFill>
                  <a:srgbClr val="7030A0"/>
                </a:solidFill>
              </a:rPr>
              <a:t>PLZT x</a:t>
            </a:r>
            <a:r>
              <a:rPr lang="ru-RU" sz="2400" b="1" dirty="0">
                <a:solidFill>
                  <a:srgbClr val="7030A0"/>
                </a:solidFill>
              </a:rPr>
              <a:t>/40/60 получены в режиме силовой микроскопии пьезоэлектрического отклика в контактном режиме на сканирующем зондовом микроскопе MFP-3D SA (</a:t>
            </a:r>
            <a:r>
              <a:rPr lang="ru-RU" sz="2400" b="1" dirty="0" err="1">
                <a:solidFill>
                  <a:srgbClr val="7030A0"/>
                </a:solidFill>
              </a:rPr>
              <a:t>Asylum</a:t>
            </a:r>
            <a:r>
              <a:rPr lang="ru-RU" sz="2400" b="1" dirty="0">
                <a:solidFill>
                  <a:srgbClr val="7030A0"/>
                </a:solidFill>
              </a:rPr>
              <a:t> </a:t>
            </a:r>
            <a:r>
              <a:rPr lang="ru-RU" sz="2400" b="1" dirty="0" err="1">
                <a:solidFill>
                  <a:srgbClr val="7030A0"/>
                </a:solidFill>
              </a:rPr>
              <a:t>Research</a:t>
            </a:r>
            <a:r>
              <a:rPr lang="ru-RU" sz="2400" b="1" dirty="0">
                <a:solidFill>
                  <a:srgbClr val="7030A0"/>
                </a:solidFill>
              </a:rPr>
              <a:t>, США) с использованием </a:t>
            </a:r>
            <a:r>
              <a:rPr lang="ru-RU" sz="2400" b="1" dirty="0" err="1">
                <a:solidFill>
                  <a:srgbClr val="7030A0"/>
                </a:solidFill>
              </a:rPr>
              <a:t>кантилевера</a:t>
            </a:r>
            <a:r>
              <a:rPr lang="ru-RU" sz="2400" b="1" dirty="0">
                <a:solidFill>
                  <a:srgbClr val="7030A0"/>
                </a:solidFill>
              </a:rPr>
              <a:t> марки </a:t>
            </a:r>
            <a:r>
              <a:rPr lang="en-US" sz="2400" b="1" dirty="0" err="1">
                <a:solidFill>
                  <a:srgbClr val="7030A0"/>
                </a:solidFill>
              </a:rPr>
              <a:t>Asyelec</a:t>
            </a:r>
            <a:r>
              <a:rPr lang="ru-RU" sz="2400" b="1" dirty="0">
                <a:solidFill>
                  <a:srgbClr val="7030A0"/>
                </a:solidFill>
              </a:rPr>
              <a:t>-02 (</a:t>
            </a:r>
            <a:r>
              <a:rPr lang="en-US" sz="2400" b="1" dirty="0">
                <a:solidFill>
                  <a:srgbClr val="7030A0"/>
                </a:solidFill>
              </a:rPr>
              <a:t>Asylum Research</a:t>
            </a:r>
            <a:r>
              <a:rPr lang="ru-RU" sz="2400" b="1" dirty="0">
                <a:solidFill>
                  <a:srgbClr val="7030A0"/>
                </a:solidFill>
              </a:rPr>
              <a:t>, США).</a:t>
            </a:r>
          </a:p>
          <a:p>
            <a:endParaRPr lang="ru-RU" sz="2400" b="1" dirty="0">
              <a:solidFill>
                <a:srgbClr val="7030A0"/>
              </a:solidFill>
            </a:endParaRPr>
          </a:p>
          <a:p>
            <a:pPr indent="441325" algn="just"/>
            <a:r>
              <a:rPr lang="ru-RU" sz="2400" b="1" dirty="0">
                <a:solidFill>
                  <a:srgbClr val="7030A0"/>
                </a:solidFill>
              </a:rPr>
              <a:t>В образце </a:t>
            </a:r>
            <a:r>
              <a:rPr lang="en-US" sz="2400" b="1" dirty="0">
                <a:solidFill>
                  <a:srgbClr val="7030A0"/>
                </a:solidFill>
              </a:rPr>
              <a:t>PLZT</a:t>
            </a:r>
            <a:r>
              <a:rPr lang="ru-RU" sz="2400" b="1" dirty="0">
                <a:solidFill>
                  <a:srgbClr val="7030A0"/>
                </a:solidFill>
              </a:rPr>
              <a:t> 5/40/60 наблюдалась неупорядоченная доменная структура со средним размером доменов до 2 </a:t>
            </a:r>
            <a:r>
              <a:rPr lang="ru-RU" sz="2400" b="1" i="1" dirty="0">
                <a:solidFill>
                  <a:srgbClr val="7030A0"/>
                </a:solidFill>
              </a:rPr>
              <a:t>µ</a:t>
            </a:r>
            <a:r>
              <a:rPr lang="en-US" sz="2400" b="1" dirty="0">
                <a:solidFill>
                  <a:srgbClr val="7030A0"/>
                </a:solidFill>
              </a:rPr>
              <a:t>m</a:t>
            </a:r>
            <a:r>
              <a:rPr lang="ru-RU" sz="2400" b="1" dirty="0">
                <a:solidFill>
                  <a:srgbClr val="7030A0"/>
                </a:solidFill>
              </a:rPr>
              <a:t>, в то время как в керамике </a:t>
            </a:r>
            <a:r>
              <a:rPr lang="en-US" sz="2400" b="1" dirty="0">
                <a:solidFill>
                  <a:srgbClr val="7030A0"/>
                </a:solidFill>
              </a:rPr>
              <a:t>PLZT</a:t>
            </a:r>
            <a:r>
              <a:rPr lang="ru-RU" sz="2400" b="1" dirty="0">
                <a:solidFill>
                  <a:srgbClr val="7030A0"/>
                </a:solidFill>
              </a:rPr>
              <a:t> 12/40/60 присутствуют домены как различного типа (</a:t>
            </a:r>
            <a:r>
              <a:rPr lang="ru-RU" sz="2400" b="1" dirty="0" err="1">
                <a:solidFill>
                  <a:srgbClr val="7030A0"/>
                </a:solidFill>
              </a:rPr>
              <a:t>лабиринтно</a:t>
            </a:r>
            <a:r>
              <a:rPr lang="ru-RU" sz="2400" b="1" dirty="0">
                <a:solidFill>
                  <a:srgbClr val="7030A0"/>
                </a:solidFill>
              </a:rPr>
              <a:t>-подобные и периодические), так и разного латерального размера от несколько сотен нанометров до 3 </a:t>
            </a:r>
            <a:r>
              <a:rPr lang="ru-RU" sz="2400" b="1" i="1" dirty="0">
                <a:solidFill>
                  <a:srgbClr val="7030A0"/>
                </a:solidFill>
              </a:rPr>
              <a:t>µ</a:t>
            </a:r>
            <a:r>
              <a:rPr lang="en-US" sz="2400" b="1" dirty="0">
                <a:solidFill>
                  <a:srgbClr val="7030A0"/>
                </a:solidFill>
              </a:rPr>
              <a:t>m</a:t>
            </a:r>
            <a:r>
              <a:rPr lang="ru-RU" sz="2400" b="1" dirty="0">
                <a:solidFill>
                  <a:srgbClr val="7030A0"/>
                </a:solidFill>
              </a:rPr>
              <a:t> в диаметре. Кроме того, данные СМП хорошо согласуются с результатами СЭМ, в частности в </a:t>
            </a:r>
            <a:r>
              <a:rPr lang="en-US" sz="2400" b="1" dirty="0">
                <a:solidFill>
                  <a:srgbClr val="7030A0"/>
                </a:solidFill>
              </a:rPr>
              <a:t>PLZT</a:t>
            </a:r>
            <a:r>
              <a:rPr lang="ru-RU" sz="2400" b="1" dirty="0">
                <a:solidFill>
                  <a:srgbClr val="7030A0"/>
                </a:solidFill>
              </a:rPr>
              <a:t> 12/40/60 хорошо визуализируются зерна большего размера со «своей» доменной структурой по сравнению с составом </a:t>
            </a:r>
            <a:r>
              <a:rPr lang="en-US" sz="2400" b="1" dirty="0">
                <a:solidFill>
                  <a:srgbClr val="7030A0"/>
                </a:solidFill>
              </a:rPr>
              <a:t>PLZT</a:t>
            </a:r>
            <a:r>
              <a:rPr lang="ru-RU" sz="2400" b="1" dirty="0">
                <a:solidFill>
                  <a:srgbClr val="7030A0"/>
                </a:solidFill>
              </a:rPr>
              <a:t> 5/40/60, где нет четких границ зерен. Средние размеры зерен около 2,4 и 6,6 мкм для образцов </a:t>
            </a:r>
            <a:r>
              <a:rPr lang="en-US" sz="2400" b="1" dirty="0">
                <a:solidFill>
                  <a:srgbClr val="7030A0"/>
                </a:solidFill>
              </a:rPr>
              <a:t>PLZT</a:t>
            </a:r>
            <a:r>
              <a:rPr lang="ru-RU" sz="2400" b="1" dirty="0">
                <a:solidFill>
                  <a:srgbClr val="7030A0"/>
                </a:solidFill>
              </a:rPr>
              <a:t> 5/40/60 и </a:t>
            </a:r>
            <a:r>
              <a:rPr lang="en-US" sz="2400" b="1" dirty="0">
                <a:solidFill>
                  <a:srgbClr val="7030A0"/>
                </a:solidFill>
              </a:rPr>
              <a:t>PLZT</a:t>
            </a:r>
            <a:r>
              <a:rPr lang="ru-RU" sz="2400" b="1" dirty="0">
                <a:solidFill>
                  <a:srgbClr val="7030A0"/>
                </a:solidFill>
              </a:rPr>
              <a:t> 12/40/60 соответственно.(рис.1) </a:t>
            </a:r>
          </a:p>
          <a:p>
            <a:pPr algn="just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661114" y="1469925"/>
            <a:ext cx="2018392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None/>
            </a:pPr>
            <a:endParaRPr lang="ru-RU" dirty="0">
              <a:solidFill>
                <a:srgbClr val="FF0000"/>
              </a:solidFill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4800" dirty="0">
                <a:solidFill>
                  <a:srgbClr val="FF0000"/>
                </a:solidFill>
              </a:rPr>
              <a:t>А.И. Щеглова, руководитель: И.Л. Кислова </a:t>
            </a:r>
            <a:endParaRPr lang="en-US" sz="4800" baseline="30000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488663" y="18938218"/>
            <a:ext cx="1346790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1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Рис.1 Изображение доменной структуры кристаллов </a:t>
            </a:r>
            <a:r>
              <a:rPr kumimoji="0" lang="en-US" altLang="ru-RU" sz="2000" b="1" i="1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PLZT</a:t>
            </a:r>
            <a:r>
              <a:rPr kumimoji="0" lang="ru-RU" altLang="ru-RU" sz="2000" b="1" i="1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а) </a:t>
            </a:r>
            <a:r>
              <a:rPr kumimoji="0" lang="en-US" altLang="ru-RU" sz="2000" b="1" i="1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</a:t>
            </a:r>
            <a:r>
              <a:rPr kumimoji="0" lang="ru-RU" altLang="ru-RU" sz="2000" b="1" i="1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5% б) </a:t>
            </a:r>
            <a:r>
              <a:rPr kumimoji="0" lang="en-US" altLang="ru-RU" sz="2000" b="1" i="1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</a:t>
            </a:r>
            <a:r>
              <a:rPr kumimoji="0" lang="ru-RU" altLang="ru-RU" sz="2000" b="1" i="1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12%.</a:t>
            </a:r>
            <a:endParaRPr kumimoji="0" lang="ru-RU" altLang="ru-RU" sz="20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61159" y="18239097"/>
            <a:ext cx="169120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               а)                                                                                   б)                                     </a:t>
            </a: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6160120"/>
              </p:ext>
            </p:extLst>
          </p:nvPr>
        </p:nvGraphicFramePr>
        <p:xfrm>
          <a:off x="16197634" y="8076029"/>
          <a:ext cx="7754305" cy="540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Graph" r:id="rId6" imgW="4130640" imgH="2877120" progId="Origin50.Graph">
                  <p:embed/>
                </p:oleObj>
              </mc:Choice>
              <mc:Fallback>
                <p:oleObj name="Graph" r:id="rId6" imgW="4130640" imgH="2877120" progId="Origin50.Graph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7634" y="8076029"/>
                        <a:ext cx="7754305" cy="540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2141319"/>
              </p:ext>
            </p:extLst>
          </p:nvPr>
        </p:nvGraphicFramePr>
        <p:xfrm>
          <a:off x="22967883" y="8088419"/>
          <a:ext cx="7754305" cy="540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Graph" r:id="rId8" imgW="4130640" imgH="2877120" progId="Origin50.Graph">
                  <p:embed/>
                </p:oleObj>
              </mc:Choice>
              <mc:Fallback>
                <p:oleObj name="Graph" r:id="rId8" imgW="4130640" imgH="2877120" progId="Origin50.Graph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67883" y="8088419"/>
                        <a:ext cx="7754305" cy="540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73094" y="19494946"/>
            <a:ext cx="154098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46075"/>
            <a:r>
              <a:rPr lang="ru-RU" sz="2400" b="1" dirty="0">
                <a:solidFill>
                  <a:srgbClr val="7030A0"/>
                </a:solidFill>
              </a:rPr>
              <a:t>Диэлектрические свойства образцов исследовались с помощью измерителя </a:t>
            </a:r>
            <a:r>
              <a:rPr lang="ru-RU" sz="2400" b="1" dirty="0" err="1">
                <a:solidFill>
                  <a:srgbClr val="7030A0"/>
                </a:solidFill>
              </a:rPr>
              <a:t>иммитанса</a:t>
            </a:r>
            <a:r>
              <a:rPr lang="ru-RU" sz="2400" b="1" dirty="0">
                <a:solidFill>
                  <a:srgbClr val="7030A0"/>
                </a:solidFill>
              </a:rPr>
              <a:t> Е7-20 в диапазоне частот от 25 Гц до 1 МГц. </a:t>
            </a:r>
          </a:p>
          <a:p>
            <a:pPr indent="284163" algn="just"/>
            <a:r>
              <a:rPr lang="ru-RU" sz="2400" b="1" dirty="0">
                <a:solidFill>
                  <a:srgbClr val="7030A0"/>
                </a:solidFill>
              </a:rPr>
              <a:t>Установлено, что величина ε заметно увеличивается с ростом </a:t>
            </a:r>
            <a:r>
              <a:rPr lang="ru-RU" sz="2400" b="1" dirty="0" err="1">
                <a:solidFill>
                  <a:srgbClr val="7030A0"/>
                </a:solidFill>
              </a:rPr>
              <a:t>La</a:t>
            </a:r>
            <a:r>
              <a:rPr lang="ru-RU" sz="2400" b="1" dirty="0">
                <a:solidFill>
                  <a:srgbClr val="7030A0"/>
                </a:solidFill>
              </a:rPr>
              <a:t>.  Так, например, на частоте 10 Гц в образце PLZT 5/40/60  величина ε около 250,  а в образце PLZT 12/40/60 порядка 1800, то есть                          больше почти в 8 раз. </a:t>
            </a:r>
          </a:p>
          <a:p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7858358" y="13637238"/>
            <a:ext cx="12385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/>
              <a:t>Рис.2 Зависимость диэлектрической проницаемости от частоты для образцов</a:t>
            </a:r>
            <a:r>
              <a:rPr lang="en-US" sz="2000" b="1" i="1" dirty="0"/>
              <a:t> PLZT</a:t>
            </a:r>
          </a:p>
          <a:p>
            <a:endParaRPr lang="ru-RU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349108" y="20815277"/>
            <a:ext cx="79863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/>
              <a:t>Рис.3 Остаточные петли пьезоэлектрического гистерезиса: 1 – PLZT 5/40/60, 2 – PLZT 12/40/60.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470806" y="14255635"/>
            <a:ext cx="523998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7030A0"/>
                </a:solidFill>
              </a:rPr>
              <a:t>В данном случае формирование </a:t>
            </a:r>
          </a:p>
          <a:p>
            <a:pPr algn="just"/>
            <a:r>
              <a:rPr lang="ru-RU" sz="2400" b="1" dirty="0">
                <a:solidFill>
                  <a:srgbClr val="7030A0"/>
                </a:solidFill>
              </a:rPr>
              <a:t>большего объемного заряда в образцах PLZT 12/40/60 может быть связано с наличием как основной фазы, а именно: ромбоэдрической, так и тетрагональной фаз, а также с наличием «своей» доменной структуры  по сравнению с составом </a:t>
            </a:r>
            <a:r>
              <a:rPr lang="en-US" sz="2400" b="1" dirty="0">
                <a:solidFill>
                  <a:srgbClr val="7030A0"/>
                </a:solidFill>
              </a:rPr>
              <a:t>PLZT  </a:t>
            </a:r>
            <a:r>
              <a:rPr lang="ru-RU" sz="2400" b="1" dirty="0">
                <a:solidFill>
                  <a:srgbClr val="7030A0"/>
                </a:solidFill>
              </a:rPr>
              <a:t>5/40/60.(рис.2)</a:t>
            </a:r>
          </a:p>
          <a:p>
            <a:endParaRPr lang="ru-RU" sz="2400" dirty="0"/>
          </a:p>
        </p:txBody>
      </p:sp>
      <p:pic>
        <p:nvPicPr>
          <p:cNvPr id="1045" name="Picture 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6298" y="13199097"/>
            <a:ext cx="5877359" cy="50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9211" y="13199097"/>
            <a:ext cx="5877359" cy="50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utoShape 20"/>
          <p:cNvSpPr>
            <a:spLocks noChangeShapeType="1"/>
          </p:cNvSpPr>
          <p:nvPr/>
        </p:nvSpPr>
        <p:spPr bwMode="auto">
          <a:xfrm flipV="1">
            <a:off x="12649200" y="12749213"/>
            <a:ext cx="539750" cy="723900"/>
          </a:xfrm>
          <a:prstGeom prst="straightConnector1">
            <a:avLst/>
          </a:prstGeom>
          <a:noFill/>
          <a:ln w="38100">
            <a:solidFill>
              <a:srgbClr val="FFFF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12442825" y="12174538"/>
            <a:ext cx="30964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5"/>
          <p:cNvSpPr>
            <a:spLocks noChangeArrowheads="1"/>
          </p:cNvSpPr>
          <p:nvPr/>
        </p:nvSpPr>
        <p:spPr bwMode="auto">
          <a:xfrm>
            <a:off x="0" y="0"/>
            <a:ext cx="309641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Rectangle 27"/>
          <p:cNvSpPr>
            <a:spLocks noChangeArrowheads="1"/>
          </p:cNvSpPr>
          <p:nvPr/>
        </p:nvSpPr>
        <p:spPr bwMode="auto">
          <a:xfrm>
            <a:off x="152400" y="152400"/>
            <a:ext cx="309641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3732" y="14280386"/>
            <a:ext cx="9073008" cy="6353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16498372" y="18106843"/>
            <a:ext cx="523998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rgbClr val="7030A0"/>
                </a:solidFill>
              </a:rPr>
              <a:t>Установлен факт существования участков на поверхности керамики </a:t>
            </a:r>
            <a:r>
              <a:rPr lang="en-US" sz="2400" b="1" dirty="0">
                <a:solidFill>
                  <a:srgbClr val="7030A0"/>
                </a:solidFill>
              </a:rPr>
              <a:t>PLZT</a:t>
            </a:r>
            <a:r>
              <a:rPr lang="ru-RU" sz="2400" b="1" dirty="0">
                <a:solidFill>
                  <a:srgbClr val="7030A0"/>
                </a:solidFill>
              </a:rPr>
              <a:t> х/40/60, имеющих внутреннее поле смещения, о чем свидетельствует асимметрия по оси напряжения петель остаточного пьезоэлектрического гистерезиса (рис. 3).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0241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0241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7274</TotalTime>
  <Words>560</Words>
  <Application>Microsoft Office PowerPoint</Application>
  <PresentationFormat>Произвольный</PresentationFormat>
  <Paragraphs>44</Paragraphs>
  <Slides>1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Default Design</vt:lpstr>
      <vt:lpstr>Graph</vt:lpstr>
      <vt:lpstr>Презентация PowerPoint</vt:lpstr>
    </vt:vector>
  </TitlesOfParts>
  <Company>UniAveiro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Dmitry</dc:creator>
  <cp:lastModifiedBy>Русакова Наталья Петровна</cp:lastModifiedBy>
  <cp:revision>347</cp:revision>
  <dcterms:created xsi:type="dcterms:W3CDTF">2007-04-19T22:38:25Z</dcterms:created>
  <dcterms:modified xsi:type="dcterms:W3CDTF">2021-03-30T15:13:16Z</dcterms:modified>
</cp:coreProperties>
</file>