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386800" cy="30279975"/>
  <p:notesSz cx="6858000" cy="9144000"/>
  <p:defaultTextStyle>
    <a:defPPr>
      <a:defRPr lang="ru-RU"/>
    </a:defPPr>
    <a:lvl1pPr marL="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7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2970" y="186"/>
      </p:cViewPr>
      <p:guideLst>
        <p:guide orient="horz" pos="9537"/>
        <p:guide pos="6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4010" y="9406420"/>
            <a:ext cx="18178780" cy="649056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38DE-511C-4510-9433-B5B687E8082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F622-E19E-43D7-A5B2-EC8F4AC78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38DE-511C-4510-9433-B5B687E8082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F622-E19E-43D7-A5B2-EC8F4AC78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6264736" y="5355072"/>
            <a:ext cx="11254060" cy="11407560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2553" y="5355072"/>
            <a:ext cx="33405737" cy="11407560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38DE-511C-4510-9433-B5B687E8082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F622-E19E-43D7-A5B2-EC8F4AC78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38DE-511C-4510-9433-B5B687E8082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F622-E19E-43D7-A5B2-EC8F4AC78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9410" y="12833948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38DE-511C-4510-9433-B5B687E8082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F622-E19E-43D7-A5B2-EC8F4AC78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2554" y="31198189"/>
            <a:ext cx="22329898" cy="882324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88899" y="31198189"/>
            <a:ext cx="22329898" cy="882324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38DE-511C-4510-9433-B5B687E8082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F622-E19E-43D7-A5B2-EC8F4AC78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6777950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69340" y="9602677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864198" y="6777950"/>
            <a:ext cx="9453263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0864198" y="9602677"/>
            <a:ext cx="9453263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38DE-511C-4510-9433-B5B687E8082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F622-E19E-43D7-A5B2-EC8F4AC78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38DE-511C-4510-9433-B5B687E8082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F622-E19E-43D7-A5B2-EC8F4AC78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38DE-511C-4510-9433-B5B687E8082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F622-E19E-43D7-A5B2-EC8F4AC78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1" y="1205591"/>
            <a:ext cx="7036110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5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9341" y="6336367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38DE-511C-4510-9433-B5B687E8082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F622-E19E-43D7-A5B2-EC8F4AC78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962" y="21195982"/>
            <a:ext cx="12832080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91962" y="2705572"/>
            <a:ext cx="12832080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1962" y="23698288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38DE-511C-4510-9433-B5B687E8082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F622-E19E-43D7-A5B2-EC8F4AC78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7065330"/>
            <a:ext cx="19248120" cy="19983384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9340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438DE-511C-4510-9433-B5B687E8082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307157" y="28065053"/>
            <a:ext cx="6772487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327207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3F622-E19E-43D7-A5B2-EC8F4AC78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323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21" indent="-1107121" algn="l" defTabSz="2952323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63" indent="-922601" algn="l" defTabSz="2952323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40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66" indent="-738081" algn="l" defTabSz="2952323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27" indent="-738081" algn="l" defTabSz="2952323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1.wmf"/><Relationship Id="rId5" Type="http://schemas.openxmlformats.org/officeDocument/2006/relationships/image" Target="../media/image4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0" descr="LOGO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7560" y="118037"/>
            <a:ext cx="1565224" cy="177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10261352" y="306339"/>
            <a:ext cx="9145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b="1" dirty="0">
                <a:latin typeface="Georgia" pitchFamily="18" charset="0"/>
              </a:rPr>
              <a:t>Тверской государственный технический университет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24448" y="1890515"/>
            <a:ext cx="173539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600" b="1" dirty="0" err="1">
                <a:latin typeface="Constantia" pitchFamily="18" charset="0"/>
              </a:rPr>
              <a:t>Гидродесульфирование</a:t>
            </a:r>
            <a:r>
              <a:rPr lang="ru-RU" sz="4600" b="1" dirty="0">
                <a:latin typeface="Constantia" pitchFamily="18" charset="0"/>
              </a:rPr>
              <a:t> </a:t>
            </a:r>
            <a:r>
              <a:rPr lang="ru-RU" sz="4600" b="1" dirty="0" err="1">
                <a:latin typeface="Constantia" pitchFamily="18" charset="0"/>
              </a:rPr>
              <a:t>дибензотиофена</a:t>
            </a:r>
            <a:endParaRPr lang="ru-RU" sz="4600" b="1" dirty="0"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621392" y="29613595"/>
            <a:ext cx="106934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dirty="0"/>
              <a:t>Работа выполнена при финансовой поддержке Российского научного фонда (грант 19-79-10061) и Российского фонда фундаментальных исследований (грант 20-08-00080).</a:t>
            </a:r>
          </a:p>
        </p:txBody>
      </p:sp>
      <p:pic>
        <p:nvPicPr>
          <p:cNvPr id="19" name="Рисунок 18"/>
          <p:cNvPicPr/>
          <p:nvPr/>
        </p:nvPicPr>
        <p:blipFill>
          <a:blip r:embed="rId4"/>
          <a:srcRect l="29804" t="36239" r="40968" b="25066"/>
          <a:stretch>
            <a:fillRect/>
          </a:stretch>
        </p:blipFill>
        <p:spPr bwMode="auto">
          <a:xfrm>
            <a:off x="4764046" y="4638601"/>
            <a:ext cx="6357982" cy="678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5"/>
          <a:srcRect l="36907" t="18907" r="32511" b="52207"/>
          <a:stretch>
            <a:fillRect/>
          </a:stretch>
        </p:blipFill>
        <p:spPr bwMode="auto">
          <a:xfrm>
            <a:off x="12336474" y="16925937"/>
            <a:ext cx="8643998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6"/>
          <a:srcRect l="33346" t="20061" r="29169" b="43106"/>
          <a:stretch>
            <a:fillRect/>
          </a:stretch>
        </p:blipFill>
        <p:spPr bwMode="auto">
          <a:xfrm>
            <a:off x="0" y="17354565"/>
            <a:ext cx="897888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7"/>
          <a:srcRect l="35965" t="19590" r="31652" b="42193"/>
          <a:stretch>
            <a:fillRect/>
          </a:stretch>
        </p:blipFill>
        <p:spPr bwMode="auto">
          <a:xfrm>
            <a:off x="3478162" y="23283919"/>
            <a:ext cx="964413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C:\Users\aaste\Desktop\Рисунок6.png"/>
          <p:cNvPicPr/>
          <p:nvPr/>
        </p:nvPicPr>
        <p:blipFill>
          <a:blip r:embed="rId8" cstate="print"/>
          <a:srcRect r="63659"/>
          <a:stretch>
            <a:fillRect/>
          </a:stretch>
        </p:blipFill>
        <p:spPr bwMode="auto">
          <a:xfrm>
            <a:off x="0" y="4781477"/>
            <a:ext cx="4786346" cy="7143800"/>
          </a:xfrm>
          <a:prstGeom prst="rect">
            <a:avLst/>
          </a:prstGeom>
          <a:noFill/>
        </p:spPr>
      </p:pic>
      <p:pic>
        <p:nvPicPr>
          <p:cNvPr id="26" name="Рисунок 25"/>
          <p:cNvPicPr/>
          <p:nvPr/>
        </p:nvPicPr>
        <p:blipFill>
          <a:blip r:embed="rId9"/>
          <a:srcRect l="24789" t="20058" r="24225" b="28428"/>
          <a:stretch>
            <a:fillRect/>
          </a:stretch>
        </p:blipFill>
        <p:spPr bwMode="auto">
          <a:xfrm>
            <a:off x="10764838" y="4424287"/>
            <a:ext cx="9929882" cy="742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291" name="Object 27"/>
          <p:cNvGraphicFramePr>
            <a:graphicFrameLocks noChangeAspect="1"/>
          </p:cNvGraphicFramePr>
          <p:nvPr/>
        </p:nvGraphicFramePr>
        <p:xfrm>
          <a:off x="11979284" y="12282467"/>
          <a:ext cx="9072626" cy="528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Document" r:id="rId10" imgW="6050280" imgH="3276600" progId="ChemWindow.Document">
                  <p:embed/>
                </p:oleObj>
              </mc:Choice>
              <mc:Fallback>
                <p:oleObj name="Document" r:id="rId10" imgW="6050280" imgH="3276600" progId="ChemWindow.Document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79284" y="12282467"/>
                        <a:ext cx="9072626" cy="528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Рисунок 16"/>
          <p:cNvPicPr/>
          <p:nvPr/>
        </p:nvPicPr>
        <p:blipFill>
          <a:blip r:embed="rId12">
            <a:grayscl/>
            <a:lum bright="-20000" contrast="40000"/>
          </a:blip>
          <a:srcRect l="35317" t="26895" r="17765" b="20910"/>
          <a:stretch>
            <a:fillRect/>
          </a:stretch>
        </p:blipFill>
        <p:spPr bwMode="auto">
          <a:xfrm>
            <a:off x="0" y="11639525"/>
            <a:ext cx="857256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13"/>
          <a:srcRect l="30301" t="55472" r="41794" b="41185"/>
          <a:stretch>
            <a:fillRect/>
          </a:stretch>
        </p:blipFill>
        <p:spPr bwMode="auto">
          <a:xfrm>
            <a:off x="7693004" y="11210897"/>
            <a:ext cx="642942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14"/>
          <a:srcRect l="47982" t="73804" r="44000" b="20957"/>
          <a:stretch>
            <a:fillRect/>
          </a:stretch>
        </p:blipFill>
        <p:spPr bwMode="auto">
          <a:xfrm>
            <a:off x="8978888" y="15568615"/>
            <a:ext cx="3143272" cy="149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049798" y="2638337"/>
            <a:ext cx="1137955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Constantia" pitchFamily="18" charset="0"/>
                <a:cs typeface="Times New Roman" pitchFamily="18" charset="0"/>
              </a:rPr>
              <a:t>Якубенок</a:t>
            </a:r>
            <a:r>
              <a:rPr lang="ru-RU" sz="2400" dirty="0">
                <a:latin typeface="Constantia" pitchFamily="18" charset="0"/>
                <a:cs typeface="Times New Roman" pitchFamily="18" charset="0"/>
              </a:rPr>
              <a:t> Ксения Валерьевна .Руководитель к.х.н., доцент А.А. </a:t>
            </a:r>
            <a:r>
              <a:rPr lang="ru-RU" sz="2400" dirty="0" err="1">
                <a:latin typeface="Constantia" pitchFamily="18" charset="0"/>
                <a:cs typeface="Times New Roman" pitchFamily="18" charset="0"/>
              </a:rPr>
              <a:t>Степачёва</a:t>
            </a:r>
            <a:endParaRPr lang="ru-RU" sz="2400" dirty="0">
              <a:latin typeface="Constantia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44</Words>
  <Application>Microsoft Office PowerPoint</Application>
  <PresentationFormat>Произвольный</PresentationFormat>
  <Paragraphs>4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Constantia</vt:lpstr>
      <vt:lpstr>Georgia</vt:lpstr>
      <vt:lpstr>Times New Roman</vt:lpstr>
      <vt:lpstr>Тема Office</vt:lpstr>
      <vt:lpstr>Document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a.a.stepacheva@mail.ru</dc:creator>
  <cp:lastModifiedBy>Русакова Наталья Петровна</cp:lastModifiedBy>
  <cp:revision>37</cp:revision>
  <dcterms:created xsi:type="dcterms:W3CDTF">2020-10-31T18:11:16Z</dcterms:created>
  <dcterms:modified xsi:type="dcterms:W3CDTF">2021-03-30T07:03:58Z</dcterms:modified>
</cp:coreProperties>
</file>