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e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9738" y="10923"/>
            <a:ext cx="7776864" cy="546910"/>
          </a:xfrm>
        </p:spPr>
        <p:txBody>
          <a:bodyPr>
            <a:noAutofit/>
          </a:bodyPr>
          <a:lstStyle/>
          <a:p>
            <a:r>
              <a:rPr lang="ru-RU" sz="2000" dirty="0"/>
              <a:t> 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МЕТАЛЛОКОМПЛЕКСЫ МЕДИ 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С ПРОИЗВОДНЫМИ АЗОГИДРАЗОНОВ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441732"/>
            <a:ext cx="71287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Выполнил: Кафтанов А.Д.</a:t>
            </a:r>
          </a:p>
          <a:p>
            <a:pPr algn="r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Руководитель: Егорова И.Ю.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1" y="792672"/>
            <a:ext cx="71287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Цель работы: синтезировать комплексные соединения </a:t>
            </a:r>
            <a:r>
              <a:rPr lang="ru-RU" sz="1100">
                <a:latin typeface="Times New Roman" pitchFamily="18" charset="0"/>
                <a:cs typeface="Times New Roman" pitchFamily="18" charset="0"/>
              </a:rPr>
              <a:t>меди 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на основе 1,3,5-трифенил-, 1,3-дифенил-5-(2,4-динитрофенил)- и 1,5-дифенил-3-метилазогидразонов.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6652" y="4794689"/>
            <a:ext cx="43564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Стадия 3. На основе полученных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азогидразонов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синтезированы их комплексные соединения с медью (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): а) бис[1,3-дифенил-5-(2,4-динитрофенил)-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формазанат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], б) бис[1,3,5-трифенилформазанат], в) бис[1,5-дифенил-3-метилформазанат].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87524" y="6093296"/>
            <a:ext cx="86769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Выводы: Полученные соединения являются мелкокристаллическими веществами от темно-синего до фиолетового цвета, строение подтверждено данными ИК-спектроскопического анализа, определены температуры плавления и растворимость.</a:t>
            </a: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0009976"/>
              </p:ext>
            </p:extLst>
          </p:nvPr>
        </p:nvGraphicFramePr>
        <p:xfrm>
          <a:off x="1797050" y="1465263"/>
          <a:ext cx="3535363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ChemSketch" r:id="rId3" imgW="7088760" imgH="1823760" progId="ACD.ChemSketch.20">
                  <p:embed/>
                </p:oleObj>
              </mc:Choice>
              <mc:Fallback>
                <p:oleObj name="ChemSketch" r:id="rId3" imgW="7088760" imgH="1823760" progId="ACD.ChemSketch.20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7050" y="1465263"/>
                        <a:ext cx="3535363" cy="896937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87524" y="1700808"/>
            <a:ext cx="180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Стадия 1. Получение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гидразонов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7524" y="2708920"/>
            <a:ext cx="65167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Стадия 2. Получение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азогидразнонов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реакцией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азосочетания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солей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диазония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с 2,4-динитро-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фенилгидразоном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бензальдегида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фенилгидразоном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оксопропановой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кислоты.</a:t>
            </a: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1119929"/>
              </p:ext>
            </p:extLst>
          </p:nvPr>
        </p:nvGraphicFramePr>
        <p:xfrm>
          <a:off x="5364088" y="1454904"/>
          <a:ext cx="3600400" cy="916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ChemSketch" r:id="rId5" imgW="6650640" imgH="1714320" progId="ACD.ChemSketch.20">
                  <p:embed/>
                </p:oleObj>
              </mc:Choice>
              <mc:Fallback>
                <p:oleObj name="ChemSketch" r:id="rId5" imgW="6650640" imgH="1714320" progId="ACD.ChemSketch.20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1454904"/>
                        <a:ext cx="3600400" cy="916949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363977" y="1223559"/>
            <a:ext cx="24160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Синтез проходил в несколько стадий</a:t>
            </a:r>
            <a:endParaRPr lang="ru-RU" sz="1100" dirty="0"/>
          </a:p>
        </p:txBody>
      </p:sp>
      <p:sp>
        <p:nvSpPr>
          <p:cNvPr id="18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5801235"/>
              </p:ext>
            </p:extLst>
          </p:nvPr>
        </p:nvGraphicFramePr>
        <p:xfrm>
          <a:off x="1007604" y="3139807"/>
          <a:ext cx="3564396" cy="1482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ChemSketch" r:id="rId7" imgW="8413200" imgH="3508200" progId="ACD.ChemSketch.20">
                  <p:embed/>
                </p:oleObj>
              </mc:Choice>
              <mc:Fallback>
                <p:oleObj name="ChemSketch" r:id="rId7" imgW="8413200" imgH="3508200" progId="ACD.ChemSketch.20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7604" y="3139807"/>
                        <a:ext cx="3564396" cy="1482997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7655183"/>
              </p:ext>
            </p:extLst>
          </p:nvPr>
        </p:nvGraphicFramePr>
        <p:xfrm>
          <a:off x="4716016" y="3139807"/>
          <a:ext cx="3946937" cy="1487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ChemSketch" r:id="rId9" imgW="8054640" imgH="3039840" progId="ACD.ChemSketch.20">
                  <p:embed/>
                </p:oleObj>
              </mc:Choice>
              <mc:Fallback>
                <p:oleObj name="ChemSketch" r:id="rId9" imgW="8054640" imgH="3039840" progId="ACD.ChemSketch.20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3139807"/>
                        <a:ext cx="3946937" cy="1487345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998730" y="4269576"/>
            <a:ext cx="29523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где Х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=H, NO</a:t>
            </a:r>
            <a:r>
              <a:rPr lang="en-US" sz="11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" name="Объект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4298277"/>
              </p:ext>
            </p:extLst>
          </p:nvPr>
        </p:nvGraphicFramePr>
        <p:xfrm>
          <a:off x="4702294" y="4698516"/>
          <a:ext cx="4284477" cy="1394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ChemSketch" r:id="rId11" imgW="6819943" imgH="2124145" progId="ACD.ChemSketch.20">
                  <p:embed/>
                </p:oleObj>
              </mc:Choice>
              <mc:Fallback>
                <p:oleObj name="ChemSketch" r:id="rId11" imgW="6819943" imgH="2124145" progId="ACD.ChemSketch.20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2294" y="4698516"/>
                        <a:ext cx="4284477" cy="139478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596336" y="1439198"/>
            <a:ext cx="29523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где Х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=H, NO</a:t>
            </a:r>
            <a:r>
              <a:rPr lang="en-US" sz="1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3720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144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Тема Office</vt:lpstr>
      <vt:lpstr>ChemSketch</vt:lpstr>
      <vt:lpstr> МЕТАЛЛОКОМПЛЕКСЫ МЕДИ  С ПРОИЗВОДНЫМИ АЗОГИДРАЗОНОВ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МЕТАЛЛОКОМПЛЕКСЫ МЕДИ  С ПРОИЗВОДНЫМИ АЗОГИДРАЗОНОВ</dc:title>
  <dc:creator>Иван Кафтанов</dc:creator>
  <cp:lastModifiedBy>Русакова Наталья Петровна</cp:lastModifiedBy>
  <cp:revision>17</cp:revision>
  <dcterms:created xsi:type="dcterms:W3CDTF">2021-03-24T16:18:28Z</dcterms:created>
  <dcterms:modified xsi:type="dcterms:W3CDTF">2021-03-30T14:38:44Z</dcterms:modified>
</cp:coreProperties>
</file>